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6" r:id="rId3"/>
    <p:sldMasterId id="2147483707" r:id="rId4"/>
  </p:sldMasterIdLst>
  <p:notesMasterIdLst>
    <p:notesMasterId r:id="rId23"/>
  </p:notesMasterIdLst>
  <p:sldIdLst>
    <p:sldId id="257" r:id="rId5"/>
    <p:sldId id="288" r:id="rId6"/>
    <p:sldId id="260" r:id="rId7"/>
    <p:sldId id="287" r:id="rId8"/>
    <p:sldId id="289" r:id="rId9"/>
    <p:sldId id="261" r:id="rId10"/>
    <p:sldId id="262" r:id="rId11"/>
    <p:sldId id="258" r:id="rId12"/>
    <p:sldId id="279" r:id="rId13"/>
    <p:sldId id="271" r:id="rId14"/>
    <p:sldId id="280" r:id="rId15"/>
    <p:sldId id="281" r:id="rId16"/>
    <p:sldId id="286" r:id="rId17"/>
    <p:sldId id="282" r:id="rId18"/>
    <p:sldId id="283" r:id="rId19"/>
    <p:sldId id="284" r:id="rId20"/>
    <p:sldId id="265" r:id="rId21"/>
    <p:sldId id="269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000"/>
    <a:srgbClr val="203864"/>
    <a:srgbClr val="A5A5A5"/>
    <a:srgbClr val="44546A"/>
    <a:srgbClr val="494B42"/>
    <a:srgbClr val="35A2B0"/>
    <a:srgbClr val="008EA1"/>
    <a:srgbClr val="2A83A2"/>
    <a:srgbClr val="006666"/>
    <a:srgbClr val="F0CD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1959" autoAdjust="0"/>
  </p:normalViewPr>
  <p:slideViewPr>
    <p:cSldViewPr snapToGrid="0">
      <p:cViewPr varScale="1">
        <p:scale>
          <a:sx n="153" d="100"/>
          <a:sy n="153" d="100"/>
        </p:scale>
        <p:origin x="600" y="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6F6FC65-8317-4602-A16C-D38167B30C69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CC66641-A06B-47CE-B539-4354AEAC8D4B}">
      <dgm:prSet phldrT="[Text]"/>
      <dgm:spPr>
        <a:solidFill>
          <a:schemeClr val="tx2">
            <a:lumMod val="90000"/>
            <a:lumOff val="10000"/>
          </a:schemeClr>
        </a:solidFill>
      </dgm:spPr>
      <dgm:t>
        <a:bodyPr/>
        <a:lstStyle/>
        <a:p>
          <a:r>
            <a:rPr lang="en-US" dirty="0" smtClean="0"/>
            <a:t>1</a:t>
          </a:r>
          <a:endParaRPr lang="en-US" dirty="0"/>
        </a:p>
      </dgm:t>
    </dgm:pt>
    <dgm:pt modelId="{44D2AD7B-E89E-43D6-A764-2B9E93A3DF83}" type="parTrans" cxnId="{B1A73243-5C97-4073-A713-349E4A1FAD8C}">
      <dgm:prSet/>
      <dgm:spPr/>
      <dgm:t>
        <a:bodyPr/>
        <a:lstStyle/>
        <a:p>
          <a:endParaRPr lang="en-US"/>
        </a:p>
      </dgm:t>
    </dgm:pt>
    <dgm:pt modelId="{8BFD4C68-1A70-487F-A6D4-3C04032A8280}" type="sibTrans" cxnId="{B1A73243-5C97-4073-A713-349E4A1FAD8C}">
      <dgm:prSet/>
      <dgm:spPr/>
      <dgm:t>
        <a:bodyPr/>
        <a:lstStyle/>
        <a:p>
          <a:endParaRPr lang="en-US"/>
        </a:p>
      </dgm:t>
    </dgm:pt>
    <dgm:pt modelId="{CEEF0137-9875-432B-BC7F-2832B7F41DE2}">
      <dgm:prSet phldrT="[Text]"/>
      <dgm:spPr/>
      <dgm:t>
        <a:bodyPr/>
        <a:lstStyle/>
        <a:p>
          <a:r>
            <a:rPr lang="en-US" dirty="0" smtClean="0"/>
            <a:t>Client walks over to JDTRC with Public Defender Staff </a:t>
          </a:r>
          <a:endParaRPr lang="en-US" dirty="0"/>
        </a:p>
      </dgm:t>
    </dgm:pt>
    <dgm:pt modelId="{D1F51BD7-6E48-4396-9788-D47E538AD44F}" type="parTrans" cxnId="{13CF1433-2D04-44B2-9BE9-5223C4120F1D}">
      <dgm:prSet/>
      <dgm:spPr/>
      <dgm:t>
        <a:bodyPr/>
        <a:lstStyle/>
        <a:p>
          <a:endParaRPr lang="en-US"/>
        </a:p>
      </dgm:t>
    </dgm:pt>
    <dgm:pt modelId="{FBE9A0A0-3AD7-4405-9D9B-800DD5F239FA}" type="sibTrans" cxnId="{13CF1433-2D04-44B2-9BE9-5223C4120F1D}">
      <dgm:prSet/>
      <dgm:spPr/>
      <dgm:t>
        <a:bodyPr/>
        <a:lstStyle/>
        <a:p>
          <a:endParaRPr lang="en-US"/>
        </a:p>
      </dgm:t>
    </dgm:pt>
    <dgm:pt modelId="{87BDF64F-ED15-4FC1-B298-DD43AE06CC8B}">
      <dgm:prSet phldrT="[Text]"/>
      <dgm:spPr>
        <a:solidFill>
          <a:schemeClr val="tx2">
            <a:lumMod val="75000"/>
            <a:lumOff val="25000"/>
          </a:schemeClr>
        </a:solidFill>
      </dgm:spPr>
      <dgm:t>
        <a:bodyPr/>
        <a:lstStyle/>
        <a:p>
          <a:r>
            <a:rPr lang="en-US" dirty="0" smtClean="0"/>
            <a:t>2</a:t>
          </a:r>
          <a:endParaRPr lang="en-US" dirty="0"/>
        </a:p>
      </dgm:t>
    </dgm:pt>
    <dgm:pt modelId="{08327DDC-7017-413F-8CDB-C8FEEFC681B6}" type="parTrans" cxnId="{53248197-50CE-4115-B62B-045C6B0435F0}">
      <dgm:prSet/>
      <dgm:spPr/>
      <dgm:t>
        <a:bodyPr/>
        <a:lstStyle/>
        <a:p>
          <a:endParaRPr lang="en-US"/>
        </a:p>
      </dgm:t>
    </dgm:pt>
    <dgm:pt modelId="{B636ABE9-FD85-4FCA-A344-3BDBAF78BEEE}" type="sibTrans" cxnId="{53248197-50CE-4115-B62B-045C6B0435F0}">
      <dgm:prSet/>
      <dgm:spPr/>
      <dgm:t>
        <a:bodyPr/>
        <a:lstStyle/>
        <a:p>
          <a:endParaRPr lang="en-US"/>
        </a:p>
      </dgm:t>
    </dgm:pt>
    <dgm:pt modelId="{9D761EF4-EC97-47B9-9A55-382C42D897DD}">
      <dgm:prSet phldrT="[Text]"/>
      <dgm:spPr>
        <a:solidFill>
          <a:schemeClr val="accent3">
            <a:lumMod val="50000"/>
            <a:lumOff val="50000"/>
          </a:schemeClr>
        </a:solidFill>
      </dgm:spPr>
      <dgm:t>
        <a:bodyPr/>
        <a:lstStyle/>
        <a:p>
          <a:r>
            <a:rPr lang="en-US" dirty="0" smtClean="0"/>
            <a:t>5</a:t>
          </a:r>
          <a:endParaRPr lang="en-US" dirty="0"/>
        </a:p>
      </dgm:t>
    </dgm:pt>
    <dgm:pt modelId="{74B6336D-0D76-4ADB-B848-E73052482313}" type="parTrans" cxnId="{93642A5F-9812-42A1-B84E-0E745DA7A196}">
      <dgm:prSet/>
      <dgm:spPr/>
      <dgm:t>
        <a:bodyPr/>
        <a:lstStyle/>
        <a:p>
          <a:endParaRPr lang="en-US"/>
        </a:p>
      </dgm:t>
    </dgm:pt>
    <dgm:pt modelId="{CEC855EC-953C-483D-A682-F971A57C0BDE}" type="sibTrans" cxnId="{93642A5F-9812-42A1-B84E-0E745DA7A196}">
      <dgm:prSet/>
      <dgm:spPr/>
      <dgm:t>
        <a:bodyPr/>
        <a:lstStyle/>
        <a:p>
          <a:endParaRPr lang="en-US"/>
        </a:p>
      </dgm:t>
    </dgm:pt>
    <dgm:pt modelId="{3A77720F-B067-4A1F-9749-908DE728A155}">
      <dgm:prSet phldrT="[Text]"/>
      <dgm:spPr/>
      <dgm:t>
        <a:bodyPr/>
        <a:lstStyle/>
        <a:p>
          <a:r>
            <a:rPr lang="en-US" dirty="0" smtClean="0"/>
            <a:t>Client is offered mental health and substance </a:t>
          </a:r>
          <a:r>
            <a:rPr lang="en-US" dirty="0" smtClean="0"/>
            <a:t>use disorder </a:t>
          </a:r>
          <a:r>
            <a:rPr lang="en-US" dirty="0" smtClean="0"/>
            <a:t>classes pending outcome of MHD</a:t>
          </a:r>
          <a:endParaRPr lang="en-US" dirty="0"/>
        </a:p>
      </dgm:t>
    </dgm:pt>
    <dgm:pt modelId="{AFE188A0-C05A-464C-B373-F4005EA978A0}" type="parTrans" cxnId="{5CC31A07-3448-4C0E-A69C-29C0351F888E}">
      <dgm:prSet/>
      <dgm:spPr/>
      <dgm:t>
        <a:bodyPr/>
        <a:lstStyle/>
        <a:p>
          <a:endParaRPr lang="en-US"/>
        </a:p>
      </dgm:t>
    </dgm:pt>
    <dgm:pt modelId="{07A3392E-028A-46C0-B419-204B3280C54A}" type="sibTrans" cxnId="{5CC31A07-3448-4C0E-A69C-29C0351F888E}">
      <dgm:prSet/>
      <dgm:spPr/>
      <dgm:t>
        <a:bodyPr/>
        <a:lstStyle/>
        <a:p>
          <a:endParaRPr lang="en-US"/>
        </a:p>
      </dgm:t>
    </dgm:pt>
    <dgm:pt modelId="{33735CE8-87CA-4EA2-BF28-CD79FAA21234}">
      <dgm:prSet phldrT="[Text]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en-US" dirty="0" smtClean="0"/>
            <a:t>4</a:t>
          </a:r>
          <a:endParaRPr lang="en-US" dirty="0"/>
        </a:p>
      </dgm:t>
    </dgm:pt>
    <dgm:pt modelId="{EDAAF1CD-8CB0-4452-A27C-7113995225AA}" type="parTrans" cxnId="{B0134128-0CE4-417C-B676-49E1FB5ACBCD}">
      <dgm:prSet/>
      <dgm:spPr/>
      <dgm:t>
        <a:bodyPr/>
        <a:lstStyle/>
        <a:p>
          <a:endParaRPr lang="en-US"/>
        </a:p>
      </dgm:t>
    </dgm:pt>
    <dgm:pt modelId="{8ECFE64E-5182-4288-A0CA-DAFF25C46D11}" type="sibTrans" cxnId="{B0134128-0CE4-417C-B676-49E1FB5ACBCD}">
      <dgm:prSet/>
      <dgm:spPr/>
      <dgm:t>
        <a:bodyPr/>
        <a:lstStyle/>
        <a:p>
          <a:endParaRPr lang="en-US"/>
        </a:p>
      </dgm:t>
    </dgm:pt>
    <dgm:pt modelId="{28E4279E-F52F-4443-833D-CCBB65ECD71A}">
      <dgm:prSet phldrT="[Text]"/>
      <dgm:spPr>
        <a:solidFill>
          <a:schemeClr val="accent3">
            <a:lumMod val="75000"/>
            <a:lumOff val="25000"/>
          </a:schemeClr>
        </a:solidFill>
      </dgm:spPr>
      <dgm:t>
        <a:bodyPr/>
        <a:lstStyle/>
        <a:p>
          <a:r>
            <a:rPr lang="en-US" dirty="0" smtClean="0"/>
            <a:t>3</a:t>
          </a:r>
          <a:endParaRPr lang="en-US" dirty="0"/>
        </a:p>
      </dgm:t>
    </dgm:pt>
    <dgm:pt modelId="{4B12C92A-F4BB-4B2A-8C4F-B856542EF4D5}" type="parTrans" cxnId="{23066E47-B6E9-4AD8-A1AC-A471CF84A1C0}">
      <dgm:prSet/>
      <dgm:spPr/>
      <dgm:t>
        <a:bodyPr/>
        <a:lstStyle/>
        <a:p>
          <a:endParaRPr lang="en-US"/>
        </a:p>
      </dgm:t>
    </dgm:pt>
    <dgm:pt modelId="{8369C59E-D01E-4463-B4CF-74ACE8BE33E1}" type="sibTrans" cxnId="{23066E47-B6E9-4AD8-A1AC-A471CF84A1C0}">
      <dgm:prSet/>
      <dgm:spPr/>
      <dgm:t>
        <a:bodyPr/>
        <a:lstStyle/>
        <a:p>
          <a:endParaRPr lang="en-US"/>
        </a:p>
      </dgm:t>
    </dgm:pt>
    <dgm:pt modelId="{C4A4B0CD-720C-43FB-9CB5-57CB62B0B23F}">
      <dgm:prSet/>
      <dgm:spPr/>
      <dgm:t>
        <a:bodyPr/>
        <a:lstStyle/>
        <a:p>
          <a:r>
            <a:rPr lang="en-US" dirty="0" smtClean="0"/>
            <a:t>Client meets with Public Defender Pretrial Support Project for a need assessment including; mental health, substance use, housing, trauma, employment, veterans status, education, and financial stability</a:t>
          </a:r>
          <a:endParaRPr lang="en-US" dirty="0"/>
        </a:p>
      </dgm:t>
    </dgm:pt>
    <dgm:pt modelId="{4496FFC2-046B-4C05-BA92-323D3349CBCC}" type="parTrans" cxnId="{0CC7837B-81B1-4B6C-B4D1-678BD6898E64}">
      <dgm:prSet/>
      <dgm:spPr/>
      <dgm:t>
        <a:bodyPr/>
        <a:lstStyle/>
        <a:p>
          <a:endParaRPr lang="en-US"/>
        </a:p>
      </dgm:t>
    </dgm:pt>
    <dgm:pt modelId="{F623ABD1-CC1E-49E8-96B1-36738E6E759D}" type="sibTrans" cxnId="{0CC7837B-81B1-4B6C-B4D1-678BD6898E64}">
      <dgm:prSet/>
      <dgm:spPr/>
      <dgm:t>
        <a:bodyPr/>
        <a:lstStyle/>
        <a:p>
          <a:endParaRPr lang="en-US"/>
        </a:p>
      </dgm:t>
    </dgm:pt>
    <dgm:pt modelId="{8882328E-BA86-4005-83E8-FCBD18BE9247}">
      <dgm:prSet/>
      <dgm:spPr/>
      <dgm:t>
        <a:bodyPr/>
        <a:lstStyle/>
        <a:p>
          <a:r>
            <a:rPr lang="en-US" dirty="0" smtClean="0"/>
            <a:t>Client meets with Department of Behavioral Health and Substance Use Prevention Treatment Team for assessment and linkage to county services. </a:t>
          </a:r>
          <a:endParaRPr lang="en-US" dirty="0"/>
        </a:p>
      </dgm:t>
    </dgm:pt>
    <dgm:pt modelId="{0FE6E981-2C67-42EB-AB5D-F2071B070E57}" type="parTrans" cxnId="{6FD0A8DA-A84B-49C3-83E7-BF51B38BD647}">
      <dgm:prSet/>
      <dgm:spPr/>
      <dgm:t>
        <a:bodyPr/>
        <a:lstStyle/>
        <a:p>
          <a:endParaRPr lang="en-US"/>
        </a:p>
      </dgm:t>
    </dgm:pt>
    <dgm:pt modelId="{1B00CA32-66CD-4F40-AA88-FFD1BA0DF1FE}" type="sibTrans" cxnId="{6FD0A8DA-A84B-49C3-83E7-BF51B38BD647}">
      <dgm:prSet/>
      <dgm:spPr/>
      <dgm:t>
        <a:bodyPr/>
        <a:lstStyle/>
        <a:p>
          <a:endParaRPr lang="en-US"/>
        </a:p>
      </dgm:t>
    </dgm:pt>
    <dgm:pt modelId="{D453BB56-1F95-480E-AC60-A6778115969E}">
      <dgm:prSet/>
      <dgm:spPr/>
      <dgm:t>
        <a:bodyPr/>
        <a:lstStyle/>
        <a:p>
          <a:r>
            <a:rPr lang="en-US" dirty="0" smtClean="0"/>
            <a:t>Public Defender gathers all assessments and creates a supportive plan to help connect client to new services and obtain treatment plan for court</a:t>
          </a:r>
          <a:endParaRPr lang="en-US" dirty="0"/>
        </a:p>
      </dgm:t>
    </dgm:pt>
    <dgm:pt modelId="{B42B8A77-ADF4-4CCC-AFBA-769543132BD3}" type="parTrans" cxnId="{8A3EB5D6-969B-44A2-8B9C-B3E8B0412E06}">
      <dgm:prSet/>
      <dgm:spPr/>
      <dgm:t>
        <a:bodyPr/>
        <a:lstStyle/>
        <a:p>
          <a:endParaRPr lang="en-US"/>
        </a:p>
      </dgm:t>
    </dgm:pt>
    <dgm:pt modelId="{00D00903-FFFD-4B52-B239-61884EB4B901}" type="sibTrans" cxnId="{8A3EB5D6-969B-44A2-8B9C-B3E8B0412E06}">
      <dgm:prSet/>
      <dgm:spPr/>
      <dgm:t>
        <a:bodyPr/>
        <a:lstStyle/>
        <a:p>
          <a:endParaRPr lang="en-US"/>
        </a:p>
      </dgm:t>
    </dgm:pt>
    <dgm:pt modelId="{13DBF4F1-38BA-4E91-B419-3D147EE67C9E}">
      <dgm:prSet phldrT="[Text]"/>
      <dgm:spPr/>
      <dgm:t>
        <a:bodyPr/>
        <a:lstStyle/>
        <a:p>
          <a:r>
            <a:rPr lang="en-US" dirty="0" smtClean="0"/>
            <a:t>Client is also offered record clearing services, support to linkage of </a:t>
          </a:r>
          <a:r>
            <a:rPr lang="en-US" dirty="0" err="1" smtClean="0"/>
            <a:t>Medi</a:t>
          </a:r>
          <a:r>
            <a:rPr lang="en-US" dirty="0" smtClean="0"/>
            <a:t>-Cal Services, and Cal Works, Cal Fresh, and GA</a:t>
          </a:r>
          <a:endParaRPr lang="en-US" dirty="0"/>
        </a:p>
      </dgm:t>
    </dgm:pt>
    <dgm:pt modelId="{1A848DC9-5A2E-4F8B-A9FA-D4530323253A}" type="parTrans" cxnId="{79ECBFEA-8D08-4EB2-8795-A9514E24CA10}">
      <dgm:prSet/>
      <dgm:spPr/>
      <dgm:t>
        <a:bodyPr/>
        <a:lstStyle/>
        <a:p>
          <a:endParaRPr lang="en-US"/>
        </a:p>
      </dgm:t>
    </dgm:pt>
    <dgm:pt modelId="{BD190470-69C9-4676-B8C7-92CA288BE0F1}" type="sibTrans" cxnId="{79ECBFEA-8D08-4EB2-8795-A9514E24CA10}">
      <dgm:prSet/>
      <dgm:spPr/>
      <dgm:t>
        <a:bodyPr/>
        <a:lstStyle/>
        <a:p>
          <a:endParaRPr lang="en-US"/>
        </a:p>
      </dgm:t>
    </dgm:pt>
    <dgm:pt modelId="{A3D488AA-2F82-480F-952D-3490FB967804}" type="pres">
      <dgm:prSet presAssocID="{46F6FC65-8317-4602-A16C-D38167B30C69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CB7BB94-7B7B-4CF0-9DB8-073B700C0CEC}" type="pres">
      <dgm:prSet presAssocID="{9CC66641-A06B-47CE-B539-4354AEAC8D4B}" presName="composite" presStyleCnt="0"/>
      <dgm:spPr/>
    </dgm:pt>
    <dgm:pt modelId="{EE88244F-28D6-486B-944C-59556E337892}" type="pres">
      <dgm:prSet presAssocID="{9CC66641-A06B-47CE-B539-4354AEAC8D4B}" presName="parentText" presStyleLbl="align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3563796-BED4-449D-A03F-0405AB09CBAF}" type="pres">
      <dgm:prSet presAssocID="{9CC66641-A06B-47CE-B539-4354AEAC8D4B}" presName="descendantText" presStyleLbl="alignAcc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FE3B251-DB9E-4A23-8D34-5E73AADFD1C0}" type="pres">
      <dgm:prSet presAssocID="{8BFD4C68-1A70-487F-A6D4-3C04032A8280}" presName="sp" presStyleCnt="0"/>
      <dgm:spPr/>
    </dgm:pt>
    <dgm:pt modelId="{8DC47046-3A1C-4546-9D7A-FCD2087072DC}" type="pres">
      <dgm:prSet presAssocID="{87BDF64F-ED15-4FC1-B298-DD43AE06CC8B}" presName="composite" presStyleCnt="0"/>
      <dgm:spPr/>
    </dgm:pt>
    <dgm:pt modelId="{0DCA0D8A-763F-42F5-A26C-AF140657C6B3}" type="pres">
      <dgm:prSet presAssocID="{87BDF64F-ED15-4FC1-B298-DD43AE06CC8B}" presName="parentText" presStyleLbl="align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D06F019-63FF-4FDE-884D-53A6F21DFD1F}" type="pres">
      <dgm:prSet presAssocID="{87BDF64F-ED15-4FC1-B298-DD43AE06CC8B}" presName="descendantText" presStyleLbl="alignAcc1" presStyleIdx="1" presStyleCnt="5" custLinFactNeighborX="0" custLinFactNeighborY="-1193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60D83FF-EA77-47C1-BBE6-873654994727}" type="pres">
      <dgm:prSet presAssocID="{B636ABE9-FD85-4FCA-A344-3BDBAF78BEEE}" presName="sp" presStyleCnt="0"/>
      <dgm:spPr/>
    </dgm:pt>
    <dgm:pt modelId="{027B685F-4448-4B3B-8F43-25836B780016}" type="pres">
      <dgm:prSet presAssocID="{28E4279E-F52F-4443-833D-CCBB65ECD71A}" presName="composite" presStyleCnt="0"/>
      <dgm:spPr/>
    </dgm:pt>
    <dgm:pt modelId="{9419DE45-3FA7-4440-A423-8203AC8E0D1D}" type="pres">
      <dgm:prSet presAssocID="{28E4279E-F52F-4443-833D-CCBB65ECD71A}" presName="parentText" presStyleLbl="align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1C382C7-2C2C-4FB0-AE88-D115DB6366CA}" type="pres">
      <dgm:prSet presAssocID="{28E4279E-F52F-4443-833D-CCBB65ECD71A}" presName="descendantText" presStyleLbl="alignAcc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0CD49C9-2DB2-45F7-8941-EB3994133149}" type="pres">
      <dgm:prSet presAssocID="{8369C59E-D01E-4463-B4CF-74ACE8BE33E1}" presName="sp" presStyleCnt="0"/>
      <dgm:spPr/>
    </dgm:pt>
    <dgm:pt modelId="{13D04C7B-CCFF-4C60-A1E4-DEFFAA0B50E6}" type="pres">
      <dgm:prSet presAssocID="{33735CE8-87CA-4EA2-BF28-CD79FAA21234}" presName="composite" presStyleCnt="0"/>
      <dgm:spPr/>
    </dgm:pt>
    <dgm:pt modelId="{75B84B53-C23F-4D5A-B144-A7F13941DE8D}" type="pres">
      <dgm:prSet presAssocID="{33735CE8-87CA-4EA2-BF28-CD79FAA21234}" presName="parentText" presStyleLbl="align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EEEF851-EE9B-4347-AEE8-A82319BE52D9}" type="pres">
      <dgm:prSet presAssocID="{33735CE8-87CA-4EA2-BF28-CD79FAA21234}" presName="descendantText" presStyleLbl="alignAcc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9758297-6F98-4C3D-8C9D-C9EE2060C638}" type="pres">
      <dgm:prSet presAssocID="{8ECFE64E-5182-4288-A0CA-DAFF25C46D11}" presName="sp" presStyleCnt="0"/>
      <dgm:spPr/>
    </dgm:pt>
    <dgm:pt modelId="{D7556C92-DDEF-4794-A669-0C96601C7A61}" type="pres">
      <dgm:prSet presAssocID="{9D761EF4-EC97-47B9-9A55-382C42D897DD}" presName="composite" presStyleCnt="0"/>
      <dgm:spPr/>
    </dgm:pt>
    <dgm:pt modelId="{DD409740-8AB6-445E-8E10-97ECC41C32E9}" type="pres">
      <dgm:prSet presAssocID="{9D761EF4-EC97-47B9-9A55-382C42D897DD}" presName="parentText" presStyleLbl="align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9670856-CD4B-4318-8F59-8BED5345125E}" type="pres">
      <dgm:prSet presAssocID="{9D761EF4-EC97-47B9-9A55-382C42D897DD}" presName="descendantText" presStyleLbl="alignAcc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9ECBFEA-8D08-4EB2-8795-A9514E24CA10}" srcId="{9D761EF4-EC97-47B9-9A55-382C42D897DD}" destId="{13DBF4F1-38BA-4E91-B419-3D147EE67C9E}" srcOrd="1" destOrd="0" parTransId="{1A848DC9-5A2E-4F8B-A9FA-D4530323253A}" sibTransId="{BD190470-69C9-4676-B8C7-92CA288BE0F1}"/>
    <dgm:cxn modelId="{FC5E04E6-EC0B-406B-A2DD-6ABB7FF2C79F}" type="presOf" srcId="{9D761EF4-EC97-47B9-9A55-382C42D897DD}" destId="{DD409740-8AB6-445E-8E10-97ECC41C32E9}" srcOrd="0" destOrd="0" presId="urn:microsoft.com/office/officeart/2005/8/layout/chevron2"/>
    <dgm:cxn modelId="{3E6CFE3A-B20B-4B21-8B10-5EAB057E3CBD}" type="presOf" srcId="{87BDF64F-ED15-4FC1-B298-DD43AE06CC8B}" destId="{0DCA0D8A-763F-42F5-A26C-AF140657C6B3}" srcOrd="0" destOrd="0" presId="urn:microsoft.com/office/officeart/2005/8/layout/chevron2"/>
    <dgm:cxn modelId="{0CC7837B-81B1-4B6C-B4D1-678BD6898E64}" srcId="{87BDF64F-ED15-4FC1-B298-DD43AE06CC8B}" destId="{C4A4B0CD-720C-43FB-9CB5-57CB62B0B23F}" srcOrd="0" destOrd="0" parTransId="{4496FFC2-046B-4C05-BA92-323D3349CBCC}" sibTransId="{F623ABD1-CC1E-49E8-96B1-36738E6E759D}"/>
    <dgm:cxn modelId="{208F6AA0-2249-4356-81F9-F771F351F35D}" type="presOf" srcId="{28E4279E-F52F-4443-833D-CCBB65ECD71A}" destId="{9419DE45-3FA7-4440-A423-8203AC8E0D1D}" srcOrd="0" destOrd="0" presId="urn:microsoft.com/office/officeart/2005/8/layout/chevron2"/>
    <dgm:cxn modelId="{93642A5F-9812-42A1-B84E-0E745DA7A196}" srcId="{46F6FC65-8317-4602-A16C-D38167B30C69}" destId="{9D761EF4-EC97-47B9-9A55-382C42D897DD}" srcOrd="4" destOrd="0" parTransId="{74B6336D-0D76-4ADB-B848-E73052482313}" sibTransId="{CEC855EC-953C-483D-A682-F971A57C0BDE}"/>
    <dgm:cxn modelId="{1049AA91-90E5-4EBE-81B7-0769D06DB458}" type="presOf" srcId="{13DBF4F1-38BA-4E91-B419-3D147EE67C9E}" destId="{39670856-CD4B-4318-8F59-8BED5345125E}" srcOrd="0" destOrd="1" presId="urn:microsoft.com/office/officeart/2005/8/layout/chevron2"/>
    <dgm:cxn modelId="{531BCF53-1FD1-4665-8E92-388301FF69F5}" type="presOf" srcId="{CEEF0137-9875-432B-BC7F-2832B7F41DE2}" destId="{53563796-BED4-449D-A03F-0405AB09CBAF}" srcOrd="0" destOrd="0" presId="urn:microsoft.com/office/officeart/2005/8/layout/chevron2"/>
    <dgm:cxn modelId="{FF21ADFB-B3F4-4A0C-B489-5DA49A07459E}" type="presOf" srcId="{C4A4B0CD-720C-43FB-9CB5-57CB62B0B23F}" destId="{1D06F019-63FF-4FDE-884D-53A6F21DFD1F}" srcOrd="0" destOrd="0" presId="urn:microsoft.com/office/officeart/2005/8/layout/chevron2"/>
    <dgm:cxn modelId="{53248197-50CE-4115-B62B-045C6B0435F0}" srcId="{46F6FC65-8317-4602-A16C-D38167B30C69}" destId="{87BDF64F-ED15-4FC1-B298-DD43AE06CC8B}" srcOrd="1" destOrd="0" parTransId="{08327DDC-7017-413F-8CDB-C8FEEFC681B6}" sibTransId="{B636ABE9-FD85-4FCA-A344-3BDBAF78BEEE}"/>
    <dgm:cxn modelId="{23066E47-B6E9-4AD8-A1AC-A471CF84A1C0}" srcId="{46F6FC65-8317-4602-A16C-D38167B30C69}" destId="{28E4279E-F52F-4443-833D-CCBB65ECD71A}" srcOrd="2" destOrd="0" parTransId="{4B12C92A-F4BB-4B2A-8C4F-B856542EF4D5}" sibTransId="{8369C59E-D01E-4463-B4CF-74ACE8BE33E1}"/>
    <dgm:cxn modelId="{8A3EB5D6-969B-44A2-8B9C-B3E8B0412E06}" srcId="{33735CE8-87CA-4EA2-BF28-CD79FAA21234}" destId="{D453BB56-1F95-480E-AC60-A6778115969E}" srcOrd="0" destOrd="0" parTransId="{B42B8A77-ADF4-4CCC-AFBA-769543132BD3}" sibTransId="{00D00903-FFFD-4B52-B239-61884EB4B901}"/>
    <dgm:cxn modelId="{EBADC845-0D04-4EAB-A3E1-C06FD3EAA571}" type="presOf" srcId="{33735CE8-87CA-4EA2-BF28-CD79FAA21234}" destId="{75B84B53-C23F-4D5A-B144-A7F13941DE8D}" srcOrd="0" destOrd="0" presId="urn:microsoft.com/office/officeart/2005/8/layout/chevron2"/>
    <dgm:cxn modelId="{31AA8E19-4FA5-4ECE-8C66-63B6008956E1}" type="presOf" srcId="{46F6FC65-8317-4602-A16C-D38167B30C69}" destId="{A3D488AA-2F82-480F-952D-3490FB967804}" srcOrd="0" destOrd="0" presId="urn:microsoft.com/office/officeart/2005/8/layout/chevron2"/>
    <dgm:cxn modelId="{609D9D37-37C3-49DE-A6F8-49942604716C}" type="presOf" srcId="{9CC66641-A06B-47CE-B539-4354AEAC8D4B}" destId="{EE88244F-28D6-486B-944C-59556E337892}" srcOrd="0" destOrd="0" presId="urn:microsoft.com/office/officeart/2005/8/layout/chevron2"/>
    <dgm:cxn modelId="{1996C3C2-DFDB-4F38-8435-916BF95934FC}" type="presOf" srcId="{3A77720F-B067-4A1F-9749-908DE728A155}" destId="{39670856-CD4B-4318-8F59-8BED5345125E}" srcOrd="0" destOrd="0" presId="urn:microsoft.com/office/officeart/2005/8/layout/chevron2"/>
    <dgm:cxn modelId="{B1A73243-5C97-4073-A713-349E4A1FAD8C}" srcId="{46F6FC65-8317-4602-A16C-D38167B30C69}" destId="{9CC66641-A06B-47CE-B539-4354AEAC8D4B}" srcOrd="0" destOrd="0" parTransId="{44D2AD7B-E89E-43D6-A764-2B9E93A3DF83}" sibTransId="{8BFD4C68-1A70-487F-A6D4-3C04032A8280}"/>
    <dgm:cxn modelId="{EF3EC97F-104C-49C6-AF51-986C59AC44FB}" type="presOf" srcId="{8882328E-BA86-4005-83E8-FCBD18BE9247}" destId="{71C382C7-2C2C-4FB0-AE88-D115DB6366CA}" srcOrd="0" destOrd="0" presId="urn:microsoft.com/office/officeart/2005/8/layout/chevron2"/>
    <dgm:cxn modelId="{B0134128-0CE4-417C-B676-49E1FB5ACBCD}" srcId="{46F6FC65-8317-4602-A16C-D38167B30C69}" destId="{33735CE8-87CA-4EA2-BF28-CD79FAA21234}" srcOrd="3" destOrd="0" parTransId="{EDAAF1CD-8CB0-4452-A27C-7113995225AA}" sibTransId="{8ECFE64E-5182-4288-A0CA-DAFF25C46D11}"/>
    <dgm:cxn modelId="{6FD0A8DA-A84B-49C3-83E7-BF51B38BD647}" srcId="{28E4279E-F52F-4443-833D-CCBB65ECD71A}" destId="{8882328E-BA86-4005-83E8-FCBD18BE9247}" srcOrd="0" destOrd="0" parTransId="{0FE6E981-2C67-42EB-AB5D-F2071B070E57}" sibTransId="{1B00CA32-66CD-4F40-AA88-FFD1BA0DF1FE}"/>
    <dgm:cxn modelId="{E721944B-10B0-4D3A-88B8-618086A82138}" type="presOf" srcId="{D453BB56-1F95-480E-AC60-A6778115969E}" destId="{7EEEF851-EE9B-4347-AEE8-A82319BE52D9}" srcOrd="0" destOrd="0" presId="urn:microsoft.com/office/officeart/2005/8/layout/chevron2"/>
    <dgm:cxn modelId="{5CC31A07-3448-4C0E-A69C-29C0351F888E}" srcId="{9D761EF4-EC97-47B9-9A55-382C42D897DD}" destId="{3A77720F-B067-4A1F-9749-908DE728A155}" srcOrd="0" destOrd="0" parTransId="{AFE188A0-C05A-464C-B373-F4005EA978A0}" sibTransId="{07A3392E-028A-46C0-B419-204B3280C54A}"/>
    <dgm:cxn modelId="{13CF1433-2D04-44B2-9BE9-5223C4120F1D}" srcId="{9CC66641-A06B-47CE-B539-4354AEAC8D4B}" destId="{CEEF0137-9875-432B-BC7F-2832B7F41DE2}" srcOrd="0" destOrd="0" parTransId="{D1F51BD7-6E48-4396-9788-D47E538AD44F}" sibTransId="{FBE9A0A0-3AD7-4405-9D9B-800DD5F239FA}"/>
    <dgm:cxn modelId="{D5FEC1A7-D995-4F5E-AFF6-F93D0F4D36D2}" type="presParOf" srcId="{A3D488AA-2F82-480F-952D-3490FB967804}" destId="{DCB7BB94-7B7B-4CF0-9DB8-073B700C0CEC}" srcOrd="0" destOrd="0" presId="urn:microsoft.com/office/officeart/2005/8/layout/chevron2"/>
    <dgm:cxn modelId="{3B68C1CE-E308-457A-A83C-5E58EBB3E769}" type="presParOf" srcId="{DCB7BB94-7B7B-4CF0-9DB8-073B700C0CEC}" destId="{EE88244F-28D6-486B-944C-59556E337892}" srcOrd="0" destOrd="0" presId="urn:microsoft.com/office/officeart/2005/8/layout/chevron2"/>
    <dgm:cxn modelId="{340C36FB-0145-47AE-8B33-7A4517879609}" type="presParOf" srcId="{DCB7BB94-7B7B-4CF0-9DB8-073B700C0CEC}" destId="{53563796-BED4-449D-A03F-0405AB09CBAF}" srcOrd="1" destOrd="0" presId="urn:microsoft.com/office/officeart/2005/8/layout/chevron2"/>
    <dgm:cxn modelId="{095313D6-B0A5-40B1-A7FC-51293E5ADE61}" type="presParOf" srcId="{A3D488AA-2F82-480F-952D-3490FB967804}" destId="{2FE3B251-DB9E-4A23-8D34-5E73AADFD1C0}" srcOrd="1" destOrd="0" presId="urn:microsoft.com/office/officeart/2005/8/layout/chevron2"/>
    <dgm:cxn modelId="{808BA7BF-D770-4D52-B5C8-501FF8A107F5}" type="presParOf" srcId="{A3D488AA-2F82-480F-952D-3490FB967804}" destId="{8DC47046-3A1C-4546-9D7A-FCD2087072DC}" srcOrd="2" destOrd="0" presId="urn:microsoft.com/office/officeart/2005/8/layout/chevron2"/>
    <dgm:cxn modelId="{DD92029F-3E6F-4D84-BFF7-F9E221830683}" type="presParOf" srcId="{8DC47046-3A1C-4546-9D7A-FCD2087072DC}" destId="{0DCA0D8A-763F-42F5-A26C-AF140657C6B3}" srcOrd="0" destOrd="0" presId="urn:microsoft.com/office/officeart/2005/8/layout/chevron2"/>
    <dgm:cxn modelId="{48F00CA9-99DF-456F-B311-454023FADF3D}" type="presParOf" srcId="{8DC47046-3A1C-4546-9D7A-FCD2087072DC}" destId="{1D06F019-63FF-4FDE-884D-53A6F21DFD1F}" srcOrd="1" destOrd="0" presId="urn:microsoft.com/office/officeart/2005/8/layout/chevron2"/>
    <dgm:cxn modelId="{60E3474A-0C93-4D10-A450-5EEE8882F828}" type="presParOf" srcId="{A3D488AA-2F82-480F-952D-3490FB967804}" destId="{660D83FF-EA77-47C1-BBE6-873654994727}" srcOrd="3" destOrd="0" presId="urn:microsoft.com/office/officeart/2005/8/layout/chevron2"/>
    <dgm:cxn modelId="{2069DD11-55EC-415E-9D03-ABF5E5687F26}" type="presParOf" srcId="{A3D488AA-2F82-480F-952D-3490FB967804}" destId="{027B685F-4448-4B3B-8F43-25836B780016}" srcOrd="4" destOrd="0" presId="urn:microsoft.com/office/officeart/2005/8/layout/chevron2"/>
    <dgm:cxn modelId="{029237A9-A531-4E75-A9F0-3CCA6EAFADFD}" type="presParOf" srcId="{027B685F-4448-4B3B-8F43-25836B780016}" destId="{9419DE45-3FA7-4440-A423-8203AC8E0D1D}" srcOrd="0" destOrd="0" presId="urn:microsoft.com/office/officeart/2005/8/layout/chevron2"/>
    <dgm:cxn modelId="{AE144C9C-5349-4817-939E-9DF6A935C833}" type="presParOf" srcId="{027B685F-4448-4B3B-8F43-25836B780016}" destId="{71C382C7-2C2C-4FB0-AE88-D115DB6366CA}" srcOrd="1" destOrd="0" presId="urn:microsoft.com/office/officeart/2005/8/layout/chevron2"/>
    <dgm:cxn modelId="{350136AE-72C5-448F-BC8E-0EE8BE247BBB}" type="presParOf" srcId="{A3D488AA-2F82-480F-952D-3490FB967804}" destId="{A0CD49C9-2DB2-45F7-8941-EB3994133149}" srcOrd="5" destOrd="0" presId="urn:microsoft.com/office/officeart/2005/8/layout/chevron2"/>
    <dgm:cxn modelId="{D903578E-0CCE-4619-9015-51A148FA0437}" type="presParOf" srcId="{A3D488AA-2F82-480F-952D-3490FB967804}" destId="{13D04C7B-CCFF-4C60-A1E4-DEFFAA0B50E6}" srcOrd="6" destOrd="0" presId="urn:microsoft.com/office/officeart/2005/8/layout/chevron2"/>
    <dgm:cxn modelId="{68499BF8-8755-4753-818E-77976AA61077}" type="presParOf" srcId="{13D04C7B-CCFF-4C60-A1E4-DEFFAA0B50E6}" destId="{75B84B53-C23F-4D5A-B144-A7F13941DE8D}" srcOrd="0" destOrd="0" presId="urn:microsoft.com/office/officeart/2005/8/layout/chevron2"/>
    <dgm:cxn modelId="{985ED1DC-9431-4B3F-8F3D-4BE76D0FC35D}" type="presParOf" srcId="{13D04C7B-CCFF-4C60-A1E4-DEFFAA0B50E6}" destId="{7EEEF851-EE9B-4347-AEE8-A82319BE52D9}" srcOrd="1" destOrd="0" presId="urn:microsoft.com/office/officeart/2005/8/layout/chevron2"/>
    <dgm:cxn modelId="{90F4CBB4-BA2E-4CF1-BBBE-24434A618E3E}" type="presParOf" srcId="{A3D488AA-2F82-480F-952D-3490FB967804}" destId="{69758297-6F98-4C3D-8C9D-C9EE2060C638}" srcOrd="7" destOrd="0" presId="urn:microsoft.com/office/officeart/2005/8/layout/chevron2"/>
    <dgm:cxn modelId="{57FF9A75-4EB2-4949-89A5-D9E8F6A9761F}" type="presParOf" srcId="{A3D488AA-2F82-480F-952D-3490FB967804}" destId="{D7556C92-DDEF-4794-A669-0C96601C7A61}" srcOrd="8" destOrd="0" presId="urn:microsoft.com/office/officeart/2005/8/layout/chevron2"/>
    <dgm:cxn modelId="{347AF518-836F-44F0-8323-C8A14F9DC2A2}" type="presParOf" srcId="{D7556C92-DDEF-4794-A669-0C96601C7A61}" destId="{DD409740-8AB6-445E-8E10-97ECC41C32E9}" srcOrd="0" destOrd="0" presId="urn:microsoft.com/office/officeart/2005/8/layout/chevron2"/>
    <dgm:cxn modelId="{B8E64696-40F9-4E9C-8861-1A15A7D7B0B4}" type="presParOf" srcId="{D7556C92-DDEF-4794-A669-0C96601C7A61}" destId="{39670856-CD4B-4318-8F59-8BED5345125E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AD8ED88-D9EA-4550-A883-BE3B63DBBC24}" type="doc">
      <dgm:prSet loTypeId="urn:microsoft.com/office/officeart/2011/layout/HexagonRadial" loCatId="officeonlin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E1D999CD-3CFC-4777-810B-5E6624741F66}">
      <dgm:prSet phldrT="[Text]"/>
      <dgm:spPr/>
      <dgm:t>
        <a:bodyPr/>
        <a:lstStyle/>
        <a:p>
          <a:r>
            <a:rPr lang="en-US" dirty="0" smtClean="0"/>
            <a:t>CLIENT</a:t>
          </a:r>
          <a:endParaRPr lang="en-US" dirty="0"/>
        </a:p>
      </dgm:t>
    </dgm:pt>
    <dgm:pt modelId="{019DFED4-7055-4FC5-926D-8B1BF788089A}" type="parTrans" cxnId="{ED9C297E-C3A9-47FC-8AEA-7E456DC47FF1}">
      <dgm:prSet/>
      <dgm:spPr/>
      <dgm:t>
        <a:bodyPr/>
        <a:lstStyle/>
        <a:p>
          <a:endParaRPr lang="en-US"/>
        </a:p>
      </dgm:t>
    </dgm:pt>
    <dgm:pt modelId="{AF593E23-4598-42F6-9D82-66839D551D4A}" type="sibTrans" cxnId="{ED9C297E-C3A9-47FC-8AEA-7E456DC47FF1}">
      <dgm:prSet/>
      <dgm:spPr/>
      <dgm:t>
        <a:bodyPr/>
        <a:lstStyle/>
        <a:p>
          <a:endParaRPr lang="en-US"/>
        </a:p>
      </dgm:t>
    </dgm:pt>
    <dgm:pt modelId="{2D87540C-CAA9-499A-8119-2AB17908241B}">
      <dgm:prSet phldrT="[Text]"/>
      <dgm:spPr/>
      <dgm:t>
        <a:bodyPr/>
        <a:lstStyle/>
        <a:p>
          <a:r>
            <a:rPr lang="en-US" dirty="0" smtClean="0"/>
            <a:t>ATTORNEY &amp; SOCIAL WORKERS PUBLIC DEFENDER</a:t>
          </a:r>
          <a:endParaRPr lang="en-US" dirty="0"/>
        </a:p>
      </dgm:t>
    </dgm:pt>
    <dgm:pt modelId="{40ED2815-D543-4346-ACDE-7755B046B874}" type="parTrans" cxnId="{869AE972-F6F6-4561-955D-35FB3DA72C0B}">
      <dgm:prSet/>
      <dgm:spPr/>
      <dgm:t>
        <a:bodyPr/>
        <a:lstStyle/>
        <a:p>
          <a:endParaRPr lang="en-US"/>
        </a:p>
      </dgm:t>
    </dgm:pt>
    <dgm:pt modelId="{7F7F3D89-A3D4-4C73-9FB8-2201205EBE41}" type="sibTrans" cxnId="{869AE972-F6F6-4561-955D-35FB3DA72C0B}">
      <dgm:prSet/>
      <dgm:spPr/>
      <dgm:t>
        <a:bodyPr/>
        <a:lstStyle/>
        <a:p>
          <a:endParaRPr lang="en-US"/>
        </a:p>
      </dgm:t>
    </dgm:pt>
    <dgm:pt modelId="{2AD9106D-179B-4AF9-94A7-759C0B61C802}">
      <dgm:prSet phldrT="[Text]"/>
      <dgm:spPr/>
      <dgm:t>
        <a:bodyPr/>
        <a:lstStyle/>
        <a:p>
          <a:r>
            <a:rPr lang="en-US" dirty="0" smtClean="0"/>
            <a:t>BEHAVIORAL HEALTH CLASSES</a:t>
          </a:r>
          <a:endParaRPr lang="en-US" dirty="0"/>
        </a:p>
      </dgm:t>
    </dgm:pt>
    <dgm:pt modelId="{7337D4E2-325A-4D72-8178-382414A380AE}" type="parTrans" cxnId="{651AE48A-7448-40D8-80A5-CAC9D45E5F1A}">
      <dgm:prSet/>
      <dgm:spPr/>
      <dgm:t>
        <a:bodyPr/>
        <a:lstStyle/>
        <a:p>
          <a:endParaRPr lang="en-US"/>
        </a:p>
      </dgm:t>
    </dgm:pt>
    <dgm:pt modelId="{46DC5450-C64F-4753-B86C-DDD6E83827DD}" type="sibTrans" cxnId="{651AE48A-7448-40D8-80A5-CAC9D45E5F1A}">
      <dgm:prSet/>
      <dgm:spPr/>
      <dgm:t>
        <a:bodyPr/>
        <a:lstStyle/>
        <a:p>
          <a:endParaRPr lang="en-US"/>
        </a:p>
      </dgm:t>
    </dgm:pt>
    <dgm:pt modelId="{8E7C5867-2937-4970-BB6F-C474F53B0C65}">
      <dgm:prSet phldrT="[Text]"/>
      <dgm:spPr/>
      <dgm:t>
        <a:bodyPr/>
        <a:lstStyle/>
        <a:p>
          <a:r>
            <a:rPr lang="en-US" dirty="0" smtClean="0"/>
            <a:t>DEPARTMENT OF HUMAN ASSISTANCE</a:t>
          </a:r>
          <a:endParaRPr lang="en-US" dirty="0"/>
        </a:p>
      </dgm:t>
    </dgm:pt>
    <dgm:pt modelId="{C70DE6C2-1844-459D-834A-C6E9131789B8}" type="parTrans" cxnId="{0B3F1328-C730-4206-AD84-EB6706DF66D2}">
      <dgm:prSet/>
      <dgm:spPr/>
      <dgm:t>
        <a:bodyPr/>
        <a:lstStyle/>
        <a:p>
          <a:endParaRPr lang="en-US"/>
        </a:p>
      </dgm:t>
    </dgm:pt>
    <dgm:pt modelId="{ACE76569-A3E2-4E37-8DC6-459D601C435F}" type="sibTrans" cxnId="{0B3F1328-C730-4206-AD84-EB6706DF66D2}">
      <dgm:prSet/>
      <dgm:spPr/>
      <dgm:t>
        <a:bodyPr/>
        <a:lstStyle/>
        <a:p>
          <a:endParaRPr lang="en-US"/>
        </a:p>
      </dgm:t>
    </dgm:pt>
    <dgm:pt modelId="{9B45E3A3-9E68-4850-9478-AFD1B24C2E5D}">
      <dgm:prSet phldrT="[Text]"/>
      <dgm:spPr/>
      <dgm:t>
        <a:bodyPr/>
        <a:lstStyle/>
        <a:p>
          <a:r>
            <a:rPr lang="en-US" dirty="0" smtClean="0"/>
            <a:t>SUPT</a:t>
          </a:r>
        </a:p>
        <a:p>
          <a:r>
            <a:rPr lang="en-US" dirty="0" smtClean="0"/>
            <a:t>CLINICIANS</a:t>
          </a:r>
          <a:endParaRPr lang="en-US" dirty="0"/>
        </a:p>
      </dgm:t>
    </dgm:pt>
    <dgm:pt modelId="{0092BAD2-98F8-48A1-B995-792A8C11774F}" type="parTrans" cxnId="{1CBF9A0E-658D-419F-BE60-2E4CF8AFC78A}">
      <dgm:prSet/>
      <dgm:spPr/>
      <dgm:t>
        <a:bodyPr/>
        <a:lstStyle/>
        <a:p>
          <a:endParaRPr lang="en-US"/>
        </a:p>
      </dgm:t>
    </dgm:pt>
    <dgm:pt modelId="{5C457C53-06C3-45D6-A90D-1AFA3ED2D425}" type="sibTrans" cxnId="{1CBF9A0E-658D-419F-BE60-2E4CF8AFC78A}">
      <dgm:prSet/>
      <dgm:spPr/>
      <dgm:t>
        <a:bodyPr/>
        <a:lstStyle/>
        <a:p>
          <a:endParaRPr lang="en-US"/>
        </a:p>
      </dgm:t>
    </dgm:pt>
    <dgm:pt modelId="{C7964CC9-6B44-4144-AAE1-88CF81B34F1E}">
      <dgm:prSet phldrT="[Text]"/>
      <dgm:spPr/>
      <dgm:t>
        <a:bodyPr/>
        <a:lstStyle/>
        <a:p>
          <a:r>
            <a:rPr lang="en-US" dirty="0" smtClean="0"/>
            <a:t>MENTAL HEALTH CLINICIANS </a:t>
          </a:r>
          <a:endParaRPr lang="en-US" dirty="0"/>
        </a:p>
      </dgm:t>
    </dgm:pt>
    <dgm:pt modelId="{DA6B3C98-6954-4D84-8D1B-AE87DC4CA312}" type="parTrans" cxnId="{6E4609DF-9F2F-4D81-9A60-AB77BF9C7EAD}">
      <dgm:prSet/>
      <dgm:spPr/>
      <dgm:t>
        <a:bodyPr/>
        <a:lstStyle/>
        <a:p>
          <a:endParaRPr lang="en-US"/>
        </a:p>
      </dgm:t>
    </dgm:pt>
    <dgm:pt modelId="{1D3A659B-D96D-4D00-AFEF-97123CE59DE5}" type="sibTrans" cxnId="{6E4609DF-9F2F-4D81-9A60-AB77BF9C7EAD}">
      <dgm:prSet/>
      <dgm:spPr/>
      <dgm:t>
        <a:bodyPr/>
        <a:lstStyle/>
        <a:p>
          <a:endParaRPr lang="en-US"/>
        </a:p>
      </dgm:t>
    </dgm:pt>
    <dgm:pt modelId="{5E438E9C-7D93-434C-8F3B-D968760398A2}">
      <dgm:prSet phldrT="[Text]"/>
      <dgm:spPr/>
      <dgm:t>
        <a:bodyPr/>
        <a:lstStyle/>
        <a:p>
          <a:r>
            <a:rPr lang="en-US" dirty="0" smtClean="0"/>
            <a:t>PROBATION OFFICER</a:t>
          </a:r>
          <a:endParaRPr lang="en-US" dirty="0"/>
        </a:p>
      </dgm:t>
    </dgm:pt>
    <dgm:pt modelId="{E6CE80F5-A43F-4EA2-AF64-E0185850137B}" type="parTrans" cxnId="{37E1F96C-ADB6-40DE-88DE-E8C925485AFA}">
      <dgm:prSet/>
      <dgm:spPr/>
      <dgm:t>
        <a:bodyPr/>
        <a:lstStyle/>
        <a:p>
          <a:endParaRPr lang="en-US"/>
        </a:p>
      </dgm:t>
    </dgm:pt>
    <dgm:pt modelId="{1DF877B3-7166-4DAC-901F-417FBA28EA0C}" type="sibTrans" cxnId="{37E1F96C-ADB6-40DE-88DE-E8C925485AFA}">
      <dgm:prSet/>
      <dgm:spPr/>
      <dgm:t>
        <a:bodyPr/>
        <a:lstStyle/>
        <a:p>
          <a:endParaRPr lang="en-US"/>
        </a:p>
      </dgm:t>
    </dgm:pt>
    <dgm:pt modelId="{47573EED-165C-4C5B-A37F-FA89AC2AF527}">
      <dgm:prSet phldrT="[Text]"/>
      <dgm:spPr/>
      <dgm:t>
        <a:bodyPr/>
        <a:lstStyle/>
        <a:p>
          <a:endParaRPr lang="en-US" dirty="0"/>
        </a:p>
      </dgm:t>
    </dgm:pt>
    <dgm:pt modelId="{955050D1-76F0-426B-9A6D-5E29D0D85356}" type="parTrans" cxnId="{922FA617-C43A-485D-AC02-360E879FD00D}">
      <dgm:prSet/>
      <dgm:spPr/>
      <dgm:t>
        <a:bodyPr/>
        <a:lstStyle/>
        <a:p>
          <a:endParaRPr lang="en-US"/>
        </a:p>
      </dgm:t>
    </dgm:pt>
    <dgm:pt modelId="{154BCFF2-A9B5-422E-898E-BE478EAAE861}" type="sibTrans" cxnId="{922FA617-C43A-485D-AC02-360E879FD00D}">
      <dgm:prSet/>
      <dgm:spPr/>
      <dgm:t>
        <a:bodyPr/>
        <a:lstStyle/>
        <a:p>
          <a:endParaRPr lang="en-US"/>
        </a:p>
      </dgm:t>
    </dgm:pt>
    <dgm:pt modelId="{A8F1F3A9-F030-400A-872A-7B7783031992}" type="pres">
      <dgm:prSet presAssocID="{3AD8ED88-D9EA-4550-A883-BE3B63DBBC24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42CDE183-F23C-4C78-9F37-FF5F6C48ED7B}" type="pres">
      <dgm:prSet presAssocID="{E1D999CD-3CFC-4777-810B-5E6624741F66}" presName="Parent" presStyleLbl="node0" presStyleIdx="0" presStyleCnt="1">
        <dgm:presLayoutVars>
          <dgm:chMax val="6"/>
          <dgm:chPref val="6"/>
        </dgm:presLayoutVars>
      </dgm:prSet>
      <dgm:spPr/>
      <dgm:t>
        <a:bodyPr/>
        <a:lstStyle/>
        <a:p>
          <a:endParaRPr lang="en-US"/>
        </a:p>
      </dgm:t>
    </dgm:pt>
    <dgm:pt modelId="{9BAA5241-3580-4533-8807-B98142DF9FDA}" type="pres">
      <dgm:prSet presAssocID="{2D87540C-CAA9-499A-8119-2AB17908241B}" presName="Accent1" presStyleCnt="0"/>
      <dgm:spPr/>
    </dgm:pt>
    <dgm:pt modelId="{392EB1F9-7AFD-4763-9884-FD10D1A830B2}" type="pres">
      <dgm:prSet presAssocID="{2D87540C-CAA9-499A-8119-2AB17908241B}" presName="Accent" presStyleLbl="bgShp" presStyleIdx="0" presStyleCnt="6"/>
      <dgm:spPr/>
    </dgm:pt>
    <dgm:pt modelId="{C3104498-3332-4B06-872A-1FBD2A7DCCB9}" type="pres">
      <dgm:prSet presAssocID="{2D87540C-CAA9-499A-8119-2AB17908241B}" presName="Child1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2331C09-22B2-4248-AC53-173B9152B6DA}" type="pres">
      <dgm:prSet presAssocID="{5E438E9C-7D93-434C-8F3B-D968760398A2}" presName="Accent2" presStyleCnt="0"/>
      <dgm:spPr/>
    </dgm:pt>
    <dgm:pt modelId="{4C4E41C1-7CCA-4105-B85D-B2DE99E7D904}" type="pres">
      <dgm:prSet presAssocID="{5E438E9C-7D93-434C-8F3B-D968760398A2}" presName="Accent" presStyleLbl="bgShp" presStyleIdx="1" presStyleCnt="6"/>
      <dgm:spPr/>
    </dgm:pt>
    <dgm:pt modelId="{7E809851-1732-409D-B21D-DC36C3ADA824}" type="pres">
      <dgm:prSet presAssocID="{5E438E9C-7D93-434C-8F3B-D968760398A2}" presName="Child2" presStyleLbl="nod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D4F6A3A-4F0D-477F-BD0A-AA8910AE5517}" type="pres">
      <dgm:prSet presAssocID="{2AD9106D-179B-4AF9-94A7-759C0B61C802}" presName="Accent3" presStyleCnt="0"/>
      <dgm:spPr/>
    </dgm:pt>
    <dgm:pt modelId="{678097D3-03E8-4EB2-A0E3-12FCDA1DB1D5}" type="pres">
      <dgm:prSet presAssocID="{2AD9106D-179B-4AF9-94A7-759C0B61C802}" presName="Accent" presStyleLbl="bgShp" presStyleIdx="2" presStyleCnt="6"/>
      <dgm:spPr/>
    </dgm:pt>
    <dgm:pt modelId="{596C6B5F-D84C-4227-AF55-FB070AFE3673}" type="pres">
      <dgm:prSet presAssocID="{2AD9106D-179B-4AF9-94A7-759C0B61C802}" presName="Child3" presStyleLbl="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02A9208-5A8B-4B8B-8E55-1344B9A2C807}" type="pres">
      <dgm:prSet presAssocID="{8E7C5867-2937-4970-BB6F-C474F53B0C65}" presName="Accent4" presStyleCnt="0"/>
      <dgm:spPr/>
    </dgm:pt>
    <dgm:pt modelId="{3E45E9ED-9E73-4C3C-A396-A817DA1D9C4F}" type="pres">
      <dgm:prSet presAssocID="{8E7C5867-2937-4970-BB6F-C474F53B0C65}" presName="Accent" presStyleLbl="bgShp" presStyleIdx="3" presStyleCnt="6"/>
      <dgm:spPr/>
    </dgm:pt>
    <dgm:pt modelId="{29A26C3D-E479-43D9-A52B-9628A351E574}" type="pres">
      <dgm:prSet presAssocID="{8E7C5867-2937-4970-BB6F-C474F53B0C65}" presName="Child4" presStyleLbl="node1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D406808-649F-4F8C-9FEF-831792B40478}" type="pres">
      <dgm:prSet presAssocID="{9B45E3A3-9E68-4850-9478-AFD1B24C2E5D}" presName="Accent5" presStyleCnt="0"/>
      <dgm:spPr/>
    </dgm:pt>
    <dgm:pt modelId="{AB035BDD-3A5C-44B8-BE46-0C9380ED16D7}" type="pres">
      <dgm:prSet presAssocID="{9B45E3A3-9E68-4850-9478-AFD1B24C2E5D}" presName="Accent" presStyleLbl="bgShp" presStyleIdx="4" presStyleCnt="6"/>
      <dgm:spPr/>
    </dgm:pt>
    <dgm:pt modelId="{FD267FA3-D544-4300-B327-C52980583ADF}" type="pres">
      <dgm:prSet presAssocID="{9B45E3A3-9E68-4850-9478-AFD1B24C2E5D}" presName="Child5" presStyleLbl="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363427B-4467-4DFD-9DFF-3364F785CFF4}" type="pres">
      <dgm:prSet presAssocID="{C7964CC9-6B44-4144-AAE1-88CF81B34F1E}" presName="Accent6" presStyleCnt="0"/>
      <dgm:spPr/>
    </dgm:pt>
    <dgm:pt modelId="{0475DBC9-D7CE-4EB4-8377-0C5BD30055C1}" type="pres">
      <dgm:prSet presAssocID="{C7964CC9-6B44-4144-AAE1-88CF81B34F1E}" presName="Accent" presStyleLbl="bgShp" presStyleIdx="5" presStyleCnt="6"/>
      <dgm:spPr/>
    </dgm:pt>
    <dgm:pt modelId="{D4BA0FD8-6105-4824-8C46-084A1BD125B3}" type="pres">
      <dgm:prSet presAssocID="{C7964CC9-6B44-4144-AAE1-88CF81B34F1E}" presName="Child6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22FA617-C43A-485D-AC02-360E879FD00D}" srcId="{E1D999CD-3CFC-4777-810B-5E6624741F66}" destId="{47573EED-165C-4C5B-A37F-FA89AC2AF527}" srcOrd="6" destOrd="0" parTransId="{955050D1-76F0-426B-9A6D-5E29D0D85356}" sibTransId="{154BCFF2-A9B5-422E-898E-BE478EAAE861}"/>
    <dgm:cxn modelId="{FA09CF3A-68CF-4269-82E4-F621C7D3BBE7}" type="presOf" srcId="{9B45E3A3-9E68-4850-9478-AFD1B24C2E5D}" destId="{FD267FA3-D544-4300-B327-C52980583ADF}" srcOrd="0" destOrd="0" presId="urn:microsoft.com/office/officeart/2011/layout/HexagonRadial"/>
    <dgm:cxn modelId="{7244A1C1-18C2-495A-996D-B56395670DBF}" type="presOf" srcId="{5E438E9C-7D93-434C-8F3B-D968760398A2}" destId="{7E809851-1732-409D-B21D-DC36C3ADA824}" srcOrd="0" destOrd="0" presId="urn:microsoft.com/office/officeart/2011/layout/HexagonRadial"/>
    <dgm:cxn modelId="{ED8B9A13-E0E8-4352-8B96-EC1B70B3EB28}" type="presOf" srcId="{2D87540C-CAA9-499A-8119-2AB17908241B}" destId="{C3104498-3332-4B06-872A-1FBD2A7DCCB9}" srcOrd="0" destOrd="0" presId="urn:microsoft.com/office/officeart/2011/layout/HexagonRadial"/>
    <dgm:cxn modelId="{869AE972-F6F6-4561-955D-35FB3DA72C0B}" srcId="{E1D999CD-3CFC-4777-810B-5E6624741F66}" destId="{2D87540C-CAA9-499A-8119-2AB17908241B}" srcOrd="0" destOrd="0" parTransId="{40ED2815-D543-4346-ACDE-7755B046B874}" sibTransId="{7F7F3D89-A3D4-4C73-9FB8-2201205EBE41}"/>
    <dgm:cxn modelId="{651AE48A-7448-40D8-80A5-CAC9D45E5F1A}" srcId="{E1D999CD-3CFC-4777-810B-5E6624741F66}" destId="{2AD9106D-179B-4AF9-94A7-759C0B61C802}" srcOrd="2" destOrd="0" parTransId="{7337D4E2-325A-4D72-8178-382414A380AE}" sibTransId="{46DC5450-C64F-4753-B86C-DDD6E83827DD}"/>
    <dgm:cxn modelId="{ED9C297E-C3A9-47FC-8AEA-7E456DC47FF1}" srcId="{3AD8ED88-D9EA-4550-A883-BE3B63DBBC24}" destId="{E1D999CD-3CFC-4777-810B-5E6624741F66}" srcOrd="0" destOrd="0" parTransId="{019DFED4-7055-4FC5-926D-8B1BF788089A}" sibTransId="{AF593E23-4598-42F6-9D82-66839D551D4A}"/>
    <dgm:cxn modelId="{37E1F96C-ADB6-40DE-88DE-E8C925485AFA}" srcId="{E1D999CD-3CFC-4777-810B-5E6624741F66}" destId="{5E438E9C-7D93-434C-8F3B-D968760398A2}" srcOrd="1" destOrd="0" parTransId="{E6CE80F5-A43F-4EA2-AF64-E0185850137B}" sibTransId="{1DF877B3-7166-4DAC-901F-417FBA28EA0C}"/>
    <dgm:cxn modelId="{544B8D25-AE3A-4451-B9D0-2DFFB6F6C364}" type="presOf" srcId="{8E7C5867-2937-4970-BB6F-C474F53B0C65}" destId="{29A26C3D-E479-43D9-A52B-9628A351E574}" srcOrd="0" destOrd="0" presId="urn:microsoft.com/office/officeart/2011/layout/HexagonRadial"/>
    <dgm:cxn modelId="{FA608DA4-81D1-4654-B560-99852FE8010D}" type="presOf" srcId="{2AD9106D-179B-4AF9-94A7-759C0B61C802}" destId="{596C6B5F-D84C-4227-AF55-FB070AFE3673}" srcOrd="0" destOrd="0" presId="urn:microsoft.com/office/officeart/2011/layout/HexagonRadial"/>
    <dgm:cxn modelId="{1CBF9A0E-658D-419F-BE60-2E4CF8AFC78A}" srcId="{E1D999CD-3CFC-4777-810B-5E6624741F66}" destId="{9B45E3A3-9E68-4850-9478-AFD1B24C2E5D}" srcOrd="4" destOrd="0" parTransId="{0092BAD2-98F8-48A1-B995-792A8C11774F}" sibTransId="{5C457C53-06C3-45D6-A90D-1AFA3ED2D425}"/>
    <dgm:cxn modelId="{2209B3F0-E4E8-4371-BF4A-8A42AEC59243}" type="presOf" srcId="{C7964CC9-6B44-4144-AAE1-88CF81B34F1E}" destId="{D4BA0FD8-6105-4824-8C46-084A1BD125B3}" srcOrd="0" destOrd="0" presId="urn:microsoft.com/office/officeart/2011/layout/HexagonRadial"/>
    <dgm:cxn modelId="{EE51AC98-489D-4A87-B2FD-85795C5E6514}" type="presOf" srcId="{E1D999CD-3CFC-4777-810B-5E6624741F66}" destId="{42CDE183-F23C-4C78-9F37-FF5F6C48ED7B}" srcOrd="0" destOrd="0" presId="urn:microsoft.com/office/officeart/2011/layout/HexagonRadial"/>
    <dgm:cxn modelId="{F90971C3-01D6-4003-B0D4-C0EE3A198E7E}" type="presOf" srcId="{3AD8ED88-D9EA-4550-A883-BE3B63DBBC24}" destId="{A8F1F3A9-F030-400A-872A-7B7783031992}" srcOrd="0" destOrd="0" presId="urn:microsoft.com/office/officeart/2011/layout/HexagonRadial"/>
    <dgm:cxn modelId="{6E4609DF-9F2F-4D81-9A60-AB77BF9C7EAD}" srcId="{E1D999CD-3CFC-4777-810B-5E6624741F66}" destId="{C7964CC9-6B44-4144-AAE1-88CF81B34F1E}" srcOrd="5" destOrd="0" parTransId="{DA6B3C98-6954-4D84-8D1B-AE87DC4CA312}" sibTransId="{1D3A659B-D96D-4D00-AFEF-97123CE59DE5}"/>
    <dgm:cxn modelId="{0B3F1328-C730-4206-AD84-EB6706DF66D2}" srcId="{E1D999CD-3CFC-4777-810B-5E6624741F66}" destId="{8E7C5867-2937-4970-BB6F-C474F53B0C65}" srcOrd="3" destOrd="0" parTransId="{C70DE6C2-1844-459D-834A-C6E9131789B8}" sibTransId="{ACE76569-A3E2-4E37-8DC6-459D601C435F}"/>
    <dgm:cxn modelId="{70F92CB1-1CE5-4313-8DF7-A78F78757954}" type="presParOf" srcId="{A8F1F3A9-F030-400A-872A-7B7783031992}" destId="{42CDE183-F23C-4C78-9F37-FF5F6C48ED7B}" srcOrd="0" destOrd="0" presId="urn:microsoft.com/office/officeart/2011/layout/HexagonRadial"/>
    <dgm:cxn modelId="{FB912162-6433-41DB-8009-737A10731612}" type="presParOf" srcId="{A8F1F3A9-F030-400A-872A-7B7783031992}" destId="{9BAA5241-3580-4533-8807-B98142DF9FDA}" srcOrd="1" destOrd="0" presId="urn:microsoft.com/office/officeart/2011/layout/HexagonRadial"/>
    <dgm:cxn modelId="{5D820F86-4BCB-4C98-BEAB-BDE7800FB32A}" type="presParOf" srcId="{9BAA5241-3580-4533-8807-B98142DF9FDA}" destId="{392EB1F9-7AFD-4763-9884-FD10D1A830B2}" srcOrd="0" destOrd="0" presId="urn:microsoft.com/office/officeart/2011/layout/HexagonRadial"/>
    <dgm:cxn modelId="{554C48C3-6409-4477-A35F-B808DE2322DD}" type="presParOf" srcId="{A8F1F3A9-F030-400A-872A-7B7783031992}" destId="{C3104498-3332-4B06-872A-1FBD2A7DCCB9}" srcOrd="2" destOrd="0" presId="urn:microsoft.com/office/officeart/2011/layout/HexagonRadial"/>
    <dgm:cxn modelId="{4F8DBE46-2D63-4BAD-B382-E91C7C09B1CC}" type="presParOf" srcId="{A8F1F3A9-F030-400A-872A-7B7783031992}" destId="{D2331C09-22B2-4248-AC53-173B9152B6DA}" srcOrd="3" destOrd="0" presId="urn:microsoft.com/office/officeart/2011/layout/HexagonRadial"/>
    <dgm:cxn modelId="{643E4F98-DAE2-4031-9973-BF93C48AF248}" type="presParOf" srcId="{D2331C09-22B2-4248-AC53-173B9152B6DA}" destId="{4C4E41C1-7CCA-4105-B85D-B2DE99E7D904}" srcOrd="0" destOrd="0" presId="urn:microsoft.com/office/officeart/2011/layout/HexagonRadial"/>
    <dgm:cxn modelId="{9C059535-27AB-4A95-9E3B-E32024067198}" type="presParOf" srcId="{A8F1F3A9-F030-400A-872A-7B7783031992}" destId="{7E809851-1732-409D-B21D-DC36C3ADA824}" srcOrd="4" destOrd="0" presId="urn:microsoft.com/office/officeart/2011/layout/HexagonRadial"/>
    <dgm:cxn modelId="{EAC5EC57-4419-4E3E-9357-BAB700951847}" type="presParOf" srcId="{A8F1F3A9-F030-400A-872A-7B7783031992}" destId="{2D4F6A3A-4F0D-477F-BD0A-AA8910AE5517}" srcOrd="5" destOrd="0" presId="urn:microsoft.com/office/officeart/2011/layout/HexagonRadial"/>
    <dgm:cxn modelId="{FF6BE42C-48D1-4F33-B23F-E46F5D86BD2A}" type="presParOf" srcId="{2D4F6A3A-4F0D-477F-BD0A-AA8910AE5517}" destId="{678097D3-03E8-4EB2-A0E3-12FCDA1DB1D5}" srcOrd="0" destOrd="0" presId="urn:microsoft.com/office/officeart/2011/layout/HexagonRadial"/>
    <dgm:cxn modelId="{E9F177DC-728A-4F3D-A0C7-D10FA844045F}" type="presParOf" srcId="{A8F1F3A9-F030-400A-872A-7B7783031992}" destId="{596C6B5F-D84C-4227-AF55-FB070AFE3673}" srcOrd="6" destOrd="0" presId="urn:microsoft.com/office/officeart/2011/layout/HexagonRadial"/>
    <dgm:cxn modelId="{13888ABC-A23C-4B6C-ABE5-FDAFD79E7189}" type="presParOf" srcId="{A8F1F3A9-F030-400A-872A-7B7783031992}" destId="{A02A9208-5A8B-4B8B-8E55-1344B9A2C807}" srcOrd="7" destOrd="0" presId="urn:microsoft.com/office/officeart/2011/layout/HexagonRadial"/>
    <dgm:cxn modelId="{AA4A59E6-88F3-42B7-B0CB-55F6594F8584}" type="presParOf" srcId="{A02A9208-5A8B-4B8B-8E55-1344B9A2C807}" destId="{3E45E9ED-9E73-4C3C-A396-A817DA1D9C4F}" srcOrd="0" destOrd="0" presId="urn:microsoft.com/office/officeart/2011/layout/HexagonRadial"/>
    <dgm:cxn modelId="{ABC63C93-3354-44C5-B4C8-C194CCCBB69C}" type="presParOf" srcId="{A8F1F3A9-F030-400A-872A-7B7783031992}" destId="{29A26C3D-E479-43D9-A52B-9628A351E574}" srcOrd="8" destOrd="0" presId="urn:microsoft.com/office/officeart/2011/layout/HexagonRadial"/>
    <dgm:cxn modelId="{EF25990C-036E-45B6-8E7D-8FA4EB25D036}" type="presParOf" srcId="{A8F1F3A9-F030-400A-872A-7B7783031992}" destId="{5D406808-649F-4F8C-9FEF-831792B40478}" srcOrd="9" destOrd="0" presId="urn:microsoft.com/office/officeart/2011/layout/HexagonRadial"/>
    <dgm:cxn modelId="{4F987205-2D49-4F21-B881-4CB9D2BD645F}" type="presParOf" srcId="{5D406808-649F-4F8C-9FEF-831792B40478}" destId="{AB035BDD-3A5C-44B8-BE46-0C9380ED16D7}" srcOrd="0" destOrd="0" presId="urn:microsoft.com/office/officeart/2011/layout/HexagonRadial"/>
    <dgm:cxn modelId="{DBC59929-9605-49E0-BB8F-7A526D6ED547}" type="presParOf" srcId="{A8F1F3A9-F030-400A-872A-7B7783031992}" destId="{FD267FA3-D544-4300-B327-C52980583ADF}" srcOrd="10" destOrd="0" presId="urn:microsoft.com/office/officeart/2011/layout/HexagonRadial"/>
    <dgm:cxn modelId="{AC7D9BB5-82E7-4E36-9874-B8D24A793452}" type="presParOf" srcId="{A8F1F3A9-F030-400A-872A-7B7783031992}" destId="{3363427B-4467-4DFD-9DFF-3364F785CFF4}" srcOrd="11" destOrd="0" presId="urn:microsoft.com/office/officeart/2011/layout/HexagonRadial"/>
    <dgm:cxn modelId="{8588487C-F576-4557-B0F8-E45ECF6F8227}" type="presParOf" srcId="{3363427B-4467-4DFD-9DFF-3364F785CFF4}" destId="{0475DBC9-D7CE-4EB4-8377-0C5BD30055C1}" srcOrd="0" destOrd="0" presId="urn:microsoft.com/office/officeart/2011/layout/HexagonRadial"/>
    <dgm:cxn modelId="{284BC3F3-CF97-4D07-93B2-C7A657D006F7}" type="presParOf" srcId="{A8F1F3A9-F030-400A-872A-7B7783031992}" destId="{D4BA0FD8-6105-4824-8C46-084A1BD125B3}" srcOrd="12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4503D04-C97E-4622-AE07-D0307CB3B4CA}" type="doc">
      <dgm:prSet loTypeId="urn:microsoft.com/office/officeart/2016/7/layout/LinearArrowProcessNumbered" loCatId="process" qsTypeId="urn:microsoft.com/office/officeart/2005/8/quickstyle/simple2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AAC263CB-8256-4B03-92FE-1622698FB3E9}">
      <dgm:prSet custT="1"/>
      <dgm:spPr>
        <a:solidFill>
          <a:srgbClr val="494B42"/>
        </a:solidFill>
        <a:ln>
          <a:noFill/>
        </a:ln>
      </dgm:spPr>
      <dgm:t>
        <a:bodyPr anchor="ctr"/>
        <a:lstStyle/>
        <a:p>
          <a:pPr algn="ctr"/>
          <a:r>
            <a:rPr lang="en-US" sz="1600" cap="small" baseline="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Remove the barrier of going to multiple locations for support &amp; Services</a:t>
          </a:r>
          <a:endParaRPr lang="en-US" sz="1600" cap="small" baseline="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BEED663-FC38-4EAD-940F-4C475D2C87DB}" type="parTrans" cxnId="{C5E94186-9CB6-4C42-92B3-C546CC53A7B9}">
      <dgm:prSet/>
      <dgm:spPr/>
      <dgm:t>
        <a:bodyPr/>
        <a:lstStyle/>
        <a:p>
          <a:endParaRPr lang="en-US" sz="4000" cap="small" baseline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08B76D0-8EC7-469A-93AC-7A6017188A9D}" type="sibTrans" cxnId="{C5E94186-9CB6-4C42-92B3-C546CC53A7B9}">
      <dgm:prSet phldrT="1" phldr="0"/>
      <dgm:spPr>
        <a:solidFill>
          <a:schemeClr val="accent2"/>
        </a:solidFill>
        <a:ln>
          <a:noFill/>
        </a:ln>
      </dgm:spPr>
      <dgm:t>
        <a:bodyPr/>
        <a:lstStyle/>
        <a:p>
          <a:r>
            <a:rPr lang="en-US" cap="small" baseline="0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rPr>
            <a:t>1</a:t>
          </a:r>
        </a:p>
      </dgm:t>
    </dgm:pt>
    <dgm:pt modelId="{4E8D2E69-0173-4BD3-B96A-7A9C5DD12B47}">
      <dgm:prSet custT="1"/>
      <dgm:spPr>
        <a:solidFill>
          <a:srgbClr val="494B42"/>
        </a:solidFill>
        <a:ln>
          <a:noFill/>
        </a:ln>
      </dgm:spPr>
      <dgm:t>
        <a:bodyPr anchor="ctr"/>
        <a:lstStyle/>
        <a:p>
          <a:pPr algn="ctr"/>
          <a:r>
            <a:rPr lang="en-US" sz="1600" cap="small" baseline="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Create a space where community, criminal justice partners, and court can coordinate </a:t>
          </a:r>
          <a:endParaRPr lang="en-US" sz="1600" cap="small" baseline="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954BF22-E3B3-4A1C-802E-590228BE2D9C}" type="parTrans" cxnId="{0F866C41-EB5F-47BD-A2CD-A58671F15B67}">
      <dgm:prSet/>
      <dgm:spPr/>
      <dgm:t>
        <a:bodyPr/>
        <a:lstStyle/>
        <a:p>
          <a:endParaRPr lang="en-US" sz="4000" cap="small" baseline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EF1E80E-8A9E-4B0A-817C-2A4CFDCF3FB2}" type="sibTrans" cxnId="{0F866C41-EB5F-47BD-A2CD-A58671F15B67}">
      <dgm:prSet phldrT="2" phldr="0"/>
      <dgm:spPr>
        <a:solidFill>
          <a:schemeClr val="accent2"/>
        </a:solidFill>
        <a:ln>
          <a:noFill/>
        </a:ln>
      </dgm:spPr>
      <dgm:t>
        <a:bodyPr/>
        <a:lstStyle/>
        <a:p>
          <a:r>
            <a:rPr lang="en-US" cap="small" baseline="0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rPr>
            <a:t>2</a:t>
          </a:r>
        </a:p>
      </dgm:t>
    </dgm:pt>
    <dgm:pt modelId="{93A6A030-ABAB-4EFA-B539-0FDB3E07C1EF}">
      <dgm:prSet custT="1"/>
      <dgm:spPr>
        <a:solidFill>
          <a:srgbClr val="494B42"/>
        </a:solidFill>
        <a:ln>
          <a:noFill/>
        </a:ln>
      </dgm:spPr>
      <dgm:t>
        <a:bodyPr anchor="ctr"/>
        <a:lstStyle/>
        <a:p>
          <a:pPr algn="ctr"/>
          <a:r>
            <a:rPr lang="en-US" sz="1600" cap="small" baseline="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Combine integrated care with a multi-disciplinary approach </a:t>
          </a:r>
          <a:endParaRPr lang="en-US" sz="1600" cap="small" baseline="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D674B97-6DC6-4A12-85BA-0976D3064237}" type="parTrans" cxnId="{4B40C8DC-6B57-4F5B-8440-7241C649700B}">
      <dgm:prSet/>
      <dgm:spPr/>
      <dgm:t>
        <a:bodyPr/>
        <a:lstStyle/>
        <a:p>
          <a:endParaRPr lang="en-US" sz="4000" cap="small" baseline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FE0749E-E343-4A6F-BD09-2810EE6B4BD7}" type="sibTrans" cxnId="{4B40C8DC-6B57-4F5B-8440-7241C649700B}">
      <dgm:prSet phldrT="3" phldr="0"/>
      <dgm:spPr>
        <a:solidFill>
          <a:schemeClr val="accent2"/>
        </a:solidFill>
        <a:ln>
          <a:noFill/>
        </a:ln>
      </dgm:spPr>
      <dgm:t>
        <a:bodyPr/>
        <a:lstStyle/>
        <a:p>
          <a:r>
            <a:rPr lang="en-US" cap="small" baseline="0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rPr>
            <a:t>3</a:t>
          </a:r>
        </a:p>
      </dgm:t>
    </dgm:pt>
    <dgm:pt modelId="{3C40F323-2A26-1146-9131-B2D8B599E05D}" type="pres">
      <dgm:prSet presAssocID="{D4503D04-C97E-4622-AE07-D0307CB3B4CA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96CA727-22E4-1143-B024-CE111CF4A770}" type="pres">
      <dgm:prSet presAssocID="{AAC263CB-8256-4B03-92FE-1622698FB3E9}" presName="compositeNode" presStyleCnt="0"/>
      <dgm:spPr/>
    </dgm:pt>
    <dgm:pt modelId="{321FD1E3-6BBE-294B-B4C0-6DC5A435E948}" type="pres">
      <dgm:prSet presAssocID="{AAC263CB-8256-4B03-92FE-1622698FB3E9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70577C9B-C730-EA49-B58D-C5D075366A14}" type="pres">
      <dgm:prSet presAssocID="{AAC263CB-8256-4B03-92FE-1622698FB3E9}" presName="parSh" presStyleCnt="0"/>
      <dgm:spPr/>
    </dgm:pt>
    <dgm:pt modelId="{8B390F72-5471-DD42-9CE3-6F37BDA74B87}" type="pres">
      <dgm:prSet presAssocID="{AAC263CB-8256-4B03-92FE-1622698FB3E9}" presName="lineNode" presStyleLbl="alignAccFollowNode1" presStyleIdx="0" presStyleCnt="9"/>
      <dgm:spPr/>
    </dgm:pt>
    <dgm:pt modelId="{B510E1DB-3720-2045-A15B-D53248B697B7}" type="pres">
      <dgm:prSet presAssocID="{AAC263CB-8256-4B03-92FE-1622698FB3E9}" presName="lineArrowNode" presStyleLbl="alignAccFollowNode1" presStyleIdx="1" presStyleCnt="9"/>
      <dgm:spPr/>
    </dgm:pt>
    <dgm:pt modelId="{CE8B700A-AC6F-0E47-AEFA-DA760C3E6A6D}" type="pres">
      <dgm:prSet presAssocID="{808B76D0-8EC7-469A-93AC-7A6017188A9D}" presName="sibTransNodeCircle" presStyleLbl="alignNode1" presStyleIdx="0" presStyleCnt="3">
        <dgm:presLayoutVars>
          <dgm:chMax val="0"/>
          <dgm:bulletEnabled/>
        </dgm:presLayoutVars>
      </dgm:prSet>
      <dgm:spPr/>
      <dgm:t>
        <a:bodyPr/>
        <a:lstStyle/>
        <a:p>
          <a:endParaRPr lang="en-US"/>
        </a:p>
      </dgm:t>
    </dgm:pt>
    <dgm:pt modelId="{FCC40D6F-EEB6-3446-88E1-B053AA67D0BA}" type="pres">
      <dgm:prSet presAssocID="{808B76D0-8EC7-469A-93AC-7A6017188A9D}" presName="spacerBetweenCircleAndCallout" presStyleCnt="0">
        <dgm:presLayoutVars/>
      </dgm:prSet>
      <dgm:spPr/>
    </dgm:pt>
    <dgm:pt modelId="{12DC819D-BB19-CE49-AFEB-155922B01406}" type="pres">
      <dgm:prSet presAssocID="{AAC263CB-8256-4B03-92FE-1622698FB3E9}" presName="nodeText" presStyleLbl="alignAccFollowNode1" presStyleIdx="2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23696F0-ABD6-D744-AF78-0E1E04C15B58}" type="pres">
      <dgm:prSet presAssocID="{808B76D0-8EC7-469A-93AC-7A6017188A9D}" presName="sibTransComposite" presStyleCnt="0"/>
      <dgm:spPr/>
    </dgm:pt>
    <dgm:pt modelId="{EC700B7C-22AD-A448-932D-B2D74EB83739}" type="pres">
      <dgm:prSet presAssocID="{4E8D2E69-0173-4BD3-B96A-7A9C5DD12B47}" presName="compositeNode" presStyleCnt="0"/>
      <dgm:spPr/>
    </dgm:pt>
    <dgm:pt modelId="{DA09631C-A7BE-7B4B-B67A-731744F53514}" type="pres">
      <dgm:prSet presAssocID="{4E8D2E69-0173-4BD3-B96A-7A9C5DD12B47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325962D1-06AA-2647-AF55-6B9872C540C1}" type="pres">
      <dgm:prSet presAssocID="{4E8D2E69-0173-4BD3-B96A-7A9C5DD12B47}" presName="parSh" presStyleCnt="0"/>
      <dgm:spPr/>
    </dgm:pt>
    <dgm:pt modelId="{4A0B88BF-91DC-214E-A662-99F2E5E1AA6F}" type="pres">
      <dgm:prSet presAssocID="{4E8D2E69-0173-4BD3-B96A-7A9C5DD12B47}" presName="lineNode" presStyleLbl="alignAccFollowNode1" presStyleIdx="3" presStyleCnt="9"/>
      <dgm:spPr/>
    </dgm:pt>
    <dgm:pt modelId="{C1172316-FFE1-2D41-82E9-8EB0F5EACF76}" type="pres">
      <dgm:prSet presAssocID="{4E8D2E69-0173-4BD3-B96A-7A9C5DD12B47}" presName="lineArrowNode" presStyleLbl="alignAccFollowNode1" presStyleIdx="4" presStyleCnt="9"/>
      <dgm:spPr/>
    </dgm:pt>
    <dgm:pt modelId="{D40ADF37-3E5B-2D42-9470-8264667346F7}" type="pres">
      <dgm:prSet presAssocID="{FEF1E80E-8A9E-4B0A-817C-2A4CFDCF3FB2}" presName="sibTransNodeCircle" presStyleLbl="alignNode1" presStyleIdx="1" presStyleCnt="3">
        <dgm:presLayoutVars>
          <dgm:chMax val="0"/>
          <dgm:bulletEnabled/>
        </dgm:presLayoutVars>
      </dgm:prSet>
      <dgm:spPr/>
      <dgm:t>
        <a:bodyPr/>
        <a:lstStyle/>
        <a:p>
          <a:endParaRPr lang="en-US"/>
        </a:p>
      </dgm:t>
    </dgm:pt>
    <dgm:pt modelId="{9A2130FA-E71D-2149-B6B5-729705DA753F}" type="pres">
      <dgm:prSet presAssocID="{FEF1E80E-8A9E-4B0A-817C-2A4CFDCF3FB2}" presName="spacerBetweenCircleAndCallout" presStyleCnt="0">
        <dgm:presLayoutVars/>
      </dgm:prSet>
      <dgm:spPr/>
    </dgm:pt>
    <dgm:pt modelId="{EA4D4141-C1BF-E74E-8ECF-933FF6EE68D4}" type="pres">
      <dgm:prSet presAssocID="{4E8D2E69-0173-4BD3-B96A-7A9C5DD12B47}" presName="nodeText" presStyleLbl="alignAccFollowNode1" presStyleIdx="5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422F12-2F31-1041-9626-1A4A27C2D252}" type="pres">
      <dgm:prSet presAssocID="{FEF1E80E-8A9E-4B0A-817C-2A4CFDCF3FB2}" presName="sibTransComposite" presStyleCnt="0"/>
      <dgm:spPr/>
    </dgm:pt>
    <dgm:pt modelId="{B400E8F3-1394-C54D-A864-8B6685A025A9}" type="pres">
      <dgm:prSet presAssocID="{93A6A030-ABAB-4EFA-B539-0FDB3E07C1EF}" presName="compositeNode" presStyleCnt="0"/>
      <dgm:spPr/>
    </dgm:pt>
    <dgm:pt modelId="{0257A0F1-83E2-5242-BBAF-4082D66272A5}" type="pres">
      <dgm:prSet presAssocID="{93A6A030-ABAB-4EFA-B539-0FDB3E07C1EF}" presName="parTx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7F89A7B0-A25A-A34E-9E43-6769278A1274}" type="pres">
      <dgm:prSet presAssocID="{93A6A030-ABAB-4EFA-B539-0FDB3E07C1EF}" presName="parSh" presStyleCnt="0"/>
      <dgm:spPr/>
    </dgm:pt>
    <dgm:pt modelId="{EBC17C66-42F5-8741-9366-67B899EB8470}" type="pres">
      <dgm:prSet presAssocID="{93A6A030-ABAB-4EFA-B539-0FDB3E07C1EF}" presName="lineNode" presStyleLbl="alignAccFollowNode1" presStyleIdx="6" presStyleCnt="9"/>
      <dgm:spPr/>
    </dgm:pt>
    <dgm:pt modelId="{35A0AD7D-4761-5A4E-8421-A0D0A060E3A2}" type="pres">
      <dgm:prSet presAssocID="{93A6A030-ABAB-4EFA-B539-0FDB3E07C1EF}" presName="lineArrowNode" presStyleLbl="alignAccFollowNode1" presStyleIdx="7" presStyleCnt="9"/>
      <dgm:spPr/>
    </dgm:pt>
    <dgm:pt modelId="{2E09C126-5366-AA41-9BAD-31AD467B40A9}" type="pres">
      <dgm:prSet presAssocID="{BFE0749E-E343-4A6F-BD09-2810EE6B4BD7}" presName="sibTransNodeCircle" presStyleLbl="alignNode1" presStyleIdx="2" presStyleCnt="3">
        <dgm:presLayoutVars>
          <dgm:chMax val="0"/>
          <dgm:bulletEnabled/>
        </dgm:presLayoutVars>
      </dgm:prSet>
      <dgm:spPr/>
      <dgm:t>
        <a:bodyPr/>
        <a:lstStyle/>
        <a:p>
          <a:endParaRPr lang="en-US"/>
        </a:p>
      </dgm:t>
    </dgm:pt>
    <dgm:pt modelId="{7D99A2E4-B1CC-5046-9048-90027FA547BE}" type="pres">
      <dgm:prSet presAssocID="{BFE0749E-E343-4A6F-BD09-2810EE6B4BD7}" presName="spacerBetweenCircleAndCallout" presStyleCnt="0">
        <dgm:presLayoutVars/>
      </dgm:prSet>
      <dgm:spPr/>
    </dgm:pt>
    <dgm:pt modelId="{2CCAA94D-0D9E-CB40-97A3-00A05F4F0DC2}" type="pres">
      <dgm:prSet presAssocID="{93A6A030-ABAB-4EFA-B539-0FDB3E07C1EF}" presName="nodeText" presStyleLbl="alignAccFollowNode1" presStyleIdx="8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5E94186-9CB6-4C42-92B3-C546CC53A7B9}" srcId="{D4503D04-C97E-4622-AE07-D0307CB3B4CA}" destId="{AAC263CB-8256-4B03-92FE-1622698FB3E9}" srcOrd="0" destOrd="0" parTransId="{0BEED663-FC38-4EAD-940F-4C475D2C87DB}" sibTransId="{808B76D0-8EC7-469A-93AC-7A6017188A9D}"/>
    <dgm:cxn modelId="{0F866C41-EB5F-47BD-A2CD-A58671F15B67}" srcId="{D4503D04-C97E-4622-AE07-D0307CB3B4CA}" destId="{4E8D2E69-0173-4BD3-B96A-7A9C5DD12B47}" srcOrd="1" destOrd="0" parTransId="{B954BF22-E3B3-4A1C-802E-590228BE2D9C}" sibTransId="{FEF1E80E-8A9E-4B0A-817C-2A4CFDCF3FB2}"/>
    <dgm:cxn modelId="{D9F8793A-7523-F649-AD1E-5DFCA97DCCFA}" type="presOf" srcId="{FEF1E80E-8A9E-4B0A-817C-2A4CFDCF3FB2}" destId="{D40ADF37-3E5B-2D42-9470-8264667346F7}" srcOrd="0" destOrd="0" presId="urn:microsoft.com/office/officeart/2016/7/layout/LinearArrowProcessNumbered"/>
    <dgm:cxn modelId="{42720694-3F25-164D-8BA7-13098CD1C309}" type="presOf" srcId="{4E8D2E69-0173-4BD3-B96A-7A9C5DD12B47}" destId="{EA4D4141-C1BF-E74E-8ECF-933FF6EE68D4}" srcOrd="0" destOrd="0" presId="urn:microsoft.com/office/officeart/2016/7/layout/LinearArrowProcessNumbered"/>
    <dgm:cxn modelId="{99426D2B-C3FB-C846-9D4D-6EE116D49815}" type="presOf" srcId="{BFE0749E-E343-4A6F-BD09-2810EE6B4BD7}" destId="{2E09C126-5366-AA41-9BAD-31AD467B40A9}" srcOrd="0" destOrd="0" presId="urn:microsoft.com/office/officeart/2016/7/layout/LinearArrowProcessNumbered"/>
    <dgm:cxn modelId="{1DBFCA9C-22A6-CF4B-A1DC-84F892D316C2}" type="presOf" srcId="{AAC263CB-8256-4B03-92FE-1622698FB3E9}" destId="{12DC819D-BB19-CE49-AFEB-155922B01406}" srcOrd="0" destOrd="0" presId="urn:microsoft.com/office/officeart/2016/7/layout/LinearArrowProcessNumbered"/>
    <dgm:cxn modelId="{429BBAB5-E6F3-574F-AC79-1CB7EF13C8D7}" type="presOf" srcId="{D4503D04-C97E-4622-AE07-D0307CB3B4CA}" destId="{3C40F323-2A26-1146-9131-B2D8B599E05D}" srcOrd="0" destOrd="0" presId="urn:microsoft.com/office/officeart/2016/7/layout/LinearArrowProcessNumbered"/>
    <dgm:cxn modelId="{9640184F-42CF-0441-8D18-50F45B342AD6}" type="presOf" srcId="{808B76D0-8EC7-469A-93AC-7A6017188A9D}" destId="{CE8B700A-AC6F-0E47-AEFA-DA760C3E6A6D}" srcOrd="0" destOrd="0" presId="urn:microsoft.com/office/officeart/2016/7/layout/LinearArrowProcessNumbered"/>
    <dgm:cxn modelId="{4B40C8DC-6B57-4F5B-8440-7241C649700B}" srcId="{D4503D04-C97E-4622-AE07-D0307CB3B4CA}" destId="{93A6A030-ABAB-4EFA-B539-0FDB3E07C1EF}" srcOrd="2" destOrd="0" parTransId="{3D674B97-6DC6-4A12-85BA-0976D3064237}" sibTransId="{BFE0749E-E343-4A6F-BD09-2810EE6B4BD7}"/>
    <dgm:cxn modelId="{62985F13-79FA-BC4A-8783-3DAA0F1FAA2F}" type="presOf" srcId="{93A6A030-ABAB-4EFA-B539-0FDB3E07C1EF}" destId="{2CCAA94D-0D9E-CB40-97A3-00A05F4F0DC2}" srcOrd="0" destOrd="0" presId="urn:microsoft.com/office/officeart/2016/7/layout/LinearArrowProcessNumbered"/>
    <dgm:cxn modelId="{AF33346B-FE09-2E43-B098-7822C74FDC14}" type="presParOf" srcId="{3C40F323-2A26-1146-9131-B2D8B599E05D}" destId="{296CA727-22E4-1143-B024-CE111CF4A770}" srcOrd="0" destOrd="0" presId="urn:microsoft.com/office/officeart/2016/7/layout/LinearArrowProcessNumbered"/>
    <dgm:cxn modelId="{06A584FA-9EF5-5348-A462-AB4A83E01DCB}" type="presParOf" srcId="{296CA727-22E4-1143-B024-CE111CF4A770}" destId="{321FD1E3-6BBE-294B-B4C0-6DC5A435E948}" srcOrd="0" destOrd="0" presId="urn:microsoft.com/office/officeart/2016/7/layout/LinearArrowProcessNumbered"/>
    <dgm:cxn modelId="{3DCC91DD-666F-FD47-97D0-0373CDD777BB}" type="presParOf" srcId="{296CA727-22E4-1143-B024-CE111CF4A770}" destId="{70577C9B-C730-EA49-B58D-C5D075366A14}" srcOrd="1" destOrd="0" presId="urn:microsoft.com/office/officeart/2016/7/layout/LinearArrowProcessNumbered"/>
    <dgm:cxn modelId="{4F7E7384-CB47-7A4B-A7DC-54496DEF3BF2}" type="presParOf" srcId="{70577C9B-C730-EA49-B58D-C5D075366A14}" destId="{8B390F72-5471-DD42-9CE3-6F37BDA74B87}" srcOrd="0" destOrd="0" presId="urn:microsoft.com/office/officeart/2016/7/layout/LinearArrowProcessNumbered"/>
    <dgm:cxn modelId="{EA7A12D7-4D88-1B45-AA6B-10A5D6721337}" type="presParOf" srcId="{70577C9B-C730-EA49-B58D-C5D075366A14}" destId="{B510E1DB-3720-2045-A15B-D53248B697B7}" srcOrd="1" destOrd="0" presId="urn:microsoft.com/office/officeart/2016/7/layout/LinearArrowProcessNumbered"/>
    <dgm:cxn modelId="{AB2F9F3E-06CC-A242-A5D9-205452070D3C}" type="presParOf" srcId="{70577C9B-C730-EA49-B58D-C5D075366A14}" destId="{CE8B700A-AC6F-0E47-AEFA-DA760C3E6A6D}" srcOrd="2" destOrd="0" presId="urn:microsoft.com/office/officeart/2016/7/layout/LinearArrowProcessNumbered"/>
    <dgm:cxn modelId="{5972EA4C-C3BE-4C46-B56F-882865FC2AAB}" type="presParOf" srcId="{70577C9B-C730-EA49-B58D-C5D075366A14}" destId="{FCC40D6F-EEB6-3446-88E1-B053AA67D0BA}" srcOrd="3" destOrd="0" presId="urn:microsoft.com/office/officeart/2016/7/layout/LinearArrowProcessNumbered"/>
    <dgm:cxn modelId="{AB1C3499-BBA5-2244-94C6-0DC933F2D4D2}" type="presParOf" srcId="{296CA727-22E4-1143-B024-CE111CF4A770}" destId="{12DC819D-BB19-CE49-AFEB-155922B01406}" srcOrd="2" destOrd="0" presId="urn:microsoft.com/office/officeart/2016/7/layout/LinearArrowProcessNumbered"/>
    <dgm:cxn modelId="{08F0ADDE-2970-8B4F-941B-7A991543CDC5}" type="presParOf" srcId="{3C40F323-2A26-1146-9131-B2D8B599E05D}" destId="{C23696F0-ABD6-D744-AF78-0E1E04C15B58}" srcOrd="1" destOrd="0" presId="urn:microsoft.com/office/officeart/2016/7/layout/LinearArrowProcessNumbered"/>
    <dgm:cxn modelId="{CAF410FE-C712-5841-935C-7618E7C200C3}" type="presParOf" srcId="{3C40F323-2A26-1146-9131-B2D8B599E05D}" destId="{EC700B7C-22AD-A448-932D-B2D74EB83739}" srcOrd="2" destOrd="0" presId="urn:microsoft.com/office/officeart/2016/7/layout/LinearArrowProcessNumbered"/>
    <dgm:cxn modelId="{F0045999-1782-9846-A60D-3738A61DEE2D}" type="presParOf" srcId="{EC700B7C-22AD-A448-932D-B2D74EB83739}" destId="{DA09631C-A7BE-7B4B-B67A-731744F53514}" srcOrd="0" destOrd="0" presId="urn:microsoft.com/office/officeart/2016/7/layout/LinearArrowProcessNumbered"/>
    <dgm:cxn modelId="{37EB15ED-5F22-C849-B69C-A92D19754292}" type="presParOf" srcId="{EC700B7C-22AD-A448-932D-B2D74EB83739}" destId="{325962D1-06AA-2647-AF55-6B9872C540C1}" srcOrd="1" destOrd="0" presId="urn:microsoft.com/office/officeart/2016/7/layout/LinearArrowProcessNumbered"/>
    <dgm:cxn modelId="{EA52BA3B-55B6-F04E-B877-AAFA290DD2A0}" type="presParOf" srcId="{325962D1-06AA-2647-AF55-6B9872C540C1}" destId="{4A0B88BF-91DC-214E-A662-99F2E5E1AA6F}" srcOrd="0" destOrd="0" presId="urn:microsoft.com/office/officeart/2016/7/layout/LinearArrowProcessNumbered"/>
    <dgm:cxn modelId="{BADAD535-4998-854F-95AB-8065F883495C}" type="presParOf" srcId="{325962D1-06AA-2647-AF55-6B9872C540C1}" destId="{C1172316-FFE1-2D41-82E9-8EB0F5EACF76}" srcOrd="1" destOrd="0" presId="urn:microsoft.com/office/officeart/2016/7/layout/LinearArrowProcessNumbered"/>
    <dgm:cxn modelId="{A31EA0B2-1FEC-E647-8CC7-E93E1A3BBEE4}" type="presParOf" srcId="{325962D1-06AA-2647-AF55-6B9872C540C1}" destId="{D40ADF37-3E5B-2D42-9470-8264667346F7}" srcOrd="2" destOrd="0" presId="urn:microsoft.com/office/officeart/2016/7/layout/LinearArrowProcessNumbered"/>
    <dgm:cxn modelId="{7C7AF049-07F5-3D48-B524-40B594521C0E}" type="presParOf" srcId="{325962D1-06AA-2647-AF55-6B9872C540C1}" destId="{9A2130FA-E71D-2149-B6B5-729705DA753F}" srcOrd="3" destOrd="0" presId="urn:microsoft.com/office/officeart/2016/7/layout/LinearArrowProcessNumbered"/>
    <dgm:cxn modelId="{2B704C1F-FB45-6846-8ACF-7DFD906A03FD}" type="presParOf" srcId="{EC700B7C-22AD-A448-932D-B2D74EB83739}" destId="{EA4D4141-C1BF-E74E-8ECF-933FF6EE68D4}" srcOrd="2" destOrd="0" presId="urn:microsoft.com/office/officeart/2016/7/layout/LinearArrowProcessNumbered"/>
    <dgm:cxn modelId="{1CBF126D-59DC-A749-87E9-89529DAC5CF9}" type="presParOf" srcId="{3C40F323-2A26-1146-9131-B2D8B599E05D}" destId="{80422F12-2F31-1041-9626-1A4A27C2D252}" srcOrd="3" destOrd="0" presId="urn:microsoft.com/office/officeart/2016/7/layout/LinearArrowProcessNumbered"/>
    <dgm:cxn modelId="{1CA31CC6-FF26-8C48-A4FC-D711E0756948}" type="presParOf" srcId="{3C40F323-2A26-1146-9131-B2D8B599E05D}" destId="{B400E8F3-1394-C54D-A864-8B6685A025A9}" srcOrd="4" destOrd="0" presId="urn:microsoft.com/office/officeart/2016/7/layout/LinearArrowProcessNumbered"/>
    <dgm:cxn modelId="{74717302-7DE9-224F-B1CD-76F865FDA5FE}" type="presParOf" srcId="{B400E8F3-1394-C54D-A864-8B6685A025A9}" destId="{0257A0F1-83E2-5242-BBAF-4082D66272A5}" srcOrd="0" destOrd="0" presId="urn:microsoft.com/office/officeart/2016/7/layout/LinearArrowProcessNumbered"/>
    <dgm:cxn modelId="{C5DD2B2A-FC1A-454B-B757-355679C5FDD8}" type="presParOf" srcId="{B400E8F3-1394-C54D-A864-8B6685A025A9}" destId="{7F89A7B0-A25A-A34E-9E43-6769278A1274}" srcOrd="1" destOrd="0" presId="urn:microsoft.com/office/officeart/2016/7/layout/LinearArrowProcessNumbered"/>
    <dgm:cxn modelId="{88930CF3-84F7-9843-BDE5-D5840E07F50F}" type="presParOf" srcId="{7F89A7B0-A25A-A34E-9E43-6769278A1274}" destId="{EBC17C66-42F5-8741-9366-67B899EB8470}" srcOrd="0" destOrd="0" presId="urn:microsoft.com/office/officeart/2016/7/layout/LinearArrowProcessNumbered"/>
    <dgm:cxn modelId="{3FCD1D2F-BBCE-A846-A46E-E40F1DC2FDC3}" type="presParOf" srcId="{7F89A7B0-A25A-A34E-9E43-6769278A1274}" destId="{35A0AD7D-4761-5A4E-8421-A0D0A060E3A2}" srcOrd="1" destOrd="0" presId="urn:microsoft.com/office/officeart/2016/7/layout/LinearArrowProcessNumbered"/>
    <dgm:cxn modelId="{8A7389E2-D319-C247-9F95-E95454110E5E}" type="presParOf" srcId="{7F89A7B0-A25A-A34E-9E43-6769278A1274}" destId="{2E09C126-5366-AA41-9BAD-31AD467B40A9}" srcOrd="2" destOrd="0" presId="urn:microsoft.com/office/officeart/2016/7/layout/LinearArrowProcessNumbered"/>
    <dgm:cxn modelId="{7937D3DA-C6FF-0645-9968-6895E17334D2}" type="presParOf" srcId="{7F89A7B0-A25A-A34E-9E43-6769278A1274}" destId="{7D99A2E4-B1CC-5046-9048-90027FA547BE}" srcOrd="3" destOrd="0" presId="urn:microsoft.com/office/officeart/2016/7/layout/LinearArrowProcessNumbered"/>
    <dgm:cxn modelId="{25E39B2A-D0CD-1C4C-BF9E-1BC8BDC7AAAC}" type="presParOf" srcId="{B400E8F3-1394-C54D-A864-8B6685A025A9}" destId="{2CCAA94D-0D9E-CB40-97A3-00A05F4F0DC2}" srcOrd="2" destOrd="0" presId="urn:microsoft.com/office/officeart/2016/7/layout/LinearArrowProcessNumbered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88244F-28D6-486B-944C-59556E337892}">
      <dsp:nvSpPr>
        <dsp:cNvPr id="0" name=""/>
        <dsp:cNvSpPr/>
      </dsp:nvSpPr>
      <dsp:spPr>
        <a:xfrm rot="5400000">
          <a:off x="-191388" y="191872"/>
          <a:ext cx="1275922" cy="893145"/>
        </a:xfrm>
        <a:prstGeom prst="chevron">
          <a:avLst/>
        </a:prstGeom>
        <a:solidFill>
          <a:schemeClr val="tx2">
            <a:lumMod val="90000"/>
            <a:lumOff val="1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1</a:t>
          </a:r>
          <a:endParaRPr lang="en-US" sz="2500" kern="1200" dirty="0"/>
        </a:p>
      </dsp:txBody>
      <dsp:txXfrm rot="-5400000">
        <a:off x="1" y="447057"/>
        <a:ext cx="893145" cy="382777"/>
      </dsp:txXfrm>
    </dsp:sp>
    <dsp:sp modelId="{53563796-BED4-449D-A03F-0405AB09CBAF}">
      <dsp:nvSpPr>
        <dsp:cNvPr id="0" name=""/>
        <dsp:cNvSpPr/>
      </dsp:nvSpPr>
      <dsp:spPr>
        <a:xfrm rot="5400000">
          <a:off x="3656090" y="-2762459"/>
          <a:ext cx="829349" cy="635523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Client walks over to JDTRC with Public Defender Staff </a:t>
          </a:r>
          <a:endParaRPr lang="en-US" sz="1200" kern="1200" dirty="0"/>
        </a:p>
      </dsp:txBody>
      <dsp:txXfrm rot="-5400000">
        <a:off x="893146" y="40970"/>
        <a:ext cx="6314753" cy="748379"/>
      </dsp:txXfrm>
    </dsp:sp>
    <dsp:sp modelId="{0DCA0D8A-763F-42F5-A26C-AF140657C6B3}">
      <dsp:nvSpPr>
        <dsp:cNvPr id="0" name=""/>
        <dsp:cNvSpPr/>
      </dsp:nvSpPr>
      <dsp:spPr>
        <a:xfrm rot="5400000">
          <a:off x="-191388" y="1352315"/>
          <a:ext cx="1275922" cy="893145"/>
        </a:xfrm>
        <a:prstGeom prst="chevron">
          <a:avLst/>
        </a:prstGeom>
        <a:solidFill>
          <a:schemeClr val="tx2">
            <a:lumMod val="75000"/>
            <a:lumOff val="25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2</a:t>
          </a:r>
          <a:endParaRPr lang="en-US" sz="2500" kern="1200" dirty="0"/>
        </a:p>
      </dsp:txBody>
      <dsp:txXfrm rot="-5400000">
        <a:off x="1" y="1607500"/>
        <a:ext cx="893145" cy="382777"/>
      </dsp:txXfrm>
    </dsp:sp>
    <dsp:sp modelId="{1D06F019-63FF-4FDE-884D-53A6F21DFD1F}">
      <dsp:nvSpPr>
        <dsp:cNvPr id="0" name=""/>
        <dsp:cNvSpPr/>
      </dsp:nvSpPr>
      <dsp:spPr>
        <a:xfrm rot="5400000">
          <a:off x="3656090" y="-1700992"/>
          <a:ext cx="829349" cy="635523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Client meets with Public Defender Pretrial Support Project for a need assessment including; mental health, substance use, housing, trauma, employment, veterans status, education, and financial stability</a:t>
          </a:r>
          <a:endParaRPr lang="en-US" sz="1200" kern="1200" dirty="0"/>
        </a:p>
      </dsp:txBody>
      <dsp:txXfrm rot="-5400000">
        <a:off x="893146" y="1102437"/>
        <a:ext cx="6314753" cy="748379"/>
      </dsp:txXfrm>
    </dsp:sp>
    <dsp:sp modelId="{9419DE45-3FA7-4440-A423-8203AC8E0D1D}">
      <dsp:nvSpPr>
        <dsp:cNvPr id="0" name=""/>
        <dsp:cNvSpPr/>
      </dsp:nvSpPr>
      <dsp:spPr>
        <a:xfrm rot="5400000">
          <a:off x="-191388" y="2512757"/>
          <a:ext cx="1275922" cy="893145"/>
        </a:xfrm>
        <a:prstGeom prst="chevron">
          <a:avLst/>
        </a:prstGeom>
        <a:solidFill>
          <a:schemeClr val="accent3">
            <a:lumMod val="75000"/>
            <a:lumOff val="25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3</a:t>
          </a:r>
          <a:endParaRPr lang="en-US" sz="2500" kern="1200" dirty="0"/>
        </a:p>
      </dsp:txBody>
      <dsp:txXfrm rot="-5400000">
        <a:off x="1" y="2767942"/>
        <a:ext cx="893145" cy="382777"/>
      </dsp:txXfrm>
    </dsp:sp>
    <dsp:sp modelId="{71C382C7-2C2C-4FB0-AE88-D115DB6366CA}">
      <dsp:nvSpPr>
        <dsp:cNvPr id="0" name=""/>
        <dsp:cNvSpPr/>
      </dsp:nvSpPr>
      <dsp:spPr>
        <a:xfrm rot="5400000">
          <a:off x="3656090" y="-441575"/>
          <a:ext cx="829349" cy="635523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Client meets with Department of Behavioral Health and Substance Use Prevention Treatment Team for assessment and linkage to county services. </a:t>
          </a:r>
          <a:endParaRPr lang="en-US" sz="1200" kern="1200" dirty="0"/>
        </a:p>
      </dsp:txBody>
      <dsp:txXfrm rot="-5400000">
        <a:off x="893146" y="2361854"/>
        <a:ext cx="6314753" cy="748379"/>
      </dsp:txXfrm>
    </dsp:sp>
    <dsp:sp modelId="{75B84B53-C23F-4D5A-B144-A7F13941DE8D}">
      <dsp:nvSpPr>
        <dsp:cNvPr id="0" name=""/>
        <dsp:cNvSpPr/>
      </dsp:nvSpPr>
      <dsp:spPr>
        <a:xfrm rot="5400000">
          <a:off x="-191388" y="3673200"/>
          <a:ext cx="1275922" cy="893145"/>
        </a:xfrm>
        <a:prstGeom prst="chevron">
          <a:avLst/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4</a:t>
          </a:r>
          <a:endParaRPr lang="en-US" sz="2500" kern="1200" dirty="0"/>
        </a:p>
      </dsp:txBody>
      <dsp:txXfrm rot="-5400000">
        <a:off x="1" y="3928385"/>
        <a:ext cx="893145" cy="382777"/>
      </dsp:txXfrm>
    </dsp:sp>
    <dsp:sp modelId="{7EEEF851-EE9B-4347-AEE8-A82319BE52D9}">
      <dsp:nvSpPr>
        <dsp:cNvPr id="0" name=""/>
        <dsp:cNvSpPr/>
      </dsp:nvSpPr>
      <dsp:spPr>
        <a:xfrm rot="5400000">
          <a:off x="3656090" y="718867"/>
          <a:ext cx="829349" cy="635523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Public Defender gathers all assessments and creates a supportive plan to help connect client to new services and obtain treatment plan for court</a:t>
          </a:r>
          <a:endParaRPr lang="en-US" sz="1200" kern="1200" dirty="0"/>
        </a:p>
      </dsp:txBody>
      <dsp:txXfrm rot="-5400000">
        <a:off x="893146" y="3522297"/>
        <a:ext cx="6314753" cy="748379"/>
      </dsp:txXfrm>
    </dsp:sp>
    <dsp:sp modelId="{DD409740-8AB6-445E-8E10-97ECC41C32E9}">
      <dsp:nvSpPr>
        <dsp:cNvPr id="0" name=""/>
        <dsp:cNvSpPr/>
      </dsp:nvSpPr>
      <dsp:spPr>
        <a:xfrm rot="5400000">
          <a:off x="-191388" y="4833642"/>
          <a:ext cx="1275922" cy="893145"/>
        </a:xfrm>
        <a:prstGeom prst="chevron">
          <a:avLst/>
        </a:prstGeom>
        <a:solidFill>
          <a:schemeClr val="accent3">
            <a:lumMod val="50000"/>
            <a:lumOff val="5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5</a:t>
          </a:r>
          <a:endParaRPr lang="en-US" sz="2500" kern="1200" dirty="0"/>
        </a:p>
      </dsp:txBody>
      <dsp:txXfrm rot="-5400000">
        <a:off x="1" y="5088827"/>
        <a:ext cx="893145" cy="382777"/>
      </dsp:txXfrm>
    </dsp:sp>
    <dsp:sp modelId="{39670856-CD4B-4318-8F59-8BED5345125E}">
      <dsp:nvSpPr>
        <dsp:cNvPr id="0" name=""/>
        <dsp:cNvSpPr/>
      </dsp:nvSpPr>
      <dsp:spPr>
        <a:xfrm rot="5400000">
          <a:off x="3656090" y="1879309"/>
          <a:ext cx="829349" cy="635523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Client is offered mental health and substance </a:t>
          </a:r>
          <a:r>
            <a:rPr lang="en-US" sz="1200" kern="1200" dirty="0" smtClean="0"/>
            <a:t>use disorder </a:t>
          </a:r>
          <a:r>
            <a:rPr lang="en-US" sz="1200" kern="1200" dirty="0" smtClean="0"/>
            <a:t>classes pending outcome of MHD</a:t>
          </a: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Client is also offered record clearing services, support to linkage of </a:t>
          </a:r>
          <a:r>
            <a:rPr lang="en-US" sz="1200" kern="1200" dirty="0" err="1" smtClean="0"/>
            <a:t>Medi</a:t>
          </a:r>
          <a:r>
            <a:rPr lang="en-US" sz="1200" kern="1200" dirty="0" smtClean="0"/>
            <a:t>-Cal Services, and Cal Works, Cal Fresh, and GA</a:t>
          </a:r>
          <a:endParaRPr lang="en-US" sz="1200" kern="1200" dirty="0"/>
        </a:p>
      </dsp:txBody>
      <dsp:txXfrm rot="-5400000">
        <a:off x="893146" y="4682739"/>
        <a:ext cx="6314753" cy="74837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CDE183-F23C-4C78-9F37-FF5F6C48ED7B}">
      <dsp:nvSpPr>
        <dsp:cNvPr id="0" name=""/>
        <dsp:cNvSpPr/>
      </dsp:nvSpPr>
      <dsp:spPr>
        <a:xfrm>
          <a:off x="2029962" y="1913191"/>
          <a:ext cx="2431749" cy="2103561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CLIENT</a:t>
          </a:r>
          <a:endParaRPr lang="en-US" sz="1500" kern="1200" dirty="0"/>
        </a:p>
      </dsp:txBody>
      <dsp:txXfrm>
        <a:off x="2432937" y="2261781"/>
        <a:ext cx="1625799" cy="1406381"/>
      </dsp:txXfrm>
    </dsp:sp>
    <dsp:sp modelId="{4C4E41C1-7CCA-4105-B85D-B2DE99E7D904}">
      <dsp:nvSpPr>
        <dsp:cNvPr id="0" name=""/>
        <dsp:cNvSpPr/>
      </dsp:nvSpPr>
      <dsp:spPr>
        <a:xfrm>
          <a:off x="3552704" y="906779"/>
          <a:ext cx="917491" cy="790540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104498-3332-4B06-872A-1FBD2A7DCCB9}">
      <dsp:nvSpPr>
        <dsp:cNvPr id="0" name=""/>
        <dsp:cNvSpPr/>
      </dsp:nvSpPr>
      <dsp:spPr>
        <a:xfrm>
          <a:off x="2253961" y="0"/>
          <a:ext cx="1992801" cy="1724007"/>
        </a:xfrm>
        <a:prstGeom prst="hexagon">
          <a:avLst>
            <a:gd name="adj" fmla="val 28570"/>
            <a:gd name="vf" fmla="val 1154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ATTORNEY &amp; SOCIAL WORKERS PUBLIC DEFENDER</a:t>
          </a:r>
          <a:endParaRPr lang="en-US" sz="1500" kern="1200" dirty="0"/>
        </a:p>
      </dsp:txBody>
      <dsp:txXfrm>
        <a:off x="2584211" y="285705"/>
        <a:ext cx="1332301" cy="1152597"/>
      </dsp:txXfrm>
    </dsp:sp>
    <dsp:sp modelId="{678097D3-03E8-4EB2-A0E3-12FCDA1DB1D5}">
      <dsp:nvSpPr>
        <dsp:cNvPr id="0" name=""/>
        <dsp:cNvSpPr/>
      </dsp:nvSpPr>
      <dsp:spPr>
        <a:xfrm>
          <a:off x="4623488" y="2384668"/>
          <a:ext cx="917491" cy="790540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E809851-1732-409D-B21D-DC36C3ADA824}">
      <dsp:nvSpPr>
        <dsp:cNvPr id="0" name=""/>
        <dsp:cNvSpPr/>
      </dsp:nvSpPr>
      <dsp:spPr>
        <a:xfrm>
          <a:off x="4081591" y="1060380"/>
          <a:ext cx="1992801" cy="1724007"/>
        </a:xfrm>
        <a:prstGeom prst="hexagon">
          <a:avLst>
            <a:gd name="adj" fmla="val 28570"/>
            <a:gd name="vf" fmla="val 1154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PROBATION OFFICER</a:t>
          </a:r>
          <a:endParaRPr lang="en-US" sz="1500" kern="1200" dirty="0"/>
        </a:p>
      </dsp:txBody>
      <dsp:txXfrm>
        <a:off x="4411841" y="1346085"/>
        <a:ext cx="1332301" cy="1152597"/>
      </dsp:txXfrm>
    </dsp:sp>
    <dsp:sp modelId="{3E45E9ED-9E73-4C3C-A396-A817DA1D9C4F}">
      <dsp:nvSpPr>
        <dsp:cNvPr id="0" name=""/>
        <dsp:cNvSpPr/>
      </dsp:nvSpPr>
      <dsp:spPr>
        <a:xfrm>
          <a:off x="3879652" y="4052928"/>
          <a:ext cx="917491" cy="790540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6C6B5F-D84C-4227-AF55-FB070AFE3673}">
      <dsp:nvSpPr>
        <dsp:cNvPr id="0" name=""/>
        <dsp:cNvSpPr/>
      </dsp:nvSpPr>
      <dsp:spPr>
        <a:xfrm>
          <a:off x="4081591" y="3144963"/>
          <a:ext cx="1992801" cy="1724007"/>
        </a:xfrm>
        <a:prstGeom prst="hexagon">
          <a:avLst>
            <a:gd name="adj" fmla="val 28570"/>
            <a:gd name="vf" fmla="val 11547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BEHAVIORAL HEALTH CLASSES</a:t>
          </a:r>
          <a:endParaRPr lang="en-US" sz="1500" kern="1200" dirty="0"/>
        </a:p>
      </dsp:txBody>
      <dsp:txXfrm>
        <a:off x="4411841" y="3430668"/>
        <a:ext cx="1332301" cy="1152597"/>
      </dsp:txXfrm>
    </dsp:sp>
    <dsp:sp modelId="{AB035BDD-3A5C-44B8-BE46-0C9380ED16D7}">
      <dsp:nvSpPr>
        <dsp:cNvPr id="0" name=""/>
        <dsp:cNvSpPr/>
      </dsp:nvSpPr>
      <dsp:spPr>
        <a:xfrm>
          <a:off x="2034487" y="4226100"/>
          <a:ext cx="917491" cy="790540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A26C3D-E479-43D9-A52B-9628A351E574}">
      <dsp:nvSpPr>
        <dsp:cNvPr id="0" name=""/>
        <dsp:cNvSpPr/>
      </dsp:nvSpPr>
      <dsp:spPr>
        <a:xfrm>
          <a:off x="2253961" y="4206529"/>
          <a:ext cx="1992801" cy="1724007"/>
        </a:xfrm>
        <a:prstGeom prst="hexagon">
          <a:avLst>
            <a:gd name="adj" fmla="val 28570"/>
            <a:gd name="vf" fmla="val 11547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DEPARTMENT OF HUMAN ASSISTANCE</a:t>
          </a:r>
          <a:endParaRPr lang="en-US" sz="1500" kern="1200" dirty="0"/>
        </a:p>
      </dsp:txBody>
      <dsp:txXfrm>
        <a:off x="2584211" y="4492234"/>
        <a:ext cx="1332301" cy="1152597"/>
      </dsp:txXfrm>
    </dsp:sp>
    <dsp:sp modelId="{0475DBC9-D7CE-4EB4-8377-0C5BD30055C1}">
      <dsp:nvSpPr>
        <dsp:cNvPr id="0" name=""/>
        <dsp:cNvSpPr/>
      </dsp:nvSpPr>
      <dsp:spPr>
        <a:xfrm>
          <a:off x="946167" y="2748803"/>
          <a:ext cx="917491" cy="790540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267FA3-D544-4300-B327-C52980583ADF}">
      <dsp:nvSpPr>
        <dsp:cNvPr id="0" name=""/>
        <dsp:cNvSpPr/>
      </dsp:nvSpPr>
      <dsp:spPr>
        <a:xfrm>
          <a:off x="417846" y="3146149"/>
          <a:ext cx="1992801" cy="1724007"/>
        </a:xfrm>
        <a:prstGeom prst="hexagon">
          <a:avLst>
            <a:gd name="adj" fmla="val 28570"/>
            <a:gd name="vf" fmla="val 11547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SUPT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CLINICIANS</a:t>
          </a:r>
          <a:endParaRPr lang="en-US" sz="1500" kern="1200" dirty="0"/>
        </a:p>
      </dsp:txBody>
      <dsp:txXfrm>
        <a:off x="748096" y="3431854"/>
        <a:ext cx="1332301" cy="1152597"/>
      </dsp:txXfrm>
    </dsp:sp>
    <dsp:sp modelId="{D4BA0FD8-6105-4824-8C46-084A1BD125B3}">
      <dsp:nvSpPr>
        <dsp:cNvPr id="0" name=""/>
        <dsp:cNvSpPr/>
      </dsp:nvSpPr>
      <dsp:spPr>
        <a:xfrm>
          <a:off x="417846" y="1058007"/>
          <a:ext cx="1992801" cy="1724007"/>
        </a:xfrm>
        <a:prstGeom prst="hexagon">
          <a:avLst>
            <a:gd name="adj" fmla="val 28570"/>
            <a:gd name="vf" fmla="val 1154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MENTAL HEALTH CLINICIANS </a:t>
          </a:r>
          <a:endParaRPr lang="en-US" sz="1500" kern="1200" dirty="0"/>
        </a:p>
      </dsp:txBody>
      <dsp:txXfrm>
        <a:off x="748096" y="1343712"/>
        <a:ext cx="1332301" cy="115259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390F72-5471-DD42-9CE3-6F37BDA74B87}">
      <dsp:nvSpPr>
        <dsp:cNvPr id="0" name=""/>
        <dsp:cNvSpPr/>
      </dsp:nvSpPr>
      <dsp:spPr>
        <a:xfrm>
          <a:off x="1726891" y="1931685"/>
          <a:ext cx="1377473" cy="71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10E1DB-3720-2045-A15B-D53248B697B7}">
      <dsp:nvSpPr>
        <dsp:cNvPr id="0" name=""/>
        <dsp:cNvSpPr/>
      </dsp:nvSpPr>
      <dsp:spPr>
        <a:xfrm>
          <a:off x="3187013" y="1816014"/>
          <a:ext cx="158409" cy="297304"/>
        </a:xfrm>
        <a:prstGeom prst="chevron">
          <a:avLst>
            <a:gd name="adj" fmla="val 9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8B700A-AC6F-0E47-AEFA-DA760C3E6A6D}">
      <dsp:nvSpPr>
        <dsp:cNvPr id="0" name=""/>
        <dsp:cNvSpPr/>
      </dsp:nvSpPr>
      <dsp:spPr>
        <a:xfrm>
          <a:off x="810959" y="1187973"/>
          <a:ext cx="1487496" cy="1487496"/>
        </a:xfrm>
        <a:prstGeom prst="ellipse">
          <a:avLst/>
        </a:prstGeom>
        <a:solidFill>
          <a:schemeClr val="accent2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723" tIns="57723" rIns="57723" bIns="57723" numCol="1" spcCol="1270" anchor="ctr" anchorCtr="0">
          <a:noAutofit/>
        </a:bodyPr>
        <a:lstStyle/>
        <a:p>
          <a:pPr lvl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000" kern="1200" cap="small" baseline="0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rPr>
            <a:t>1</a:t>
          </a:r>
        </a:p>
      </dsp:txBody>
      <dsp:txXfrm>
        <a:off x="1028798" y="1405812"/>
        <a:ext cx="1051818" cy="1051818"/>
      </dsp:txXfrm>
    </dsp:sp>
    <dsp:sp modelId="{12DC819D-BB19-CE49-AFEB-155922B01406}">
      <dsp:nvSpPr>
        <dsp:cNvPr id="0" name=""/>
        <dsp:cNvSpPr/>
      </dsp:nvSpPr>
      <dsp:spPr>
        <a:xfrm>
          <a:off x="5049" y="2840942"/>
          <a:ext cx="3099315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rgbClr val="494B42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4477" tIns="165100" rIns="244477" bIns="16510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cap="small" baseline="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Remove the barrier of going to multiple locations for support &amp; Services</a:t>
          </a:r>
          <a:endParaRPr lang="en-US" sz="1600" kern="1200" cap="small" baseline="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049" y="3234062"/>
        <a:ext cx="3099315" cy="1572480"/>
      </dsp:txXfrm>
    </dsp:sp>
    <dsp:sp modelId="{4A0B88BF-91DC-214E-A662-99F2E5E1AA6F}">
      <dsp:nvSpPr>
        <dsp:cNvPr id="0" name=""/>
        <dsp:cNvSpPr/>
      </dsp:nvSpPr>
      <dsp:spPr>
        <a:xfrm>
          <a:off x="3448733" y="1932261"/>
          <a:ext cx="3099315" cy="72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172316-FFE1-2D41-82E9-8EB0F5EACF76}">
      <dsp:nvSpPr>
        <dsp:cNvPr id="0" name=""/>
        <dsp:cNvSpPr/>
      </dsp:nvSpPr>
      <dsp:spPr>
        <a:xfrm>
          <a:off x="6630696" y="1816499"/>
          <a:ext cx="158409" cy="297764"/>
        </a:xfrm>
        <a:prstGeom prst="chevron">
          <a:avLst>
            <a:gd name="adj" fmla="val 9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0ADF37-3E5B-2D42-9470-8264667346F7}">
      <dsp:nvSpPr>
        <dsp:cNvPr id="0" name=""/>
        <dsp:cNvSpPr/>
      </dsp:nvSpPr>
      <dsp:spPr>
        <a:xfrm>
          <a:off x="4254642" y="1188548"/>
          <a:ext cx="1487496" cy="1487496"/>
        </a:xfrm>
        <a:prstGeom prst="ellipse">
          <a:avLst/>
        </a:prstGeom>
        <a:solidFill>
          <a:schemeClr val="accent2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723" tIns="57723" rIns="57723" bIns="57723" numCol="1" spcCol="1270" anchor="ctr" anchorCtr="0">
          <a:noAutofit/>
        </a:bodyPr>
        <a:lstStyle/>
        <a:p>
          <a:pPr lvl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000" kern="1200" cap="small" baseline="0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rPr>
            <a:t>2</a:t>
          </a:r>
        </a:p>
      </dsp:txBody>
      <dsp:txXfrm>
        <a:off x="4472481" y="1406387"/>
        <a:ext cx="1051818" cy="1051818"/>
      </dsp:txXfrm>
    </dsp:sp>
    <dsp:sp modelId="{EA4D4141-C1BF-E74E-8ECF-933FF6EE68D4}">
      <dsp:nvSpPr>
        <dsp:cNvPr id="0" name=""/>
        <dsp:cNvSpPr/>
      </dsp:nvSpPr>
      <dsp:spPr>
        <a:xfrm>
          <a:off x="3448733" y="2842220"/>
          <a:ext cx="3099315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rgbClr val="494B42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4477" tIns="165100" rIns="244477" bIns="16510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cap="small" baseline="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Create a space where community, criminal justice partners, and court can coordinate </a:t>
          </a:r>
          <a:endParaRPr lang="en-US" sz="1600" kern="1200" cap="small" baseline="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448733" y="3235340"/>
        <a:ext cx="3099315" cy="1572480"/>
      </dsp:txXfrm>
    </dsp:sp>
    <dsp:sp modelId="{EBC17C66-42F5-8741-9366-67B899EB8470}">
      <dsp:nvSpPr>
        <dsp:cNvPr id="0" name=""/>
        <dsp:cNvSpPr/>
      </dsp:nvSpPr>
      <dsp:spPr>
        <a:xfrm>
          <a:off x="6892416" y="1932261"/>
          <a:ext cx="1549657" cy="72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09C126-5366-AA41-9BAD-31AD467B40A9}">
      <dsp:nvSpPr>
        <dsp:cNvPr id="0" name=""/>
        <dsp:cNvSpPr/>
      </dsp:nvSpPr>
      <dsp:spPr>
        <a:xfrm>
          <a:off x="7698326" y="1188548"/>
          <a:ext cx="1487496" cy="1487496"/>
        </a:xfrm>
        <a:prstGeom prst="ellipse">
          <a:avLst/>
        </a:prstGeom>
        <a:solidFill>
          <a:schemeClr val="accent2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723" tIns="57723" rIns="57723" bIns="57723" numCol="1" spcCol="1270" anchor="ctr" anchorCtr="0">
          <a:noAutofit/>
        </a:bodyPr>
        <a:lstStyle/>
        <a:p>
          <a:pPr lvl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000" kern="1200" cap="small" baseline="0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rPr>
            <a:t>3</a:t>
          </a:r>
        </a:p>
      </dsp:txBody>
      <dsp:txXfrm>
        <a:off x="7916165" y="1406387"/>
        <a:ext cx="1051818" cy="1051818"/>
      </dsp:txXfrm>
    </dsp:sp>
    <dsp:sp modelId="{2CCAA94D-0D9E-CB40-97A3-00A05F4F0DC2}">
      <dsp:nvSpPr>
        <dsp:cNvPr id="0" name=""/>
        <dsp:cNvSpPr/>
      </dsp:nvSpPr>
      <dsp:spPr>
        <a:xfrm>
          <a:off x="6892416" y="2842220"/>
          <a:ext cx="3099315" cy="1965600"/>
        </a:xfrm>
        <a:prstGeom prst="upArrowCallout">
          <a:avLst>
            <a:gd name="adj1" fmla="val 50000"/>
            <a:gd name="adj2" fmla="val 20000"/>
            <a:gd name="adj3" fmla="val 20000"/>
            <a:gd name="adj4" fmla="val 100000"/>
          </a:avLst>
        </a:prstGeom>
        <a:solidFill>
          <a:srgbClr val="494B42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4477" tIns="165100" rIns="244477" bIns="16510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cap="small" baseline="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Combine integrated care with a multi-disciplinary approach </a:t>
          </a:r>
          <a:endParaRPr lang="en-US" sz="1600" kern="1200" cap="small" baseline="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892416" y="3235340"/>
        <a:ext cx="3099315" cy="15724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6/7/layout/LinearArrowProcessNumbered">
  <dgm:title val="Linear Arrow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shape called UpArrowCallout. Also the nodes are connected by an arrow like shape emphasizing the process natur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3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op="equ"/>
      <dgm:constr type="w" for="ch" forName="sibTransComposite" refType="w" refFor="ch" refForName="compositeNode" fact="0"/>
      <dgm:constr type="w" for="des" forName="parTx"/>
      <dgm:constr type="h" for="des" forName="parTx" op="equ"/>
      <dgm:constr type="h" for="des" forName="parSh" op="equ"/>
      <dgm:constr type="w" for="des" forName="nodeText"/>
      <dgm:constr type="h" for="des" forName="nodeText" op="equ"/>
      <dgm:constr type="w" for="des" forName="parSh"/>
      <dgm:constr type="w" for="des" forName="parSh" op="equ"/>
      <dgm:constr type="primFontSz" for="des" forName="parTx" val="26"/>
      <dgm:constr type="primFontSz" for="des" forName="parTx" op="equ"/>
      <dgm:constr type="primFontSz" for="des" forName="parSh" op="equ"/>
      <dgm:constr type="primFontSz" for="des" forName="nodeText" op="equ"/>
      <dgm:constr type="secFontSz" for="des" forName="nodeText" op="equ"/>
      <dgm:constr type="primFontSz" for="des" forName="sibTransNodeCircle" op="equ"/>
      <dgm:constr type="h" for="des" forName="sibTransNodeCircle" op="equ"/>
      <dgm:constr type="w" for="des" forName="sibTransNodeCircle" op="equ"/>
      <dgm:constr type="h" for="des" forName="parTx" refType="primFontSz" refFor="des" refForName="parTx" fact="1.5"/>
      <dgm:constr type="h" for="ch" forName="compositeNode" refType="h"/>
      <dgm:constr type="h" for="des" forName="parSh" refType="w"/>
      <dgm:constr type="h" for="des" forName="nodeText" refType="primFontSz" refFor="des" refForName="parTx" fact="2.1"/>
      <dgm:constr type="h" for="des" forName="parSh" refType="h" refFor="des" refForName="parTx" op="lte" fact="1.2"/>
      <dgm:constr type="h" for="des" forName="parSh" refType="h" refFor="des" refForName="parTx" op="gte" fact="1.2"/>
    </dgm:constrLst>
    <dgm:ruleLst>
      <dgm:rule type="primFontSz" for="des" forName="parSh" val="5" fact="NaN" max="NaN"/>
    </dgm:ruleLst>
    <dgm:forEach name="Name3" axis="ch" ptType="node">
      <dgm:layoutNode name="compositeNode">
        <dgm:alg type="composite"/>
        <dgm:shape xmlns:r="http://schemas.openxmlformats.org/officeDocument/2006/relationships" r:blip="">
          <dgm:adjLst/>
        </dgm:shape>
        <dgm:presOf/>
        <dgm:choose name="Name004">
          <dgm:if name="Name5" axis="self" ptType="node" func="cnt" op="equ" val="0">
            <dgm:constrLst>
              <dgm:constr type="w" for="ch" forName="parTx" refType="w"/>
              <dgm:constr type="w" for="ch" forName="parSh" refType="w" refFor="ch" refForName="parTx"/>
              <dgm:constr type="w" for="ch" forName="nodeText" refType="w" refFor="ch" refForName="parTx"/>
              <dgm:constr type="t" for="ch" forName="nodeText" refType="b" refFor="ch" refForName="parSh"/>
            </dgm:constrLst>
          </dgm:if>
          <dgm:else name="Name6">
            <dgm:constrLst>
              <dgm:constr type="w" for="ch" forName="parTx" refType="w"/>
              <dgm:constr type="w" for="ch" forName="parSh" refType="w" refFor="ch" refForName="parTx"/>
              <dgm:constr type="w" for="ch" forName="nodeText" refType="w" refFor="ch" refForName="parTx" fact="0.9"/>
              <dgm:constr type="t" for="ch" forName="nodeText" refType="b" refFor="ch" refForName="parSh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zOrderOff="1" hideGeom="1">
            <dgm:adjLst/>
          </dgm:shape>
          <dgm:presOf/>
          <dgm:constrLst>
            <dgm:constr type="h" refType="w" op="lte" fact="0.4"/>
            <dgm:constr type="h"/>
          </dgm:constrLst>
          <dgm:ruleLst>
            <dgm:rule type="h" val="INF" fact="NaN" max="NaN"/>
          </dgm:ruleLst>
        </dgm:layoutNode>
        <dgm:layoutNode name="parSh">
          <dgm:alg type="composite"/>
          <dgm:shape xmlns:r="http://schemas.openxmlformats.org/officeDocument/2006/relationships" r:blip="">
            <dgm:adjLst/>
          </dgm:shape>
          <dgm:presOf axis="self" ptType="node"/>
          <dgm:choose name="casesForFirstAndLastNode">
            <dgm:if name="ifFirstNode" axis="self" ptType="node" func="pos" op="equ" val="1">
              <dgm:choose name="removeLineWhenOnlyOneNode">
                <dgm:if name="ifOnlyOneNode" axis="followSib" ptType="node" func="cnt" op="equ" val="0">
                  <dgm:constrLst>
                    <dgm:constr type="h"/>
                    <dgm:constr type="h" for="ch" forName="lineNode" val="0.002"/>
                    <dgm:constr type="w" for="ch" forName="lineNode" refType="w" fact="0"/>
                    <dgm:constr type="w" for="ch" forName="lineArrowNode" refType="w" fact="0"/>
                    <dgm:constr type="h" for="ch" forName="lineArrowNode" refType="h" fact="0"/>
                    <dgm:constr type="ctrY" for="ch" forName="lineNode" refType="ctrY" refFor="ch" refForName="sibTransNodeCircle"/>
                    <dgm:constr type="h" for="ch" forName="sibTransNodeCircle" refType="h" fact="0.9"/>
                    <dgm:constr type="w" for="ch" forName="sibTransNodeCircle" refType="h" refFor="ch" refForName="sibTransNodeCircle"/>
                    <dgm:constr type="ctrX" for="ch" forName="sibTransNodeCircle" refType="w" fact="0.45"/>
                    <dgm:constr type="ctrY" for="ch" forName="sibTransNodeCircle" refType="h" fact="0.25"/>
                    <dgm:constr type="t" for="ch" forName="spacerBetweenCircleAndCallout" refType="b" refFor="ch" refForName="sibTransNodeCircle"/>
                    <dgm:constr type="h" for="ch" forName="spacerBetweenCircleAndCallout" val="4.6"/>
                  </dgm:constrLst>
                </dgm:if>
                <dgm:else name="ifMoreThanOneNode">
                  <dgm:constrLst>
                    <dgm:constr type="h"/>
                    <dgm:constr type="h" for="ch" forName="lineNode" val="0.002"/>
                    <dgm:constr type="w" for="ch" forName="lineNode" refType="w" fact="0.4"/>
                    <dgm:constr type="l" for="ch" forName="lineNode" refType="w" fact="0.5"/>
                    <dgm:constr type="w" for="ch" forName="lineArrowNode" refType="w" fact="0.046"/>
                    <dgm:constr type="h" for="ch" forName="lineArrowNode" refType="h" fact="0.18"/>
                    <dgm:constr type="l" for="ch" forName="lineArrowNode" refType="w" fact="0.924"/>
                    <dgm:constr type="t" for="ch" forName="lineArrowNode" refType="h" fact="0.18"/>
                    <dgm:constr type="ctrY" for="ch" forName="lineNode" refType="ctrY" refFor="ch" refForName="sibTransNodeCircle"/>
                    <dgm:constr type="h" for="ch" forName="sibTransNodeCircle" refType="h" fact="0.9"/>
                    <dgm:constr type="w" for="ch" forName="sibTransNodeCircle" refType="h" refFor="ch" refForName="sibTransNodeCircle"/>
                    <dgm:constr type="ctrX" for="ch" forName="sibTransNodeCircle" refType="w" fact="0.45"/>
                    <dgm:constr type="ctrY" for="ch" forName="sibTransNodeCircle" refType="h" fact="0.25"/>
                    <dgm:constr type="t" for="ch" forName="spacerBetweenCircleAndCallout" refType="b" refFor="ch" refForName="sibTransNodeCircle"/>
                    <dgm:constr type="h" for="ch" forName="spacerBetweenCircleAndCallout" val="4.6"/>
                  </dgm:constrLst>
                </dgm:else>
              </dgm:choose>
            </dgm:if>
            <dgm:if name="ifLastNode" axis="self" ptType="node" func="revPos" op="equ" val="1">
              <dgm:constrLst>
                <dgm:constr type="h"/>
                <dgm:constr type="h" for="ch" forName="lineNode" val="0.002"/>
                <dgm:constr type="w" for="ch" forName="lineNode" refType="w" fact="0.45"/>
                <dgm:constr type="w" for="ch" forName="lineArrowNode" refType="w" fact="0"/>
                <dgm:constr type="h" for="ch" forName="lineArrowNode" refType="h" fact="0"/>
                <dgm:constr type="ctrY" for="ch" forName="lineNode" refType="ctrY" refFor="ch" refForName="sibTransNodeCircle"/>
                <dgm:constr type="h" for="ch" forName="sibTransNodeCircle" refType="h"/>
                <dgm:constr type="w" for="ch" forName="sibTransNodeCircle" refType="h" refFor="ch" refForName="sibTransNodeCircle"/>
                <dgm:constr type="ctrX" for="ch" forName="sibTransNodeCircle" refType="w" fact="0.45"/>
                <dgm:constr type="ctrY" for="ch" forName="sibTransNodeCircle" refType="h" fact="0.25"/>
                <dgm:constr type="t" for="ch" forName="spacerBetweenCircleAndCallout" refType="b" refFor="ch" refForName="sibTransNodeCircle"/>
                <dgm:constr type="h" for="ch" forName="spacerBetweenCircleAndCallout" val="4.6"/>
              </dgm:constrLst>
            </dgm:if>
            <dgm:else name="allOtherNodes">
              <dgm:constrLst>
                <dgm:constr type="h"/>
                <dgm:constr type="h" for="ch" forName="lineNode" val="0.002"/>
                <dgm:constr type="w" for="ch" forName="lineNode" refType="w" fact="0.9"/>
                <dgm:constr type="w" for="ch" forName="lineArrowNode" refType="w" fact="0.046"/>
                <dgm:constr type="h" for="ch" forName="lineArrowNode" refType="h" fact="0.18"/>
                <dgm:constr type="l" for="ch" forName="lineArrowNode" refType="w" fact="0.924"/>
                <dgm:constr type="t" for="ch" forName="lineArrowNode" refType="h" fact="0.18"/>
                <dgm:constr type="ctrY" for="ch" forName="lineNode" refType="ctrY" refFor="ch" refForName="sibTransNodeCircle"/>
                <dgm:constr type="h" for="ch" forName="sibTransNodeCircle" refType="h" fact="0.9"/>
                <dgm:constr type="w" for="ch" forName="sibTransNodeCircle" refType="h" refFor="ch" refForName="sibTransNodeCircle"/>
                <dgm:constr type="ctrX" for="ch" forName="sibTransNodeCircle" refType="w" fact="0.45"/>
                <dgm:constr type="ctrY" for="ch" forName="sibTransNodeCircle" refType="h" fact="0.25"/>
                <dgm:constr type="t" for="ch" forName="spacerBetweenCircleAndCallout" refType="b" refFor="ch" refForName="sibTransNodeCircle"/>
                <dgm:constr type="h" for="ch" forName="spacerBetweenCircleAndCallout" val="4.6"/>
              </dgm:constrLst>
            </dgm:else>
          </dgm:choose>
          <dgm:layoutNode name="lineNode" styleLbl="alignAccFollowNode1">
            <dgm:alg type="sp"/>
            <dgm:shape xmlns:r="http://schemas.openxmlformats.org/officeDocument/2006/relationships" type="rect" r:blip="">
              <dgm:adjLst/>
            </dgm:shape>
            <dgm:presOf/>
            <dgm:constrLst/>
            <dgm:ruleLst/>
          </dgm:layoutNode>
          <dgm:layoutNode name="lineArrowNode" styleLbl="alignAccFollowNode1">
            <dgm:alg type="sp"/>
            <dgm:shape xmlns:r="http://schemas.openxmlformats.org/officeDocument/2006/relationships" type="chevron" r:blip="">
              <dgm:adjLst>
                <dgm:adj idx="1" val="0.9"/>
              </dgm:adjLst>
            </dgm:shape>
            <dgm:presOf/>
            <dgm:ruleLst/>
          </dgm:layoutNode>
          <dgm:forEach name="Name19" axis="followSib" ptType="sibTrans" hideLastTrans="0" cnt="1">
            <dgm:layoutNode name="sibTransNodeCircle" styleLbl="alignNode1">
              <dgm:varLst>
                <dgm:chMax val="0"/>
                <dgm:bulletEnabled/>
              </dgm:varLst>
              <dgm:presOf axis="self" ptType="sibTrans"/>
              <dgm:alg type="tx">
                <dgm:param type="txAnchorVert" val="mid"/>
                <dgm:param type="txAnchorHorzCh" val="ctr"/>
                <dgm:param type="parTxRTLAlign" val="l"/>
              </dgm:alg>
              <dgm:shape xmlns:r="http://schemas.openxmlformats.org/officeDocument/2006/relationships" type="ellipse" r:blip="">
                <dgm:adjLst/>
              </dgm:shape>
              <dgm:constrLst>
                <dgm:constr type="w" refType="h" op="equ"/>
                <dgm:constr type="primFontSz" val="60"/>
                <dgm:constr type="tMarg" refType="w" fact="0.11"/>
                <dgm:constr type="lMarg" refType="w" fact="0.11"/>
                <dgm:constr type="rMarg" refType="w" fact="0.11"/>
                <dgm:constr type="bMarg" refType="w" fact="0.11"/>
              </dgm:constrLst>
              <dgm:ruleLst>
                <dgm:rule type="primFontSz" val="14" fact="NaN" max="NaN"/>
              </dgm:ruleLst>
            </dgm:layoutNode>
            <dgm:layoutNode name="spacerBetweenCircleAndCallout">
              <dgm:varLst/>
              <dgm:presOf/>
              <dgm:alg type="sp"/>
              <dgm:shape xmlns:r="http://schemas.openxmlformats.org/officeDocument/2006/relationships" r:blip="">
                <dgm:adjLst/>
              </dgm:shape>
              <dgm:constrLst/>
              <dgm:ruleLst/>
            </dgm:layoutNode>
          </dgm:forEach>
          <dgm:presOf/>
          <dgm:ruleLst/>
        </dgm:layoutNode>
        <dgm:layoutNode name="nodeText" styleLbl="alignAccFollowNode1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upArrowCallout" r:blip="">
            <dgm:adjLst>
              <dgm:adj idx="1" val="0.5"/>
              <dgm:adj idx="2" val="0.2"/>
              <dgm:adj idx="3" val="0.2"/>
              <dgm:adj idx="4" val="1"/>
            </dgm:adjLst>
          </dgm:shape>
          <dgm:presOf axis="desOrSelf" ptType="node"/>
          <dgm:constrLst>
            <dgm:constr type="secFontSz" val="16"/>
            <dgm:constr type="primFontSz" val="26"/>
            <dgm:constr type="h"/>
            <dgm:constr type="tMarg" val="13"/>
            <dgm:constr type="lMarg" refType="w" fact="0.2236"/>
            <dgm:constr type="rMarg" refType="w" fact="0.2236"/>
            <dgm:constr type="bMarg" val="13"/>
          </dgm:constrLst>
          <dgm:ruleLst>
            <dgm:rule type="secFontSz" val="11" fact="NaN" max="NaN"/>
            <dgm:rule type="primFontSz" val="11" fact="NaN" max="NaN"/>
            <dgm:rule type="h" val="INF" fact="NaN" max="NaN"/>
          </dgm:ruleLst>
        </dgm:layoutNode>
      </dgm:layoutNode>
      <dgm:forEach name="sibTransForEach" axis="followSib" ptType="sibTrans" cnt="1">
        <dgm:layoutNode name="sibTransComposite" styleLbl="alignAccFollowNode1">
          <dgm:alg type="sp"/>
          <dgm:shape xmlns:r="http://schemas.openxmlformats.org/officeDocument/2006/relationships" r:blip="">
            <dgm:adjLst/>
          </dgm:shape>
          <dgm:ruleLst/>
        </dgm:layoutNode>
        <dgm:ruleLst>
          <dgm:rule type="h" val="INF" fact="NaN" max="NaN"/>
        </dgm:ruleLst>
      </dgm:forEach>
    </dgm:forEach>
  </dgm:layoutNode>
  <dgm:extLst>
    <a:ext uri="{4F341089-5ED1-44EC-B178-C955D00A3D55}">
      <dgm1611:autoBuNodeInfoLst xmlns:dgm1611="http://schemas.microsoft.com/office/drawing/2016/11/diagram" xmlns="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9252B4-A87A-418E-8AE3-3783E0B6A026}" type="datetimeFigureOut">
              <a:rPr lang="en-US" smtClean="0"/>
              <a:t>6/23/2021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12B0F4-D510-4A1D-8D3B-B73F64C81C2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79181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A004F4-F240-48F9-8AE1-486585C7F0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15992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F8F48A-6110-47DA-8521-A1D1FFD22F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41236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A004F4-F240-48F9-8AE1-486585C7F0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28670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A004F4-F240-48F9-8AE1-486585C7F0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93216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 all names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12B0F4-D510-4A1D-8D3B-B73F64C81C2C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31894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F8F48A-6110-47DA-8521-A1D1FFD22F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09666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78AD7B-6C45-4427-8F54-14247E29ED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86384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F8F48A-6110-47DA-8521-A1D1FFD22F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0454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A004F4-F240-48F9-8AE1-486585C7F0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30777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F8F48A-6110-47DA-8521-A1D1FFD22F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08211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A004F4-F240-48F9-8AE1-486585C7F0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26217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F8F48A-6110-47DA-8521-A1D1FFD22F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43837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F8F48A-6110-47DA-8521-A1D1FFD22F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7012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8C758-0343-486D-9063-2EDC8C8AEFF9}" type="datetimeFigureOut">
              <a:rPr lang="en-US" smtClean="0"/>
              <a:t>6/23/2021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CF33C-05F2-4019-8E85-6BA51A5589D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55528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8C758-0343-486D-9063-2EDC8C8AEFF9}" type="datetimeFigureOut">
              <a:rPr lang="en-US" smtClean="0"/>
              <a:t>6/23/2021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CF33C-05F2-4019-8E85-6BA51A5589D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02422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8C758-0343-486D-9063-2EDC8C8AEFF9}" type="datetimeFigureOut">
              <a:rPr lang="en-US" smtClean="0"/>
              <a:t>6/23/2021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CF33C-05F2-4019-8E85-6BA51A5589D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15635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er Slide 2"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411412" y="0"/>
            <a:ext cx="9780588" cy="6371351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</a:t>
            </a:r>
            <a:br>
              <a:rPr lang="en-US" noProof="0" dirty="0"/>
            </a:br>
            <a:r>
              <a:rPr lang="en-US" noProof="0" dirty="0"/>
              <a:t>your Photo Here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473AB13-DFF9-4538-9907-E261659E0E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700" y="2156226"/>
            <a:ext cx="5958000" cy="1958400"/>
          </a:xfrm>
          <a:solidFill>
            <a:schemeClr val="bg1"/>
          </a:solidFill>
        </p:spPr>
        <p:txBody>
          <a:bodyPr lIns="252000" tIns="180000" rIns="180000" bIns="180000"/>
          <a:lstStyle>
            <a:lvl1pPr>
              <a:defRPr sz="6000" b="1" spc="-3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r>
              <a:rPr lang="en-US" noProof="0"/>
              <a:t>Click to edit section divider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9E4D4535-D519-40ED-B8A4-2EA1276BB6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4110760"/>
            <a:ext cx="5956300" cy="1100565"/>
          </a:xfrm>
          <a:solidFill>
            <a:schemeClr val="tx1">
              <a:alpha val="80000"/>
            </a:schemeClr>
          </a:solidFill>
        </p:spPr>
        <p:txBody>
          <a:bodyPr lIns="252000" tIns="180000" rIns="180000" bIns="180000"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266700" indent="0" algn="r">
              <a:buNone/>
              <a:defRPr sz="1800">
                <a:solidFill>
                  <a:schemeClr val="bg1"/>
                </a:solidFill>
              </a:defRPr>
            </a:lvl2pPr>
            <a:lvl3pPr marL="542925" indent="0" algn="r">
              <a:buNone/>
              <a:defRPr sz="1800">
                <a:solidFill>
                  <a:schemeClr val="bg1"/>
                </a:solidFill>
              </a:defRPr>
            </a:lvl3pPr>
            <a:lvl4pPr marL="809625" indent="0" algn="r">
              <a:buNone/>
              <a:defRPr sz="1800">
                <a:solidFill>
                  <a:schemeClr val="bg1"/>
                </a:solidFill>
              </a:defRPr>
            </a:lvl4pPr>
            <a:lvl5pPr marL="1076325" indent="0" algn="r"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16FE98-6A12-44EC-8485-8B5EFABDF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1DD44D8-4A8F-4693-B90A-166855B29D25}"/>
              </a:ext>
            </a:extLst>
          </p:cNvPr>
          <p:cNvSpPr/>
          <p:nvPr userDrawn="1"/>
        </p:nvSpPr>
        <p:spPr>
          <a:xfrm>
            <a:off x="0" y="5209682"/>
            <a:ext cx="2411412" cy="114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0EF489-F21B-4E7C-9A44-D3CC8DC34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826418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F234FF3D-DFA8-484F-A7A7-95C7BF99FEF3}"/>
              </a:ext>
            </a:extLst>
          </p:cNvPr>
          <p:cNvSpPr>
            <a:spLocks noGrp="1"/>
          </p:cNvSpPr>
          <p:nvPr>
            <p:ph type="pic" sz="quarter" idx="71"/>
          </p:nvPr>
        </p:nvSpPr>
        <p:spPr>
          <a:xfrm>
            <a:off x="1104901" y="0"/>
            <a:ext cx="5402083" cy="6858000"/>
          </a:xfrm>
          <a:custGeom>
            <a:avLst/>
            <a:gdLst>
              <a:gd name="connsiteX0" fmla="*/ 0 w 5402083"/>
              <a:gd name="connsiteY0" fmla="*/ 0 h 6858000"/>
              <a:gd name="connsiteX1" fmla="*/ 5401085 w 5402083"/>
              <a:gd name="connsiteY1" fmla="*/ 0 h 6858000"/>
              <a:gd name="connsiteX2" fmla="*/ 5355776 w 5402083"/>
              <a:gd name="connsiteY2" fmla="*/ 42971 h 6858000"/>
              <a:gd name="connsiteX3" fmla="*/ 3946012 w 5402083"/>
              <a:gd name="connsiteY3" fmla="*/ 3428527 h 6858000"/>
              <a:gd name="connsiteX4" fmla="*/ 5355776 w 5402083"/>
              <a:gd name="connsiteY4" fmla="*/ 6814084 h 6858000"/>
              <a:gd name="connsiteX5" fmla="*/ 5402083 w 5402083"/>
              <a:gd name="connsiteY5" fmla="*/ 6858000 h 6858000"/>
              <a:gd name="connsiteX6" fmla="*/ 0 w 540208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02083" h="6858000">
                <a:moveTo>
                  <a:pt x="0" y="0"/>
                </a:moveTo>
                <a:lnTo>
                  <a:pt x="5401085" y="0"/>
                </a:lnTo>
                <a:lnTo>
                  <a:pt x="5355776" y="42971"/>
                </a:lnTo>
                <a:cubicBezTo>
                  <a:pt x="4484752" y="909410"/>
                  <a:pt x="3946012" y="2106385"/>
                  <a:pt x="3946012" y="3428527"/>
                </a:cubicBezTo>
                <a:cubicBezTo>
                  <a:pt x="3946012" y="4750669"/>
                  <a:pt x="4484752" y="5947644"/>
                  <a:pt x="5355776" y="6814084"/>
                </a:cubicBezTo>
                <a:lnTo>
                  <a:pt x="540208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5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10928820" y="441326"/>
            <a:ext cx="703476" cy="244475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803" b="1">
                <a:solidFill>
                  <a:schemeClr val="tx1">
                    <a:alpha val="50000"/>
                  </a:schemeClr>
                </a:solidFill>
                <a:latin typeface="+mn-lt"/>
              </a:defRPr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6" name="Oval 65"/>
          <p:cNvSpPr/>
          <p:nvPr/>
        </p:nvSpPr>
        <p:spPr>
          <a:xfrm>
            <a:off x="6976418" y="5745357"/>
            <a:ext cx="106064" cy="10550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35" name="Oval 34"/>
          <p:cNvSpPr/>
          <p:nvPr/>
        </p:nvSpPr>
        <p:spPr>
          <a:xfrm>
            <a:off x="1524000" y="1812813"/>
            <a:ext cx="244510" cy="24322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22" name="Oval 21"/>
          <p:cNvSpPr/>
          <p:nvPr userDrawn="1"/>
        </p:nvSpPr>
        <p:spPr>
          <a:xfrm>
            <a:off x="1104900" y="759742"/>
            <a:ext cx="5578882" cy="5549523"/>
          </a:xfrm>
          <a:prstGeom prst="ellipse">
            <a:avLst/>
          </a:prstGeom>
          <a:noFill/>
          <a:ln w="6350">
            <a:solidFill>
              <a:schemeClr val="tx1">
                <a:alpha val="10000"/>
              </a:schemeClr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en-US" sz="2700" dirty="0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5A9A0366-A1B7-4E16-B13E-603846466E26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368726" y="3534503"/>
            <a:ext cx="4560094" cy="465997"/>
          </a:xfrm>
        </p:spPr>
        <p:txBody>
          <a:bodyPr>
            <a:noAutofit/>
          </a:bodyPr>
          <a:lstStyle>
            <a:lvl1pPr marL="0" indent="0">
              <a:buNone/>
              <a:defRPr sz="1800" spc="6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0374FC2C-96CE-4523-B50F-ADC18C0A998B}"/>
              </a:ext>
            </a:extLst>
          </p:cNvPr>
          <p:cNvSpPr/>
          <p:nvPr userDrawn="1"/>
        </p:nvSpPr>
        <p:spPr>
          <a:xfrm rot="10800000">
            <a:off x="8439878" y="5850862"/>
            <a:ext cx="3682959" cy="1007137"/>
          </a:xfrm>
          <a:custGeom>
            <a:avLst/>
            <a:gdLst>
              <a:gd name="connsiteX0" fmla="*/ 0 w 1684558"/>
              <a:gd name="connsiteY0" fmla="*/ 0 h 460657"/>
              <a:gd name="connsiteX1" fmla="*/ 1684558 w 1684558"/>
              <a:gd name="connsiteY1" fmla="*/ 0 h 460657"/>
              <a:gd name="connsiteX2" fmla="*/ 1670866 w 1684558"/>
              <a:gd name="connsiteY2" fmla="*/ 22419 h 460657"/>
              <a:gd name="connsiteX3" fmla="*/ 842279 w 1684558"/>
              <a:gd name="connsiteY3" fmla="*/ 460657 h 460657"/>
              <a:gd name="connsiteX4" fmla="*/ 13692 w 1684558"/>
              <a:gd name="connsiteY4" fmla="*/ 22419 h 460657"/>
              <a:gd name="connsiteX5" fmla="*/ 0 w 1684558"/>
              <a:gd name="connsiteY5" fmla="*/ 0 h 460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84558" h="460657">
                <a:moveTo>
                  <a:pt x="0" y="0"/>
                </a:moveTo>
                <a:lnTo>
                  <a:pt x="1684558" y="0"/>
                </a:lnTo>
                <a:lnTo>
                  <a:pt x="1670866" y="22419"/>
                </a:lnTo>
                <a:cubicBezTo>
                  <a:pt x="1491295" y="286821"/>
                  <a:pt x="1187195" y="460657"/>
                  <a:pt x="842279" y="460657"/>
                </a:cubicBezTo>
                <a:cubicBezTo>
                  <a:pt x="497363" y="460657"/>
                  <a:pt x="193263" y="286821"/>
                  <a:pt x="13692" y="2241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9E8541-FA8A-4117-90A5-95E6E9B80D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5964" y="1864903"/>
            <a:ext cx="4562856" cy="1563624"/>
          </a:xfrm>
        </p:spPr>
        <p:txBody>
          <a:bodyPr vert="horz" lIns="91440" tIns="0" rIns="91440" bIns="0" rtlCol="0" anchor="b" anchorCtr="0">
            <a:noAutofit/>
          </a:bodyPr>
          <a:lstStyle>
            <a:lvl1pPr>
              <a:defRPr lang="en-US" sz="3600" b="0" baseline="0">
                <a:solidFill>
                  <a:schemeClr val="tx1">
                    <a:lumMod val="85000"/>
                    <a:lumOff val="15000"/>
                  </a:schemeClr>
                </a:solidFill>
                <a:ea typeface="+mn-ea"/>
                <a:cs typeface="+mn-cs"/>
              </a:defRPr>
            </a:lvl1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80524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97D165-49B0-44FF-A267-367F5A6EE3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039514"/>
            <a:ext cx="9144000" cy="2128049"/>
          </a:xfrm>
        </p:spPr>
        <p:txBody>
          <a:bodyPr anchor="b"/>
          <a:lstStyle>
            <a:lvl1pPr algn="ctr">
              <a:lnSpc>
                <a:spcPct val="125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B52800-74D6-4A78-AC9B-8E737A1A3B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21162"/>
            <a:ext cx="9144000" cy="882001"/>
          </a:xfrm>
          <a:solidFill>
            <a:schemeClr val="accent2">
              <a:alpha val="90000"/>
            </a:schemeClr>
          </a:solidFill>
        </p:spPr>
        <p:txBody>
          <a:bodyPr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500" b="1" i="1" kern="1200" spc="65" dirty="0">
                <a:solidFill>
                  <a:schemeClr val="accent1"/>
                </a:solidFill>
                <a:latin typeface="Arial"/>
                <a:ea typeface="+mn-ea"/>
                <a:cs typeface="Arial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B91F7B-C4AF-4FC6-A6BE-657DEF6D53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08ED5-AEFE-4443-9040-726EF6690995}" type="datetime1">
              <a:rPr lang="en-US" smtClean="0"/>
              <a:t>6/23/2021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ED32F8-B0C7-4332-B0A5-BC19DD8C4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030946-D0C7-4F78-94B0-427DAA6D5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E24B5-652C-4DB5-B7C3-B5BBEC1280B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58030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211141-A77D-4E0E-8CAF-4CD3B27993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7EFDE0-5A54-402A-B0C3-6BC0BB739C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2825AD-4585-4E37-A076-3D0070C930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2561F-7E45-400C-8758-912CDFE9410A}" type="datetime1">
              <a:rPr lang="en-US" smtClean="0"/>
              <a:t>6/23/2021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2064AD-EDC3-4B13-8CD6-49EB60099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90FD1E-16F6-49B1-A938-8CE601ED7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E24B5-652C-4DB5-B7C3-B5BBEC1280B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44648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9FA988-92AD-48D7-890A-AA0540961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A999FA-A189-41DB-9CFC-D1356C5343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4D83DC-20E7-4B71-9794-36FC33B1BA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24BC7-4CDB-41D7-81AF-9CE8473FF4B8}" type="datetime1">
              <a:rPr lang="en-US" smtClean="0"/>
              <a:t>6/23/2021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E7D103-1290-4592-B37C-19C9C9DBE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955B1B-4A5C-42C7-99A5-B8217736F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E24B5-652C-4DB5-B7C3-B5BBEC1280B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72433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60EB58-EF7E-435A-8B07-B5BCF3AF1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E24B5-652C-4DB5-B7C3-B5BBEC1280B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F76098-6FA1-470A-BEF4-E4B0AC75E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647ABC-6745-43B6-8A64-6E191BD65C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387105-2538-4216-9A7E-445FA092F9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F57DE0-C032-4FCC-9006-09C2C328A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CD216-73DE-4B96-8E1B-BB64D86142BB}" type="datetime1">
              <a:rPr lang="en-US" smtClean="0"/>
              <a:t>6/23/2021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C776CB-2819-4488-9012-A6EA22079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5924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43C73-1D0F-45F9-A7E4-E9D24EAFDE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B88E76-F6AB-4621-A9A6-20A81C5A3F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313FB9-6D6C-4F61-9E7A-76E686D06C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A93A737-E48B-4909-BE04-F55B581032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8F9958C-DB5F-444E-ACE8-73F5E0CA67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D097D1-3052-4C1F-B573-CA25FFF6C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5CD8C-7FEF-4E71-8EB9-D3BA6E2E3E9E}" type="datetime1">
              <a:rPr lang="en-US" smtClean="0"/>
              <a:t>6/23/2021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2607AC3-2220-4DDA-A22A-C404538FE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FD8DEB3-F122-4B42-9E12-F61189B87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E24B5-652C-4DB5-B7C3-B5BBEC1280B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38660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789EF5-3FD9-4423-A9E8-B67B4E902E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0D7191-31B4-440E-A4E9-F412FA558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4379E-9B58-41EA-B928-5B1C8436A60E}" type="datetime1">
              <a:rPr lang="en-US" smtClean="0"/>
              <a:t>6/23/2021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C85CB6-0880-4BF0-8E98-291E70C71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4A5E74-F26F-4C7A-BED1-6EE66C0B3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E24B5-652C-4DB5-B7C3-B5BBEC1280B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60520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8C758-0343-486D-9063-2EDC8C8AEFF9}" type="datetimeFigureOut">
              <a:rPr lang="en-US" smtClean="0"/>
              <a:t>6/23/2021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CF33C-05F2-4019-8E85-6BA51A5589D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11096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655C546-684A-45B9-8890-66DC55DF7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0A371-51FE-4D99-BD87-6A650FCE519D}" type="datetime1">
              <a:rPr lang="en-US" smtClean="0"/>
              <a:t>6/23/2021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43EBDF-D696-42F7-B962-56F5FEE12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89D77E-1675-4F9D-9113-B274CB0E8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E24B5-652C-4DB5-B7C3-B5BBEC1280B1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1258810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8E9C90-06AB-49B5-9970-F5791DE93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FB0071-932D-4CA0-92FB-A6E75AC855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C8D9F5-8B70-4BDD-9CB5-BBF87CF553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89DE91-7A80-4682-9D32-2CD41DEFB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F8CFF-A1C0-4B6C-AA8D-BE72CB14468D}" type="datetime1">
              <a:rPr lang="en-US" smtClean="0"/>
              <a:t>6/23/2021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9E2482-2E7D-4868-95A7-4A55B40FE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4E84CF-C3E5-4475-84C7-21CBAC064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E24B5-652C-4DB5-B7C3-B5BBEC1280B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70306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0E0AA-5363-4861-AB6B-0E4D34D74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D44B7CE-2038-4CCA-AA8A-D03DE5FD95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79774D-36EB-4201-B1AC-922DD2E066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D1E234-1CB2-41A0-B40D-7E7F160CB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D634D-0427-413D-A0D0-098959D06FEF}" type="datetime1">
              <a:rPr lang="en-US" smtClean="0"/>
              <a:t>6/23/2021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FD472E-6334-4051-B4D9-6361A819F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2384B9-6290-4070-B7D1-A105B27F0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E24B5-652C-4DB5-B7C3-B5BBEC1280B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02708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Horisontal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2">
            <a:extLst>
              <a:ext uri="{FF2B5EF4-FFF2-40B4-BE49-F238E27FC236}">
                <a16:creationId xmlns:a16="http://schemas.microsoft.com/office/drawing/2014/main" id="{E4FD2CFF-0F3D-42BB-BBFF-903727B32640}"/>
              </a:ext>
            </a:extLst>
          </p:cNvPr>
          <p:cNvSpPr/>
          <p:nvPr userDrawn="1"/>
        </p:nvSpPr>
        <p:spPr>
          <a:xfrm>
            <a:off x="0" y="1562188"/>
            <a:ext cx="11269980" cy="2359660"/>
          </a:xfrm>
          <a:custGeom>
            <a:avLst/>
            <a:gdLst/>
            <a:ahLst/>
            <a:cxnLst/>
            <a:rect l="l" t="t" r="r" b="b"/>
            <a:pathLst>
              <a:path w="11269980" h="2359660">
                <a:moveTo>
                  <a:pt x="0" y="2359152"/>
                </a:moveTo>
                <a:lnTo>
                  <a:pt x="11269980" y="2359152"/>
                </a:lnTo>
                <a:lnTo>
                  <a:pt x="11269980" y="0"/>
                </a:lnTo>
                <a:lnTo>
                  <a:pt x="0" y="0"/>
                </a:lnTo>
                <a:lnTo>
                  <a:pt x="0" y="2359152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endParaRPr lang="en-US" noProof="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60EB58-EF7E-435A-8B07-B5BCF3AF1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E24B5-652C-4DB5-B7C3-B5BBEC1280B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F76098-6FA1-470A-BEF4-E4B0AC75E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647ABC-6745-43B6-8A64-6E191BD65C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4133087"/>
            <a:ext cx="10431780" cy="204387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F57DE0-C032-4FCC-9006-09C2C328A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CD216-73DE-4B96-8E1B-BB64D86142BB}" type="datetime1">
              <a:rPr lang="en-US" smtClean="0"/>
              <a:t>6/23/2021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C776CB-2819-4488-9012-A6EA22079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C1B0D46C-2987-401A-A0C4-CFB6F73E9D23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44296" y="1788579"/>
            <a:ext cx="10425684" cy="190687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9635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D44B7CE-2038-4CCA-AA8A-D03DE5FD95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7999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8AB8B54-69CD-4C57-8DBB-02A0E09851DD}"/>
              </a:ext>
            </a:extLst>
          </p:cNvPr>
          <p:cNvSpPr/>
          <p:nvPr userDrawn="1"/>
        </p:nvSpPr>
        <p:spPr>
          <a:xfrm>
            <a:off x="11562237" y="6227432"/>
            <a:ext cx="266400" cy="266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90E0AA-5363-4861-AB6B-0E4D34D74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17362"/>
            <a:ext cx="3932237" cy="1302111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79774D-36EB-4201-B1AC-922DD2E066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52419" y="1887801"/>
            <a:ext cx="4057961" cy="1431234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D1E234-1CB2-41A0-B40D-7E7F160CB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D634D-0427-413D-A0D0-098959D06FEF}" type="datetime1">
              <a:rPr lang="en-US" smtClean="0"/>
              <a:t>6/23/2021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FD472E-6334-4051-B4D9-6361A819F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2384B9-6290-4070-B7D1-A105B27F0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E24B5-652C-4DB5-B7C3-B5BBEC1280B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Picture Placeholder 28">
            <a:extLst>
              <a:ext uri="{FF2B5EF4-FFF2-40B4-BE49-F238E27FC236}">
                <a16:creationId xmlns:a16="http://schemas.microsoft.com/office/drawing/2014/main" id="{2EB2F967-97B6-4CA8-B3E7-5FF7CA2BDD8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44273" y="1883115"/>
            <a:ext cx="576000" cy="576000"/>
          </a:xfrm>
        </p:spPr>
        <p:txBody>
          <a:bodyPr>
            <a:normAutofit/>
          </a:bodyPr>
          <a:lstStyle>
            <a:lvl1pPr marL="0" indent="0" algn="ctr">
              <a:buNone/>
              <a:defRPr sz="4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3" name="Picture Placeholder 28">
            <a:extLst>
              <a:ext uri="{FF2B5EF4-FFF2-40B4-BE49-F238E27FC236}">
                <a16:creationId xmlns:a16="http://schemas.microsoft.com/office/drawing/2014/main" id="{5E78E133-FE09-456A-8463-9EFAC6ADE26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844273" y="3573118"/>
            <a:ext cx="576000" cy="576000"/>
          </a:xfrm>
        </p:spPr>
        <p:txBody>
          <a:bodyPr>
            <a:normAutofit/>
          </a:bodyPr>
          <a:lstStyle>
            <a:lvl1pPr marL="0" indent="0" algn="ctr">
              <a:buNone/>
              <a:defRPr sz="4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7F0C3496-EA4B-43E5-9704-968F80A8552C}"/>
              </a:ext>
            </a:extLst>
          </p:cNvPr>
          <p:cNvSpPr>
            <a:spLocks noGrp="1"/>
          </p:cNvSpPr>
          <p:nvPr>
            <p:ph type="body" sz="half" idx="23"/>
          </p:nvPr>
        </p:nvSpPr>
        <p:spPr>
          <a:xfrm>
            <a:off x="1552418" y="3575461"/>
            <a:ext cx="4057961" cy="1431234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5" name="Picture Placeholder 28">
            <a:extLst>
              <a:ext uri="{FF2B5EF4-FFF2-40B4-BE49-F238E27FC236}">
                <a16:creationId xmlns:a16="http://schemas.microsoft.com/office/drawing/2014/main" id="{13414E14-9FEB-40F8-AE6E-319637A8F1CB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844273" y="5263121"/>
            <a:ext cx="576000" cy="576000"/>
          </a:xfrm>
        </p:spPr>
        <p:txBody>
          <a:bodyPr>
            <a:normAutofit/>
          </a:bodyPr>
          <a:lstStyle>
            <a:lvl1pPr marL="0" indent="0" algn="ctr">
              <a:buNone/>
              <a:defRPr sz="40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8EC97C88-8B4C-4665-845B-95CE8F237779}"/>
              </a:ext>
            </a:extLst>
          </p:cNvPr>
          <p:cNvSpPr>
            <a:spLocks noGrp="1"/>
          </p:cNvSpPr>
          <p:nvPr>
            <p:ph type="body" sz="half" idx="25"/>
          </p:nvPr>
        </p:nvSpPr>
        <p:spPr>
          <a:xfrm>
            <a:off x="1552418" y="5263122"/>
            <a:ext cx="4057961" cy="775728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016505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mparison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2">
            <a:extLst>
              <a:ext uri="{FF2B5EF4-FFF2-40B4-BE49-F238E27FC236}">
                <a16:creationId xmlns:a16="http://schemas.microsoft.com/office/drawing/2014/main" id="{B74348DE-EC54-4C62-948C-0B2BF90455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3115389"/>
            <a:ext cx="12188825" cy="3742611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0" name="object 3">
            <a:extLst>
              <a:ext uri="{FF2B5EF4-FFF2-40B4-BE49-F238E27FC236}">
                <a16:creationId xmlns:a16="http://schemas.microsoft.com/office/drawing/2014/main" id="{2A53E879-94A1-4659-9069-ED0D6F03014D}"/>
              </a:ext>
            </a:extLst>
          </p:cNvPr>
          <p:cNvSpPr/>
          <p:nvPr userDrawn="1"/>
        </p:nvSpPr>
        <p:spPr>
          <a:xfrm>
            <a:off x="2400" y="1999821"/>
            <a:ext cx="12189600" cy="1115568"/>
          </a:xfrm>
          <a:custGeom>
            <a:avLst/>
            <a:gdLst/>
            <a:ahLst/>
            <a:cxnLst/>
            <a:rect l="l" t="t" r="r" b="b"/>
            <a:pathLst>
              <a:path w="12189460" h="6858000">
                <a:moveTo>
                  <a:pt x="0" y="6858000"/>
                </a:moveTo>
                <a:lnTo>
                  <a:pt x="12188952" y="6858000"/>
                </a:lnTo>
                <a:lnTo>
                  <a:pt x="12188952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F43C73-1D0F-45F9-A7E4-E9D24EAFDE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B88E76-F6AB-4621-A9A6-20A81C5A3F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859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313FB9-6D6C-4F61-9E7A-76E686D06C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434047"/>
            <a:ext cx="5157787" cy="2755616"/>
          </a:xfrm>
        </p:spPr>
        <p:txBody>
          <a:bodyPr/>
          <a:lstStyle/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A93A737-E48B-4909-BE04-F55B581032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859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8F9958C-DB5F-444E-ACE8-73F5E0CA67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434047"/>
            <a:ext cx="5183188" cy="275561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D097D1-3052-4C1F-B573-CA25FFF6C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5CD8C-7FEF-4E71-8EB9-D3BA6E2E3E9E}" type="datetime1">
              <a:rPr lang="en-US" smtClean="0"/>
              <a:t>6/23/2021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2607AC3-2220-4DDA-A22A-C404538FE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FD8DEB3-F122-4B42-9E12-F61189B87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E24B5-652C-4DB5-B7C3-B5BBEC1280B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67195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60EB58-EF7E-435A-8B07-B5BCF3AF1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E24B5-652C-4DB5-B7C3-B5BBEC1280B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F76098-6FA1-470A-BEF4-E4B0AC75E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F57DE0-C032-4FCC-9006-09C2C328A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CD216-73DE-4B96-8E1B-BB64D86142BB}" type="datetime1">
              <a:rPr lang="en-US" smtClean="0"/>
              <a:t>6/23/2021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C776CB-2819-4488-9012-A6EA22079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B15EEB49-54F4-404C-9B31-AD488BFCB2E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772412" y="2219248"/>
            <a:ext cx="2414016" cy="2414016"/>
          </a:xfrm>
          <a:prstGeom prst="ellipse">
            <a:avLst/>
          </a:prstGeom>
          <a:noFill/>
          <a:ln w="387350">
            <a:noFill/>
          </a:ln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7" name="Picture Placeholder 11">
            <a:extLst>
              <a:ext uri="{FF2B5EF4-FFF2-40B4-BE49-F238E27FC236}">
                <a16:creationId xmlns:a16="http://schemas.microsoft.com/office/drawing/2014/main" id="{6B2DD458-866A-421E-9AD0-B0D9E119572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005572" y="2196083"/>
            <a:ext cx="2414016" cy="2414016"/>
          </a:xfrm>
          <a:prstGeom prst="ellipse">
            <a:avLst/>
          </a:prstGeom>
          <a:noFill/>
          <a:ln w="387350">
            <a:noFill/>
          </a:ln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57A4D097-9603-42DC-888D-8039CE6ADC9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587240" y="2019165"/>
            <a:ext cx="3017520" cy="3017520"/>
          </a:xfrm>
          <a:prstGeom prst="ellipse">
            <a:avLst/>
          </a:prstGeom>
          <a:noFill/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B9B9E0BA-35AD-4D69-9A03-35F2509C2C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612900" y="5033963"/>
            <a:ext cx="2700338" cy="738187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9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" name="Text Placeholder 23">
            <a:extLst>
              <a:ext uri="{FF2B5EF4-FFF2-40B4-BE49-F238E27FC236}">
                <a16:creationId xmlns:a16="http://schemas.microsoft.com/office/drawing/2014/main" id="{B1CC61B3-695C-423D-8F0B-45674DC932B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745831" y="5236700"/>
            <a:ext cx="2700338" cy="738187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9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7" name="Text Placeholder 23">
            <a:extLst>
              <a:ext uri="{FF2B5EF4-FFF2-40B4-BE49-F238E27FC236}">
                <a16:creationId xmlns:a16="http://schemas.microsoft.com/office/drawing/2014/main" id="{B870F23E-35A1-4942-A685-641AA883066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878762" y="5033963"/>
            <a:ext cx="2700338" cy="738187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9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863B8202-88BB-4ED4-B936-9D9C0B4C8D17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40985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E635FD8-712D-4EE2-A5B6-3DD8DE9C25E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04900" y="0"/>
            <a:ext cx="11087100" cy="68580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B3F602-0F3F-45E1-BDB9-44D57F6096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385986" y="853066"/>
            <a:ext cx="2097590" cy="1331680"/>
          </a:xfrm>
        </p:spPr>
        <p:txBody>
          <a:bodyPr>
            <a:normAutofit/>
          </a:bodyPr>
          <a:lstStyle>
            <a:lvl1pPr algn="ctr">
              <a:defRPr sz="2800"/>
            </a:lvl1pPr>
          </a:lstStyle>
          <a:p>
            <a:r>
              <a:rPr lang="en-US" dirty="0"/>
              <a:t>Caption</a:t>
            </a:r>
          </a:p>
        </p:txBody>
      </p:sp>
    </p:spTree>
    <p:extLst>
      <p:ext uri="{BB962C8B-B14F-4D97-AF65-F5344CB8AC3E}">
        <p14:creationId xmlns:p14="http://schemas.microsoft.com/office/powerpoint/2010/main" val="31489772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F234FF3D-DFA8-484F-A7A7-95C7BF99FEF3}"/>
              </a:ext>
            </a:extLst>
          </p:cNvPr>
          <p:cNvSpPr>
            <a:spLocks noGrp="1"/>
          </p:cNvSpPr>
          <p:nvPr>
            <p:ph type="pic" sz="quarter" idx="71"/>
          </p:nvPr>
        </p:nvSpPr>
        <p:spPr>
          <a:xfrm>
            <a:off x="1104901" y="0"/>
            <a:ext cx="5402083" cy="6858000"/>
          </a:xfrm>
          <a:custGeom>
            <a:avLst/>
            <a:gdLst>
              <a:gd name="connsiteX0" fmla="*/ 0 w 5402083"/>
              <a:gd name="connsiteY0" fmla="*/ 0 h 6858000"/>
              <a:gd name="connsiteX1" fmla="*/ 5401085 w 5402083"/>
              <a:gd name="connsiteY1" fmla="*/ 0 h 6858000"/>
              <a:gd name="connsiteX2" fmla="*/ 5355776 w 5402083"/>
              <a:gd name="connsiteY2" fmla="*/ 42971 h 6858000"/>
              <a:gd name="connsiteX3" fmla="*/ 3946012 w 5402083"/>
              <a:gd name="connsiteY3" fmla="*/ 3428527 h 6858000"/>
              <a:gd name="connsiteX4" fmla="*/ 5355776 w 5402083"/>
              <a:gd name="connsiteY4" fmla="*/ 6814084 h 6858000"/>
              <a:gd name="connsiteX5" fmla="*/ 5402083 w 5402083"/>
              <a:gd name="connsiteY5" fmla="*/ 6858000 h 6858000"/>
              <a:gd name="connsiteX6" fmla="*/ 0 w 540208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02083" h="6858000">
                <a:moveTo>
                  <a:pt x="0" y="0"/>
                </a:moveTo>
                <a:lnTo>
                  <a:pt x="5401085" y="0"/>
                </a:lnTo>
                <a:lnTo>
                  <a:pt x="5355776" y="42971"/>
                </a:lnTo>
                <a:cubicBezTo>
                  <a:pt x="4484752" y="909410"/>
                  <a:pt x="3946012" y="2106385"/>
                  <a:pt x="3946012" y="3428527"/>
                </a:cubicBezTo>
                <a:cubicBezTo>
                  <a:pt x="3946012" y="4750669"/>
                  <a:pt x="4484752" y="5947644"/>
                  <a:pt x="5355776" y="6814084"/>
                </a:cubicBezTo>
                <a:lnTo>
                  <a:pt x="540208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5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10928820" y="441326"/>
            <a:ext cx="703476" cy="244475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803" b="1">
                <a:solidFill>
                  <a:schemeClr val="tx1">
                    <a:alpha val="50000"/>
                  </a:schemeClr>
                </a:solidFill>
                <a:latin typeface="+mn-lt"/>
              </a:defRPr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6" name="Oval 65"/>
          <p:cNvSpPr/>
          <p:nvPr/>
        </p:nvSpPr>
        <p:spPr>
          <a:xfrm>
            <a:off x="6976418" y="5745357"/>
            <a:ext cx="106064" cy="10550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35" name="Oval 34"/>
          <p:cNvSpPr/>
          <p:nvPr/>
        </p:nvSpPr>
        <p:spPr>
          <a:xfrm>
            <a:off x="1524000" y="1812813"/>
            <a:ext cx="244510" cy="24322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22" name="Oval 21"/>
          <p:cNvSpPr/>
          <p:nvPr userDrawn="1"/>
        </p:nvSpPr>
        <p:spPr>
          <a:xfrm>
            <a:off x="1104900" y="759742"/>
            <a:ext cx="5578882" cy="5549523"/>
          </a:xfrm>
          <a:prstGeom prst="ellipse">
            <a:avLst/>
          </a:prstGeom>
          <a:noFill/>
          <a:ln w="6350">
            <a:solidFill>
              <a:schemeClr val="tx1">
                <a:alpha val="10000"/>
              </a:schemeClr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en-US" sz="2700" dirty="0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5A9A0366-A1B7-4E16-B13E-603846466E26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368726" y="3534503"/>
            <a:ext cx="4560094" cy="465997"/>
          </a:xfrm>
        </p:spPr>
        <p:txBody>
          <a:bodyPr>
            <a:noAutofit/>
          </a:bodyPr>
          <a:lstStyle>
            <a:lvl1pPr marL="0" indent="0">
              <a:buNone/>
              <a:defRPr sz="1800" spc="6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0374FC2C-96CE-4523-B50F-ADC18C0A998B}"/>
              </a:ext>
            </a:extLst>
          </p:cNvPr>
          <p:cNvSpPr/>
          <p:nvPr userDrawn="1"/>
        </p:nvSpPr>
        <p:spPr>
          <a:xfrm rot="10800000">
            <a:off x="8439878" y="5850862"/>
            <a:ext cx="3682959" cy="1007137"/>
          </a:xfrm>
          <a:custGeom>
            <a:avLst/>
            <a:gdLst>
              <a:gd name="connsiteX0" fmla="*/ 0 w 1684558"/>
              <a:gd name="connsiteY0" fmla="*/ 0 h 460657"/>
              <a:gd name="connsiteX1" fmla="*/ 1684558 w 1684558"/>
              <a:gd name="connsiteY1" fmla="*/ 0 h 460657"/>
              <a:gd name="connsiteX2" fmla="*/ 1670866 w 1684558"/>
              <a:gd name="connsiteY2" fmla="*/ 22419 h 460657"/>
              <a:gd name="connsiteX3" fmla="*/ 842279 w 1684558"/>
              <a:gd name="connsiteY3" fmla="*/ 460657 h 460657"/>
              <a:gd name="connsiteX4" fmla="*/ 13692 w 1684558"/>
              <a:gd name="connsiteY4" fmla="*/ 22419 h 460657"/>
              <a:gd name="connsiteX5" fmla="*/ 0 w 1684558"/>
              <a:gd name="connsiteY5" fmla="*/ 0 h 460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84558" h="460657">
                <a:moveTo>
                  <a:pt x="0" y="0"/>
                </a:moveTo>
                <a:lnTo>
                  <a:pt x="1684558" y="0"/>
                </a:lnTo>
                <a:lnTo>
                  <a:pt x="1670866" y="22419"/>
                </a:lnTo>
                <a:cubicBezTo>
                  <a:pt x="1491295" y="286821"/>
                  <a:pt x="1187195" y="460657"/>
                  <a:pt x="842279" y="460657"/>
                </a:cubicBezTo>
                <a:cubicBezTo>
                  <a:pt x="497363" y="460657"/>
                  <a:pt x="193263" y="286821"/>
                  <a:pt x="13692" y="2241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9E8541-FA8A-4117-90A5-95E6E9B80D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5964" y="1864903"/>
            <a:ext cx="4562856" cy="1563624"/>
          </a:xfrm>
        </p:spPr>
        <p:txBody>
          <a:bodyPr vert="horz" lIns="91440" tIns="0" rIns="91440" bIns="0" rtlCol="0" anchor="b" anchorCtr="0">
            <a:noAutofit/>
          </a:bodyPr>
          <a:lstStyle>
            <a:lvl1pPr>
              <a:defRPr lang="en-US" sz="3600" b="0" baseline="0">
                <a:solidFill>
                  <a:schemeClr val="tx1">
                    <a:lumMod val="85000"/>
                    <a:lumOff val="15000"/>
                  </a:schemeClr>
                </a:solidFill>
                <a:ea typeface="+mn-ea"/>
                <a:cs typeface="+mn-cs"/>
              </a:defRPr>
            </a:lvl1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566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30DE9-1B5A-4A39-ADDF-7688D81CDE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4000" y="1116000"/>
            <a:ext cx="5400000" cy="5256000"/>
          </a:xfrm>
          <a:solidFill>
            <a:schemeClr val="accent5">
              <a:lumMod val="50000"/>
            </a:schemeClr>
          </a:solidFill>
        </p:spPr>
        <p:txBody>
          <a:bodyPr tIns="252000" anchor="ctr">
            <a:normAutofit/>
          </a:bodyPr>
          <a:lstStyle>
            <a:lvl1pPr algn="ctr">
              <a:defRPr sz="4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9F4F5C-1F9D-4AAE-815B-747B521A52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49244" y="5879308"/>
            <a:ext cx="5029512" cy="392245"/>
          </a:xfrm>
        </p:spPr>
        <p:txBody>
          <a:bodyPr>
            <a:normAutofit/>
          </a:bodyPr>
          <a:lstStyle>
            <a:lvl1pPr marL="0" indent="0" algn="ctr">
              <a:buNone/>
              <a:defRPr sz="18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791D6E6-C85E-4B8A-B36A-C2C790D8DF4D}"/>
              </a:ext>
            </a:extLst>
          </p:cNvPr>
          <p:cNvSpPr/>
          <p:nvPr userDrawn="1"/>
        </p:nvSpPr>
        <p:spPr>
          <a:xfrm>
            <a:off x="864000" y="6372000"/>
            <a:ext cx="5400000" cy="10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98113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8C758-0343-486D-9063-2EDC8C8AEFF9}" type="datetimeFigureOut">
              <a:rPr lang="en-US" smtClean="0"/>
              <a:t>6/23/2021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CF33C-05F2-4019-8E85-6BA51A5589D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92390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E9E615AB-0D5C-403A-BF73-26590545F74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058639 w 12192000"/>
              <a:gd name="connsiteY0" fmla="*/ 344907 h 6858000"/>
              <a:gd name="connsiteX1" fmla="*/ 6069362 w 12192000"/>
              <a:gd name="connsiteY1" fmla="*/ 344907 h 6858000"/>
              <a:gd name="connsiteX2" fmla="*/ 6069362 w 12192000"/>
              <a:gd name="connsiteY2" fmla="*/ 1115999 h 6858000"/>
              <a:gd name="connsiteX3" fmla="*/ 1058639 w 12192000"/>
              <a:gd name="connsiteY3" fmla="*/ 1115999 h 6858000"/>
              <a:gd name="connsiteX4" fmla="*/ 1033586 w 12192000"/>
              <a:gd name="connsiteY4" fmla="*/ 318051 h 6858000"/>
              <a:gd name="connsiteX5" fmla="*/ 1033586 w 12192000"/>
              <a:gd name="connsiteY5" fmla="*/ 1115999 h 6858000"/>
              <a:gd name="connsiteX6" fmla="*/ 864000 w 12192000"/>
              <a:gd name="connsiteY6" fmla="*/ 1115999 h 6858000"/>
              <a:gd name="connsiteX7" fmla="*/ 864000 w 12192000"/>
              <a:gd name="connsiteY7" fmla="*/ 6371999 h 6858000"/>
              <a:gd name="connsiteX8" fmla="*/ 864000 w 12192000"/>
              <a:gd name="connsiteY8" fmla="*/ 6479999 h 6858000"/>
              <a:gd name="connsiteX9" fmla="*/ 6264000 w 12192000"/>
              <a:gd name="connsiteY9" fmla="*/ 6479999 h 6858000"/>
              <a:gd name="connsiteX10" fmla="*/ 6264000 w 12192000"/>
              <a:gd name="connsiteY10" fmla="*/ 6371999 h 6858000"/>
              <a:gd name="connsiteX11" fmla="*/ 6264000 w 12192000"/>
              <a:gd name="connsiteY11" fmla="*/ 1115999 h 6858000"/>
              <a:gd name="connsiteX12" fmla="*/ 6094416 w 12192000"/>
              <a:gd name="connsiteY12" fmla="*/ 1115999 h 6858000"/>
              <a:gd name="connsiteX13" fmla="*/ 6094416 w 12192000"/>
              <a:gd name="connsiteY13" fmla="*/ 318051 h 6858000"/>
              <a:gd name="connsiteX14" fmla="*/ 0 w 12192000"/>
              <a:gd name="connsiteY14" fmla="*/ 0 h 6858000"/>
              <a:gd name="connsiteX15" fmla="*/ 12192000 w 12192000"/>
              <a:gd name="connsiteY15" fmla="*/ 0 h 6858000"/>
              <a:gd name="connsiteX16" fmla="*/ 12192000 w 12192000"/>
              <a:gd name="connsiteY16" fmla="*/ 6858000 h 6858000"/>
              <a:gd name="connsiteX17" fmla="*/ 0 w 12192000"/>
              <a:gd name="connsiteY1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2192000" h="6858000">
                <a:moveTo>
                  <a:pt x="1058639" y="344907"/>
                </a:moveTo>
                <a:lnTo>
                  <a:pt x="6069362" y="344907"/>
                </a:lnTo>
                <a:lnTo>
                  <a:pt x="6069362" y="1115999"/>
                </a:lnTo>
                <a:lnTo>
                  <a:pt x="1058639" y="1115999"/>
                </a:lnTo>
                <a:close/>
                <a:moveTo>
                  <a:pt x="1033586" y="318051"/>
                </a:moveTo>
                <a:lnTo>
                  <a:pt x="1033586" y="1115999"/>
                </a:lnTo>
                <a:lnTo>
                  <a:pt x="864000" y="1115999"/>
                </a:lnTo>
                <a:lnTo>
                  <a:pt x="864000" y="6371999"/>
                </a:lnTo>
                <a:lnTo>
                  <a:pt x="864000" y="6479999"/>
                </a:lnTo>
                <a:lnTo>
                  <a:pt x="6264000" y="6479999"/>
                </a:lnTo>
                <a:lnTo>
                  <a:pt x="6264000" y="6371999"/>
                </a:lnTo>
                <a:lnTo>
                  <a:pt x="6264000" y="1115999"/>
                </a:lnTo>
                <a:lnTo>
                  <a:pt x="6094416" y="1115999"/>
                </a:lnTo>
                <a:lnTo>
                  <a:pt x="6094416" y="318051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</p:spPr>
        <p:txBody>
          <a:bodyPr wrap="square" rIns="792000" anchor="ctr">
            <a:noAutofit/>
          </a:bodyPr>
          <a:lstStyle>
            <a:lvl1pPr marL="0" indent="0" algn="r">
              <a:buNone/>
              <a:defRPr i="1"/>
            </a:lvl1pPr>
          </a:lstStyle>
          <a:p>
            <a:r>
              <a:rPr lang="en-US" dirty="0"/>
              <a:t>Drag &amp; Drop or Insert Your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030DE9-1B5A-4A39-ADDF-7688D81CDE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4000" y="1116000"/>
            <a:ext cx="5400000" cy="5256000"/>
          </a:xfrm>
          <a:noFill/>
        </p:spPr>
        <p:txBody>
          <a:bodyPr tIns="252000" anchor="ctr">
            <a:normAutofit/>
          </a:bodyPr>
          <a:lstStyle>
            <a:lvl1pPr algn="ctr">
              <a:defRPr sz="4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9F4F5C-1F9D-4AAE-815B-747B521A52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49244" y="5879308"/>
            <a:ext cx="5029512" cy="392245"/>
          </a:xfrm>
        </p:spPr>
        <p:txBody>
          <a:bodyPr>
            <a:normAutofit/>
          </a:bodyPr>
          <a:lstStyle>
            <a:lvl1pPr marL="0" indent="0" algn="ctr">
              <a:buNone/>
              <a:defRPr sz="18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07BC130-4A17-4F0C-9A10-476CFDF603F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864000" y="6372000"/>
            <a:ext cx="5400000" cy="10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E2F4497-ABB8-41B2-93D0-ECD1832AAADF}"/>
              </a:ext>
            </a:extLst>
          </p:cNvPr>
          <p:cNvSpPr>
            <a:spLocks noChangeAspect="1" noChangeArrowheads="1" noTextEdit="1"/>
          </p:cNvSpPr>
          <p:nvPr userDrawn="1"/>
        </p:nvSpPr>
        <p:spPr bwMode="auto">
          <a:xfrm>
            <a:off x="1033586" y="318052"/>
            <a:ext cx="5060830" cy="5424867"/>
          </a:xfrm>
          <a:custGeom>
            <a:avLst/>
            <a:gdLst>
              <a:gd name="connsiteX0" fmla="*/ 29714 w 6002337"/>
              <a:gd name="connsiteY0" fmla="*/ 31852 h 6434099"/>
              <a:gd name="connsiteX1" fmla="*/ 29714 w 6002337"/>
              <a:gd name="connsiteY1" fmla="*/ 6402247 h 6434099"/>
              <a:gd name="connsiteX2" fmla="*/ 5972622 w 6002337"/>
              <a:gd name="connsiteY2" fmla="*/ 6402247 h 6434099"/>
              <a:gd name="connsiteX3" fmla="*/ 5972622 w 6002337"/>
              <a:gd name="connsiteY3" fmla="*/ 31852 h 6434099"/>
              <a:gd name="connsiteX4" fmla="*/ 0 w 6002337"/>
              <a:gd name="connsiteY4" fmla="*/ 0 h 6434099"/>
              <a:gd name="connsiteX5" fmla="*/ 6002337 w 6002337"/>
              <a:gd name="connsiteY5" fmla="*/ 0 h 6434099"/>
              <a:gd name="connsiteX6" fmla="*/ 6002337 w 6002337"/>
              <a:gd name="connsiteY6" fmla="*/ 6434099 h 6434099"/>
              <a:gd name="connsiteX7" fmla="*/ 0 w 6002337"/>
              <a:gd name="connsiteY7" fmla="*/ 6434099 h 6434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02337" h="6434099">
                <a:moveTo>
                  <a:pt x="29714" y="31852"/>
                </a:moveTo>
                <a:lnTo>
                  <a:pt x="29714" y="6402247"/>
                </a:lnTo>
                <a:lnTo>
                  <a:pt x="5972622" y="6402247"/>
                </a:lnTo>
                <a:lnTo>
                  <a:pt x="5972622" y="31852"/>
                </a:lnTo>
                <a:close/>
                <a:moveTo>
                  <a:pt x="0" y="0"/>
                </a:moveTo>
                <a:lnTo>
                  <a:pt x="6002337" y="0"/>
                </a:lnTo>
                <a:lnTo>
                  <a:pt x="6002337" y="6434099"/>
                </a:lnTo>
                <a:lnTo>
                  <a:pt x="0" y="6434099"/>
                </a:lnTo>
                <a:close/>
              </a:path>
            </a:pathLst>
          </a:custGeom>
          <a:solidFill>
            <a:schemeClr val="accent3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DB1BC04-99B8-4293-A596-337F37F17BF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 userDrawn="1"/>
        </p:nvGrpSpPr>
        <p:grpSpPr>
          <a:xfrm>
            <a:off x="2977308" y="1571348"/>
            <a:ext cx="1143665" cy="881149"/>
            <a:chOff x="2977308" y="1366554"/>
            <a:chExt cx="1143665" cy="881149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398B0B3A-3298-4A20-B81B-EEB3B81B6FBC}"/>
                </a:ext>
              </a:extLst>
            </p:cNvPr>
            <p:cNvGrpSpPr/>
            <p:nvPr/>
          </p:nvGrpSpPr>
          <p:grpSpPr>
            <a:xfrm>
              <a:off x="2977308" y="1366554"/>
              <a:ext cx="1143665" cy="701149"/>
              <a:chOff x="3255455" y="1367454"/>
              <a:chExt cx="681160" cy="417600"/>
            </a:xfrm>
          </p:grpSpPr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B312435D-F0FE-415F-BE90-B91941F4FDC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5400000">
                <a:off x="3387235" y="1235674"/>
                <a:ext cx="417600" cy="681160"/>
              </a:xfrm>
              <a:custGeom>
                <a:avLst/>
                <a:gdLst>
                  <a:gd name="connsiteX0" fmla="*/ 226139 w 417600"/>
                  <a:gd name="connsiteY0" fmla="*/ 0 h 681160"/>
                  <a:gd name="connsiteX1" fmla="*/ 417600 w 417600"/>
                  <a:gd name="connsiteY1" fmla="*/ 191461 h 681160"/>
                  <a:gd name="connsiteX2" fmla="*/ 417600 w 417600"/>
                  <a:gd name="connsiteY2" fmla="*/ 489699 h 681160"/>
                  <a:gd name="connsiteX3" fmla="*/ 226139 w 417600"/>
                  <a:gd name="connsiteY3" fmla="*/ 681160 h 681160"/>
                  <a:gd name="connsiteX4" fmla="*/ 0 w 417600"/>
                  <a:gd name="connsiteY4" fmla="*/ 340580 h 681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7600" h="681160">
                    <a:moveTo>
                      <a:pt x="226139" y="0"/>
                    </a:moveTo>
                    <a:lnTo>
                      <a:pt x="417600" y="191461"/>
                    </a:lnTo>
                    <a:lnTo>
                      <a:pt x="417600" y="489699"/>
                    </a:lnTo>
                    <a:lnTo>
                      <a:pt x="226139" y="681160"/>
                    </a:lnTo>
                    <a:lnTo>
                      <a:pt x="0" y="340580"/>
                    </a:lnTo>
                    <a:close/>
                  </a:path>
                </a:pathLst>
              </a:custGeom>
              <a:noFill/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23" name="Pentagon 22">
                <a:extLst>
                  <a:ext uri="{FF2B5EF4-FFF2-40B4-BE49-F238E27FC236}">
                    <a16:creationId xmlns:a16="http://schemas.microsoft.com/office/drawing/2014/main" id="{C4B24F98-5089-43E0-B83E-C75A400D8C23}"/>
                  </a:ext>
                </a:extLst>
              </p:cNvPr>
              <p:cNvSpPr/>
              <p:nvPr/>
            </p:nvSpPr>
            <p:spPr>
              <a:xfrm>
                <a:off x="3354871" y="1367454"/>
                <a:ext cx="482329" cy="417600"/>
              </a:xfrm>
              <a:prstGeom prst="pentagon">
                <a:avLst/>
              </a:prstGeom>
              <a:noFill/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9C24F3AB-57F5-41DC-8E65-2EBF42D7B729}"/>
                </a:ext>
              </a:extLst>
            </p:cNvPr>
            <p:cNvGrpSpPr/>
            <p:nvPr/>
          </p:nvGrpSpPr>
          <p:grpSpPr>
            <a:xfrm rot="10800000">
              <a:off x="2977308" y="1546554"/>
              <a:ext cx="1143665" cy="701149"/>
              <a:chOff x="3255455" y="1367454"/>
              <a:chExt cx="681160" cy="417600"/>
            </a:xfrm>
          </p:grpSpPr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99DD331A-1BA6-4E0B-A15B-8474C9E779D2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5400000">
                <a:off x="3387235" y="1235674"/>
                <a:ext cx="417600" cy="681160"/>
              </a:xfrm>
              <a:custGeom>
                <a:avLst/>
                <a:gdLst>
                  <a:gd name="connsiteX0" fmla="*/ 226139 w 417600"/>
                  <a:gd name="connsiteY0" fmla="*/ 0 h 681160"/>
                  <a:gd name="connsiteX1" fmla="*/ 417600 w 417600"/>
                  <a:gd name="connsiteY1" fmla="*/ 191461 h 681160"/>
                  <a:gd name="connsiteX2" fmla="*/ 417600 w 417600"/>
                  <a:gd name="connsiteY2" fmla="*/ 489699 h 681160"/>
                  <a:gd name="connsiteX3" fmla="*/ 226139 w 417600"/>
                  <a:gd name="connsiteY3" fmla="*/ 681160 h 681160"/>
                  <a:gd name="connsiteX4" fmla="*/ 0 w 417600"/>
                  <a:gd name="connsiteY4" fmla="*/ 340580 h 681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7600" h="681160">
                    <a:moveTo>
                      <a:pt x="226139" y="0"/>
                    </a:moveTo>
                    <a:lnTo>
                      <a:pt x="417600" y="191461"/>
                    </a:lnTo>
                    <a:lnTo>
                      <a:pt x="417600" y="489699"/>
                    </a:lnTo>
                    <a:lnTo>
                      <a:pt x="226139" y="681160"/>
                    </a:lnTo>
                    <a:lnTo>
                      <a:pt x="0" y="340580"/>
                    </a:lnTo>
                    <a:close/>
                  </a:path>
                </a:pathLst>
              </a:custGeom>
              <a:noFill/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21" name="Pentagon 20">
                <a:extLst>
                  <a:ext uri="{FF2B5EF4-FFF2-40B4-BE49-F238E27FC236}">
                    <a16:creationId xmlns:a16="http://schemas.microsoft.com/office/drawing/2014/main" id="{50CA7A46-A1C2-4E14-964D-FAC5F14EFFE4}"/>
                  </a:ext>
                </a:extLst>
              </p:cNvPr>
              <p:cNvSpPr/>
              <p:nvPr/>
            </p:nvSpPr>
            <p:spPr>
              <a:xfrm>
                <a:off x="3354871" y="1367454"/>
                <a:ext cx="482329" cy="417600"/>
              </a:xfrm>
              <a:prstGeom prst="pentagon">
                <a:avLst/>
              </a:prstGeom>
              <a:noFill/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316666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0FE8E7E-A870-4B74-A94F-C1783C13E236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-1" y="0"/>
            <a:ext cx="12182427" cy="68580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 i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 dirty="0"/>
              <a:t>Drag &amp; Drop or Insert Your Picture</a:t>
            </a: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90F1DA79-07F8-4E44-BA4E-4006191F15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89652" y="4983093"/>
            <a:ext cx="9664148" cy="1325563"/>
          </a:xfrm>
          <a:solidFill>
            <a:schemeClr val="accent5">
              <a:lumMod val="50000"/>
            </a:schemeClr>
          </a:solidFill>
        </p:spPr>
        <p:txBody>
          <a:bodyPr lIns="360000" rIns="90000">
            <a:normAutofit/>
          </a:bodyPr>
          <a:lstStyle>
            <a:lvl1pPr>
              <a:defRPr sz="4000"/>
            </a:lvl1pPr>
          </a:lstStyle>
          <a:p>
            <a:r>
              <a:rPr lang="en-US" noProof="0"/>
              <a:t>YOUR </a:t>
            </a:r>
            <a:br>
              <a:rPr lang="en-US" noProof="0"/>
            </a:br>
            <a:r>
              <a:rPr lang="en-US" noProof="0"/>
              <a:t>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8F45F1-1F6E-4470-8663-FE748A026B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302196" y="5135035"/>
            <a:ext cx="3932237" cy="1021679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482446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0FE8E7E-A870-4B74-A94F-C1783C13E236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-1" y="0"/>
            <a:ext cx="12182427" cy="68580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 i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 dirty="0"/>
              <a:t>Drag &amp; Drop or Insert Your Picture</a:t>
            </a: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90F1DA79-07F8-4E44-BA4E-4006191F15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89652" y="4983093"/>
            <a:ext cx="9664148" cy="1325563"/>
          </a:xfrm>
          <a:solidFill>
            <a:schemeClr val="accent5">
              <a:lumMod val="50000"/>
            </a:schemeClr>
          </a:solidFill>
        </p:spPr>
        <p:txBody>
          <a:bodyPr lIns="5670000" rIns="360000">
            <a:normAutofit/>
          </a:bodyPr>
          <a:lstStyle>
            <a:lvl1pPr algn="ctr">
              <a:defRPr sz="4000"/>
            </a:lvl1pPr>
          </a:lstStyle>
          <a:p>
            <a:r>
              <a:rPr lang="en-US" noProof="0"/>
              <a:t>YOUR </a:t>
            </a:r>
            <a:br>
              <a:rPr lang="en-US" noProof="0"/>
            </a:br>
            <a:r>
              <a:rPr lang="en-US" noProof="0"/>
              <a:t>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8F45F1-1F6E-4470-8663-FE748A026B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89652" y="5135035"/>
            <a:ext cx="5886805" cy="1021679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601999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ictur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45125BB-6786-4FBA-908D-90C8A8258207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-1" y="0"/>
            <a:ext cx="12182427" cy="6858000"/>
          </a:xfrm>
          <a:custGeom>
            <a:avLst/>
            <a:gdLst>
              <a:gd name="connsiteX0" fmla="*/ 5575106 w 12182427"/>
              <a:gd name="connsiteY0" fmla="*/ 344908 h 6858000"/>
              <a:gd name="connsiteX1" fmla="*/ 8088376 w 12182427"/>
              <a:gd name="connsiteY1" fmla="*/ 344908 h 6858000"/>
              <a:gd name="connsiteX2" fmla="*/ 9107057 w 12182427"/>
              <a:gd name="connsiteY2" fmla="*/ 344908 h 6858000"/>
              <a:gd name="connsiteX3" fmla="*/ 11620328 w 12182427"/>
              <a:gd name="connsiteY3" fmla="*/ 344908 h 6858000"/>
              <a:gd name="connsiteX4" fmla="*/ 11620328 w 12182427"/>
              <a:gd name="connsiteY4" fmla="*/ 1116000 h 6858000"/>
              <a:gd name="connsiteX5" fmla="*/ 5575106 w 12182427"/>
              <a:gd name="connsiteY5" fmla="*/ 1116000 h 6858000"/>
              <a:gd name="connsiteX6" fmla="*/ 5550052 w 12182427"/>
              <a:gd name="connsiteY6" fmla="*/ 318052 h 6858000"/>
              <a:gd name="connsiteX7" fmla="*/ 5550052 w 12182427"/>
              <a:gd name="connsiteY7" fmla="*/ 1116000 h 6858000"/>
              <a:gd name="connsiteX8" fmla="*/ 5359401 w 12182427"/>
              <a:gd name="connsiteY8" fmla="*/ 1116000 h 6858000"/>
              <a:gd name="connsiteX9" fmla="*/ 5359401 w 12182427"/>
              <a:gd name="connsiteY9" fmla="*/ 6372000 h 6858000"/>
              <a:gd name="connsiteX10" fmla="*/ 5359401 w 12182427"/>
              <a:gd name="connsiteY10" fmla="*/ 6480000 h 6858000"/>
              <a:gd name="connsiteX11" fmla="*/ 11839401 w 12182427"/>
              <a:gd name="connsiteY11" fmla="*/ 6480000 h 6858000"/>
              <a:gd name="connsiteX12" fmla="*/ 11839401 w 12182427"/>
              <a:gd name="connsiteY12" fmla="*/ 6372000 h 6858000"/>
              <a:gd name="connsiteX13" fmla="*/ 11839301 w 12182427"/>
              <a:gd name="connsiteY13" fmla="*/ 6372000 h 6858000"/>
              <a:gd name="connsiteX14" fmla="*/ 11839301 w 12182427"/>
              <a:gd name="connsiteY14" fmla="*/ 1116000 h 6858000"/>
              <a:gd name="connsiteX15" fmla="*/ 11645381 w 12182427"/>
              <a:gd name="connsiteY15" fmla="*/ 1116000 h 6858000"/>
              <a:gd name="connsiteX16" fmla="*/ 11645381 w 12182427"/>
              <a:gd name="connsiteY16" fmla="*/ 318052 h 6858000"/>
              <a:gd name="connsiteX17" fmla="*/ 11620328 w 12182427"/>
              <a:gd name="connsiteY17" fmla="*/ 318052 h 6858000"/>
              <a:gd name="connsiteX18" fmla="*/ 9107057 w 12182427"/>
              <a:gd name="connsiteY18" fmla="*/ 318052 h 6858000"/>
              <a:gd name="connsiteX19" fmla="*/ 8088376 w 12182427"/>
              <a:gd name="connsiteY19" fmla="*/ 318052 h 6858000"/>
              <a:gd name="connsiteX20" fmla="*/ 5575106 w 12182427"/>
              <a:gd name="connsiteY20" fmla="*/ 318052 h 6858000"/>
              <a:gd name="connsiteX21" fmla="*/ 0 w 12182427"/>
              <a:gd name="connsiteY21" fmla="*/ 0 h 6858000"/>
              <a:gd name="connsiteX22" fmla="*/ 12182427 w 12182427"/>
              <a:gd name="connsiteY22" fmla="*/ 0 h 6858000"/>
              <a:gd name="connsiteX23" fmla="*/ 12182427 w 12182427"/>
              <a:gd name="connsiteY23" fmla="*/ 6858000 h 6858000"/>
              <a:gd name="connsiteX24" fmla="*/ 0 w 12182427"/>
              <a:gd name="connsiteY2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2182427" h="6858000">
                <a:moveTo>
                  <a:pt x="5575106" y="344908"/>
                </a:moveTo>
                <a:lnTo>
                  <a:pt x="8088376" y="344908"/>
                </a:lnTo>
                <a:lnTo>
                  <a:pt x="9107057" y="344908"/>
                </a:lnTo>
                <a:lnTo>
                  <a:pt x="11620328" y="344908"/>
                </a:lnTo>
                <a:lnTo>
                  <a:pt x="11620328" y="1116000"/>
                </a:lnTo>
                <a:lnTo>
                  <a:pt x="5575106" y="1116000"/>
                </a:lnTo>
                <a:close/>
                <a:moveTo>
                  <a:pt x="5550052" y="318052"/>
                </a:moveTo>
                <a:lnTo>
                  <a:pt x="5550052" y="1116000"/>
                </a:lnTo>
                <a:lnTo>
                  <a:pt x="5359401" y="1116000"/>
                </a:lnTo>
                <a:lnTo>
                  <a:pt x="5359401" y="6372000"/>
                </a:lnTo>
                <a:lnTo>
                  <a:pt x="5359401" y="6480000"/>
                </a:lnTo>
                <a:lnTo>
                  <a:pt x="11839401" y="6480000"/>
                </a:lnTo>
                <a:lnTo>
                  <a:pt x="11839401" y="6372000"/>
                </a:lnTo>
                <a:lnTo>
                  <a:pt x="11839301" y="6372000"/>
                </a:lnTo>
                <a:lnTo>
                  <a:pt x="11839301" y="1116000"/>
                </a:lnTo>
                <a:lnTo>
                  <a:pt x="11645381" y="1116000"/>
                </a:lnTo>
                <a:lnTo>
                  <a:pt x="11645381" y="318052"/>
                </a:lnTo>
                <a:lnTo>
                  <a:pt x="11620328" y="318052"/>
                </a:lnTo>
                <a:lnTo>
                  <a:pt x="9107057" y="318052"/>
                </a:lnTo>
                <a:lnTo>
                  <a:pt x="8088376" y="318052"/>
                </a:lnTo>
                <a:lnTo>
                  <a:pt x="5575106" y="318052"/>
                </a:lnTo>
                <a:close/>
                <a:moveTo>
                  <a:pt x="0" y="0"/>
                </a:moveTo>
                <a:lnTo>
                  <a:pt x="12182427" y="0"/>
                </a:lnTo>
                <a:lnTo>
                  <a:pt x="1218242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</p:spPr>
        <p:txBody>
          <a:bodyPr wrap="square" lIns="1368000" anchor="ctr">
            <a:noAutofit/>
          </a:bodyPr>
          <a:lstStyle>
            <a:lvl1pPr marL="0" indent="0" algn="l">
              <a:buNone/>
              <a:defRPr sz="1800" i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 dirty="0"/>
              <a:t>Drag &amp; Drop or Insert Your Picture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A89928A-6D79-464E-B588-1951C7BCCD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59400" y="1116000"/>
            <a:ext cx="6479900" cy="5256000"/>
          </a:xfrm>
          <a:noFill/>
        </p:spPr>
        <p:txBody>
          <a:bodyPr tIns="252000" bIns="3888000" anchor="t">
            <a:normAutofit/>
          </a:bodyPr>
          <a:lstStyle>
            <a:lvl1pPr algn="ctr">
              <a:defRPr sz="4400"/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D9F56D8-8E24-456A-8539-351E2054E8BB}"/>
              </a:ext>
            </a:extLst>
          </p:cNvPr>
          <p:cNvSpPr/>
          <p:nvPr userDrawn="1"/>
        </p:nvSpPr>
        <p:spPr>
          <a:xfrm>
            <a:off x="5359400" y="6372000"/>
            <a:ext cx="6479900" cy="10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F8A4A981-D13E-4CBF-B1B9-9BD7D545B84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597525" y="2794552"/>
            <a:ext cx="6072188" cy="3072848"/>
          </a:xfrm>
        </p:spPr>
        <p:txBody>
          <a:bodyPr/>
          <a:lstStyle/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6CD12B0-2D62-45AC-AE84-26428B62CF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5359400" y="6372000"/>
            <a:ext cx="6480000" cy="10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D2A3941-2D95-4A84-B382-159E988C09D4}"/>
              </a:ext>
            </a:extLst>
          </p:cNvPr>
          <p:cNvSpPr>
            <a:spLocks noChangeAspect="1" noChangeArrowheads="1" noTextEdit="1"/>
          </p:cNvSpPr>
          <p:nvPr userDrawn="1"/>
        </p:nvSpPr>
        <p:spPr bwMode="auto">
          <a:xfrm flipH="1" flipV="1">
            <a:off x="5550051" y="318052"/>
            <a:ext cx="6095329" cy="2149666"/>
          </a:xfrm>
          <a:custGeom>
            <a:avLst/>
            <a:gdLst>
              <a:gd name="connsiteX0" fmla="*/ 6070276 w 6095329"/>
              <a:gd name="connsiteY0" fmla="*/ 2122810 h 2149666"/>
              <a:gd name="connsiteX1" fmla="*/ 6070276 w 6095329"/>
              <a:gd name="connsiteY1" fmla="*/ 26856 h 2149666"/>
              <a:gd name="connsiteX2" fmla="*/ 3557005 w 6095329"/>
              <a:gd name="connsiteY2" fmla="*/ 26856 h 2149666"/>
              <a:gd name="connsiteX3" fmla="*/ 2538324 w 6095329"/>
              <a:gd name="connsiteY3" fmla="*/ 26856 h 2149666"/>
              <a:gd name="connsiteX4" fmla="*/ 25053 w 6095329"/>
              <a:gd name="connsiteY4" fmla="*/ 26856 h 2149666"/>
              <a:gd name="connsiteX5" fmla="*/ 25053 w 6095329"/>
              <a:gd name="connsiteY5" fmla="*/ 2122810 h 2149666"/>
              <a:gd name="connsiteX6" fmla="*/ 2538324 w 6095329"/>
              <a:gd name="connsiteY6" fmla="*/ 2122810 h 2149666"/>
              <a:gd name="connsiteX7" fmla="*/ 3557005 w 6095329"/>
              <a:gd name="connsiteY7" fmla="*/ 2122810 h 2149666"/>
              <a:gd name="connsiteX8" fmla="*/ 6095329 w 6095329"/>
              <a:gd name="connsiteY8" fmla="*/ 2149666 h 2149666"/>
              <a:gd name="connsiteX9" fmla="*/ 6070276 w 6095329"/>
              <a:gd name="connsiteY9" fmla="*/ 2149666 h 2149666"/>
              <a:gd name="connsiteX10" fmla="*/ 3557005 w 6095329"/>
              <a:gd name="connsiteY10" fmla="*/ 2149666 h 2149666"/>
              <a:gd name="connsiteX11" fmla="*/ 2538324 w 6095329"/>
              <a:gd name="connsiteY11" fmla="*/ 2149666 h 2149666"/>
              <a:gd name="connsiteX12" fmla="*/ 25053 w 6095329"/>
              <a:gd name="connsiteY12" fmla="*/ 2149666 h 2149666"/>
              <a:gd name="connsiteX13" fmla="*/ 0 w 6095329"/>
              <a:gd name="connsiteY13" fmla="*/ 2149666 h 2149666"/>
              <a:gd name="connsiteX14" fmla="*/ 0 w 6095329"/>
              <a:gd name="connsiteY14" fmla="*/ 0 h 2149666"/>
              <a:gd name="connsiteX15" fmla="*/ 25053 w 6095329"/>
              <a:gd name="connsiteY15" fmla="*/ 0 h 2149666"/>
              <a:gd name="connsiteX16" fmla="*/ 2538324 w 6095329"/>
              <a:gd name="connsiteY16" fmla="*/ 0 h 2149666"/>
              <a:gd name="connsiteX17" fmla="*/ 3557005 w 6095329"/>
              <a:gd name="connsiteY17" fmla="*/ 0 h 2149666"/>
              <a:gd name="connsiteX18" fmla="*/ 6070276 w 6095329"/>
              <a:gd name="connsiteY18" fmla="*/ 0 h 2149666"/>
              <a:gd name="connsiteX19" fmla="*/ 6095329 w 6095329"/>
              <a:gd name="connsiteY19" fmla="*/ 0 h 2149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095329" h="2149666">
                <a:moveTo>
                  <a:pt x="6070276" y="2122810"/>
                </a:moveTo>
                <a:lnTo>
                  <a:pt x="6070276" y="26856"/>
                </a:lnTo>
                <a:lnTo>
                  <a:pt x="3557005" y="26856"/>
                </a:lnTo>
                <a:lnTo>
                  <a:pt x="2538324" y="26856"/>
                </a:lnTo>
                <a:lnTo>
                  <a:pt x="25053" y="26856"/>
                </a:lnTo>
                <a:lnTo>
                  <a:pt x="25053" y="2122810"/>
                </a:lnTo>
                <a:lnTo>
                  <a:pt x="2538324" y="2122810"/>
                </a:lnTo>
                <a:lnTo>
                  <a:pt x="3557005" y="2122810"/>
                </a:lnTo>
                <a:close/>
                <a:moveTo>
                  <a:pt x="6095329" y="2149666"/>
                </a:moveTo>
                <a:lnTo>
                  <a:pt x="6070276" y="2149666"/>
                </a:lnTo>
                <a:lnTo>
                  <a:pt x="3557005" y="2149666"/>
                </a:lnTo>
                <a:lnTo>
                  <a:pt x="2538324" y="2149666"/>
                </a:lnTo>
                <a:lnTo>
                  <a:pt x="25053" y="2149666"/>
                </a:lnTo>
                <a:lnTo>
                  <a:pt x="0" y="2149666"/>
                </a:lnTo>
                <a:lnTo>
                  <a:pt x="0" y="0"/>
                </a:lnTo>
                <a:lnTo>
                  <a:pt x="25053" y="0"/>
                </a:lnTo>
                <a:lnTo>
                  <a:pt x="2538324" y="0"/>
                </a:lnTo>
                <a:lnTo>
                  <a:pt x="3557005" y="0"/>
                </a:lnTo>
                <a:lnTo>
                  <a:pt x="6070276" y="0"/>
                </a:lnTo>
                <a:lnTo>
                  <a:pt x="6095329" y="0"/>
                </a:lnTo>
                <a:close/>
              </a:path>
            </a:pathLst>
          </a:custGeom>
          <a:solidFill>
            <a:schemeClr val="accent3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5103741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B0BBB5-FEB0-47AD-A01D-A9D3462038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207C41-C17D-4E84-B9CC-CA142B94C1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45F25D-6082-47DE-9B2C-675944DD18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4036C-9E7C-4FFC-99FA-414B61E345DD}" type="datetimeFigureOut">
              <a:rPr lang="en-US" smtClean="0"/>
              <a:t>6/23/2021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24B0FF-3B25-4E5C-A0A7-4E1636362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77007-1A01-499B-ACAD-C9F9C20B7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580AB-5C3C-4B4F-8E2A-8B7A0A8CE6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257185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DADCE2-978E-4923-B0E9-4C966B6798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EB0BD6-F012-4C6D-BDAD-9E90ED25A3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E2F9E5-192C-4E88-9147-D263893B1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4036C-9E7C-4FFC-99FA-414B61E345DD}" type="datetimeFigureOut">
              <a:rPr lang="en-US" smtClean="0"/>
              <a:t>6/23/2021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4A7138-3EAF-4C9D-903E-55D9BC0402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DB0B82-496D-45C3-A682-7AF9AFFB9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580AB-5C3C-4B4F-8E2A-8B7A0A8CE6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1967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93DAD0-5F6F-47DA-A010-1C4A30C88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8EFA6E-A768-42A8-B2C3-F100D82609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F46640-E89E-47CE-984D-0C0ECF7CF5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4036C-9E7C-4FFC-99FA-414B61E345DD}" type="datetimeFigureOut">
              <a:rPr lang="en-US" smtClean="0"/>
              <a:t>6/23/2021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177A8F-F167-4C43-AEE7-450670801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1DA754-ED79-4909-833D-55BF9A5D8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580AB-5C3C-4B4F-8E2A-8B7A0A8CE6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256621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AA026-BFE6-4D2A-9ABF-C593B56665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4747E8-A36B-4B4A-B2A4-B5283152AB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C6B59D-87BD-4F32-B9BC-31F9B1A5D7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C49B47-0C41-4DCC-9902-126916D9C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4036C-9E7C-4FFC-99FA-414B61E345DD}" type="datetimeFigureOut">
              <a:rPr lang="en-US" smtClean="0"/>
              <a:t>6/23/2021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CD28B7-2F2D-4E80-A107-C1F266C63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5D650A-4D0F-46AE-A132-267FCD921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580AB-5C3C-4B4F-8E2A-8B7A0A8CE6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411635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64C6F9-F6F6-4EA1-98AA-81B84F7CC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B8B83E-B37C-46C9-8284-D6EBA0033C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A150B8-0288-44AC-9CE7-E7BD9FB32E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F5DCAE-6027-49B9-A818-F45FADE27B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4FAE16-DBCB-4A42-BFFC-053F2D529AB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6E8C038-E6A1-499D-9E24-FA5980421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4036C-9E7C-4FFC-99FA-414B61E345DD}" type="datetimeFigureOut">
              <a:rPr lang="en-US" smtClean="0"/>
              <a:t>6/23/2021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9F911B6-A759-487E-8CB6-CF9EF737F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A906EC0-369D-4138-8D70-148CFDEE5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580AB-5C3C-4B4F-8E2A-8B7A0A8CE6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042361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E02F8A-97AC-456C-B9E3-45A7D520C5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40F483-F2B9-47A3-9B5C-8C264B7016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4036C-9E7C-4FFC-99FA-414B61E345DD}" type="datetimeFigureOut">
              <a:rPr lang="en-US" smtClean="0"/>
              <a:t>6/23/2021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849874-9D9B-4597-B20D-33D6F58BC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35894C-9062-435A-9758-82ED9C6D7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580AB-5C3C-4B4F-8E2A-8B7A0A8CE6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93705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8C758-0343-486D-9063-2EDC8C8AEFF9}" type="datetimeFigureOut">
              <a:rPr lang="en-US" smtClean="0"/>
              <a:t>6/23/2021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CF33C-05F2-4019-8E85-6BA51A5589D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561003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6A3F6AD-4D61-4238-AB7D-613625BFF8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4036C-9E7C-4FFC-99FA-414B61E345DD}" type="datetimeFigureOut">
              <a:rPr lang="en-US" smtClean="0"/>
              <a:t>6/23/2021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8AACDC9-944D-47C6-B286-82C86AD943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EAAC43-3846-4080-B764-AB2DB308C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580AB-5C3C-4B4F-8E2A-8B7A0A8CE6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231180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6F4779-0336-4AFA-B9A7-259EE8BEC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82F449-DDC3-4694-81E5-91A4B8F433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00A2C4-3B2E-46AC-9605-73F5B2CC1F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909769-F5A5-4635-BD0C-D6049DEB96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4036C-9E7C-4FFC-99FA-414B61E345DD}" type="datetimeFigureOut">
              <a:rPr lang="en-US" smtClean="0"/>
              <a:t>6/23/2021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252DC3-D3D7-446F-A866-D7820B7BF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1CDB00-5218-4567-902B-845073BE8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580AB-5C3C-4B4F-8E2A-8B7A0A8CE6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90310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F661E4-9FF7-494B-A1C9-C9A1DD705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245657-DA21-4769-84F8-88DC644508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67B310-6692-4981-9CB8-FE79A091FF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DA2C9E-A9AD-4BB9-A691-90BB84F58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4036C-9E7C-4FFC-99FA-414B61E345DD}" type="datetimeFigureOut">
              <a:rPr lang="en-US" smtClean="0"/>
              <a:t>6/23/2021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B3D45D-C826-4846-BBFC-A0D98B7E7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516961-40DC-443E-9DB8-3A987DF49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580AB-5C3C-4B4F-8E2A-8B7A0A8CE6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400506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081C24-32F4-4208-B651-CDCBFCD03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B74779-B577-461F-A409-71F6A5A11A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B044BD-4FA0-432C-95D7-517D2DE8C4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4036C-9E7C-4FFC-99FA-414B61E345DD}" type="datetimeFigureOut">
              <a:rPr lang="en-US" smtClean="0"/>
              <a:t>6/23/2021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17F283-FE61-4C9A-9E39-74D429C58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F9B807-6FE9-4E47-846B-BCB39B7AE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580AB-5C3C-4B4F-8E2A-8B7A0A8CE6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231371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42594DD-FFD4-4AA9-BCDA-0BA87C1463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9C2B6E-24EB-42CE-8B4D-3178D08C7E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C92C56-63F3-4246-AAEE-2FBC89E802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4036C-9E7C-4FFC-99FA-414B61E345DD}" type="datetimeFigureOut">
              <a:rPr lang="en-US" smtClean="0"/>
              <a:t>6/23/2021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C10319-C816-40EC-B1D0-FD9748E41D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54E9AB-6952-407A-9F06-2EB917172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580AB-5C3C-4B4F-8E2A-8B7A0A8CE6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876846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30DE9-1B5A-4A39-ADDF-7688D81CDE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4000" y="1116000"/>
            <a:ext cx="5400000" cy="5256000"/>
          </a:xfrm>
          <a:solidFill>
            <a:schemeClr val="accent5">
              <a:lumMod val="50000"/>
            </a:schemeClr>
          </a:solidFill>
        </p:spPr>
        <p:txBody>
          <a:bodyPr tIns="252000" anchor="ctr">
            <a:normAutofit/>
          </a:bodyPr>
          <a:lstStyle>
            <a:lvl1pPr algn="ctr">
              <a:defRPr sz="4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9F4F5C-1F9D-4AAE-815B-747B521A52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49244" y="5879308"/>
            <a:ext cx="5029512" cy="392245"/>
          </a:xfrm>
        </p:spPr>
        <p:txBody>
          <a:bodyPr>
            <a:normAutofit/>
          </a:bodyPr>
          <a:lstStyle>
            <a:lvl1pPr marL="0" indent="0" algn="ctr">
              <a:buNone/>
              <a:defRPr sz="18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791D6E6-C85E-4B8A-B36A-C2C790D8DF4D}"/>
              </a:ext>
            </a:extLst>
          </p:cNvPr>
          <p:cNvSpPr/>
          <p:nvPr userDrawn="1"/>
        </p:nvSpPr>
        <p:spPr>
          <a:xfrm>
            <a:off x="864000" y="6372000"/>
            <a:ext cx="5400000" cy="10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622281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E9E615AB-0D5C-403A-BF73-26590545F74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058639 w 12192000"/>
              <a:gd name="connsiteY0" fmla="*/ 344907 h 6858000"/>
              <a:gd name="connsiteX1" fmla="*/ 6069362 w 12192000"/>
              <a:gd name="connsiteY1" fmla="*/ 344907 h 6858000"/>
              <a:gd name="connsiteX2" fmla="*/ 6069362 w 12192000"/>
              <a:gd name="connsiteY2" fmla="*/ 1115999 h 6858000"/>
              <a:gd name="connsiteX3" fmla="*/ 1058639 w 12192000"/>
              <a:gd name="connsiteY3" fmla="*/ 1115999 h 6858000"/>
              <a:gd name="connsiteX4" fmla="*/ 1033586 w 12192000"/>
              <a:gd name="connsiteY4" fmla="*/ 318051 h 6858000"/>
              <a:gd name="connsiteX5" fmla="*/ 1033586 w 12192000"/>
              <a:gd name="connsiteY5" fmla="*/ 1115999 h 6858000"/>
              <a:gd name="connsiteX6" fmla="*/ 864000 w 12192000"/>
              <a:gd name="connsiteY6" fmla="*/ 1115999 h 6858000"/>
              <a:gd name="connsiteX7" fmla="*/ 864000 w 12192000"/>
              <a:gd name="connsiteY7" fmla="*/ 6371999 h 6858000"/>
              <a:gd name="connsiteX8" fmla="*/ 864000 w 12192000"/>
              <a:gd name="connsiteY8" fmla="*/ 6479999 h 6858000"/>
              <a:gd name="connsiteX9" fmla="*/ 6264000 w 12192000"/>
              <a:gd name="connsiteY9" fmla="*/ 6479999 h 6858000"/>
              <a:gd name="connsiteX10" fmla="*/ 6264000 w 12192000"/>
              <a:gd name="connsiteY10" fmla="*/ 6371999 h 6858000"/>
              <a:gd name="connsiteX11" fmla="*/ 6264000 w 12192000"/>
              <a:gd name="connsiteY11" fmla="*/ 1115999 h 6858000"/>
              <a:gd name="connsiteX12" fmla="*/ 6094416 w 12192000"/>
              <a:gd name="connsiteY12" fmla="*/ 1115999 h 6858000"/>
              <a:gd name="connsiteX13" fmla="*/ 6094416 w 12192000"/>
              <a:gd name="connsiteY13" fmla="*/ 318051 h 6858000"/>
              <a:gd name="connsiteX14" fmla="*/ 0 w 12192000"/>
              <a:gd name="connsiteY14" fmla="*/ 0 h 6858000"/>
              <a:gd name="connsiteX15" fmla="*/ 12192000 w 12192000"/>
              <a:gd name="connsiteY15" fmla="*/ 0 h 6858000"/>
              <a:gd name="connsiteX16" fmla="*/ 12192000 w 12192000"/>
              <a:gd name="connsiteY16" fmla="*/ 6858000 h 6858000"/>
              <a:gd name="connsiteX17" fmla="*/ 0 w 12192000"/>
              <a:gd name="connsiteY1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2192000" h="6858000">
                <a:moveTo>
                  <a:pt x="1058639" y="344907"/>
                </a:moveTo>
                <a:lnTo>
                  <a:pt x="6069362" y="344907"/>
                </a:lnTo>
                <a:lnTo>
                  <a:pt x="6069362" y="1115999"/>
                </a:lnTo>
                <a:lnTo>
                  <a:pt x="1058639" y="1115999"/>
                </a:lnTo>
                <a:close/>
                <a:moveTo>
                  <a:pt x="1033586" y="318051"/>
                </a:moveTo>
                <a:lnTo>
                  <a:pt x="1033586" y="1115999"/>
                </a:lnTo>
                <a:lnTo>
                  <a:pt x="864000" y="1115999"/>
                </a:lnTo>
                <a:lnTo>
                  <a:pt x="864000" y="6371999"/>
                </a:lnTo>
                <a:lnTo>
                  <a:pt x="864000" y="6479999"/>
                </a:lnTo>
                <a:lnTo>
                  <a:pt x="6264000" y="6479999"/>
                </a:lnTo>
                <a:lnTo>
                  <a:pt x="6264000" y="6371999"/>
                </a:lnTo>
                <a:lnTo>
                  <a:pt x="6264000" y="1115999"/>
                </a:lnTo>
                <a:lnTo>
                  <a:pt x="6094416" y="1115999"/>
                </a:lnTo>
                <a:lnTo>
                  <a:pt x="6094416" y="318051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</p:spPr>
        <p:txBody>
          <a:bodyPr wrap="square" rIns="792000" anchor="ctr">
            <a:noAutofit/>
          </a:bodyPr>
          <a:lstStyle>
            <a:lvl1pPr marL="0" indent="0" algn="r">
              <a:buNone/>
              <a:defRPr i="1"/>
            </a:lvl1pPr>
          </a:lstStyle>
          <a:p>
            <a:r>
              <a:rPr lang="en-US" dirty="0"/>
              <a:t>Drag &amp; Drop or Insert Your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030DE9-1B5A-4A39-ADDF-7688D81CDE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4000" y="1116000"/>
            <a:ext cx="5400000" cy="5256000"/>
          </a:xfrm>
          <a:noFill/>
        </p:spPr>
        <p:txBody>
          <a:bodyPr tIns="252000" anchor="ctr">
            <a:normAutofit/>
          </a:bodyPr>
          <a:lstStyle>
            <a:lvl1pPr algn="ctr">
              <a:defRPr sz="4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9F4F5C-1F9D-4AAE-815B-747B521A52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49244" y="5879308"/>
            <a:ext cx="5029512" cy="392245"/>
          </a:xfrm>
        </p:spPr>
        <p:txBody>
          <a:bodyPr>
            <a:normAutofit/>
          </a:bodyPr>
          <a:lstStyle>
            <a:lvl1pPr marL="0" indent="0" algn="ctr">
              <a:buNone/>
              <a:defRPr sz="18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07BC130-4A17-4F0C-9A10-476CFDF603F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64000" y="6372000"/>
            <a:ext cx="5400000" cy="10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E2F4497-ABB8-41B2-93D0-ECD1832AAADF}"/>
              </a:ext>
            </a:extLst>
          </p:cNvPr>
          <p:cNvSpPr>
            <a:spLocks noChangeAspect="1" noChangeArrowheads="1" noTextEdit="1"/>
          </p:cNvSpPr>
          <p:nvPr userDrawn="1"/>
        </p:nvSpPr>
        <p:spPr bwMode="auto">
          <a:xfrm>
            <a:off x="1033586" y="318052"/>
            <a:ext cx="5060830" cy="5424867"/>
          </a:xfrm>
          <a:custGeom>
            <a:avLst/>
            <a:gdLst>
              <a:gd name="connsiteX0" fmla="*/ 29714 w 6002337"/>
              <a:gd name="connsiteY0" fmla="*/ 31852 h 6434099"/>
              <a:gd name="connsiteX1" fmla="*/ 29714 w 6002337"/>
              <a:gd name="connsiteY1" fmla="*/ 6402247 h 6434099"/>
              <a:gd name="connsiteX2" fmla="*/ 5972622 w 6002337"/>
              <a:gd name="connsiteY2" fmla="*/ 6402247 h 6434099"/>
              <a:gd name="connsiteX3" fmla="*/ 5972622 w 6002337"/>
              <a:gd name="connsiteY3" fmla="*/ 31852 h 6434099"/>
              <a:gd name="connsiteX4" fmla="*/ 0 w 6002337"/>
              <a:gd name="connsiteY4" fmla="*/ 0 h 6434099"/>
              <a:gd name="connsiteX5" fmla="*/ 6002337 w 6002337"/>
              <a:gd name="connsiteY5" fmla="*/ 0 h 6434099"/>
              <a:gd name="connsiteX6" fmla="*/ 6002337 w 6002337"/>
              <a:gd name="connsiteY6" fmla="*/ 6434099 h 6434099"/>
              <a:gd name="connsiteX7" fmla="*/ 0 w 6002337"/>
              <a:gd name="connsiteY7" fmla="*/ 6434099 h 6434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02337" h="6434099">
                <a:moveTo>
                  <a:pt x="29714" y="31852"/>
                </a:moveTo>
                <a:lnTo>
                  <a:pt x="29714" y="6402247"/>
                </a:lnTo>
                <a:lnTo>
                  <a:pt x="5972622" y="6402247"/>
                </a:lnTo>
                <a:lnTo>
                  <a:pt x="5972622" y="31852"/>
                </a:lnTo>
                <a:close/>
                <a:moveTo>
                  <a:pt x="0" y="0"/>
                </a:moveTo>
                <a:lnTo>
                  <a:pt x="6002337" y="0"/>
                </a:lnTo>
                <a:lnTo>
                  <a:pt x="6002337" y="6434099"/>
                </a:lnTo>
                <a:lnTo>
                  <a:pt x="0" y="6434099"/>
                </a:lnTo>
                <a:close/>
              </a:path>
            </a:pathLst>
          </a:custGeom>
          <a:solidFill>
            <a:schemeClr val="accent3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DB1BC04-99B8-4293-A596-337F37F17BF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977308" y="1571348"/>
            <a:ext cx="1143665" cy="881149"/>
            <a:chOff x="2977308" y="1366554"/>
            <a:chExt cx="1143665" cy="881149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398B0B3A-3298-4A20-B81B-EEB3B81B6FBC}"/>
                </a:ext>
              </a:extLst>
            </p:cNvPr>
            <p:cNvGrpSpPr/>
            <p:nvPr/>
          </p:nvGrpSpPr>
          <p:grpSpPr>
            <a:xfrm>
              <a:off x="2977308" y="1366554"/>
              <a:ext cx="1143665" cy="701149"/>
              <a:chOff x="3255455" y="1367454"/>
              <a:chExt cx="681160" cy="417600"/>
            </a:xfrm>
          </p:grpSpPr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B312435D-F0FE-415F-BE90-B91941F4FDC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5400000">
                <a:off x="3387235" y="1235674"/>
                <a:ext cx="417600" cy="681160"/>
              </a:xfrm>
              <a:custGeom>
                <a:avLst/>
                <a:gdLst>
                  <a:gd name="connsiteX0" fmla="*/ 226139 w 417600"/>
                  <a:gd name="connsiteY0" fmla="*/ 0 h 681160"/>
                  <a:gd name="connsiteX1" fmla="*/ 417600 w 417600"/>
                  <a:gd name="connsiteY1" fmla="*/ 191461 h 681160"/>
                  <a:gd name="connsiteX2" fmla="*/ 417600 w 417600"/>
                  <a:gd name="connsiteY2" fmla="*/ 489699 h 681160"/>
                  <a:gd name="connsiteX3" fmla="*/ 226139 w 417600"/>
                  <a:gd name="connsiteY3" fmla="*/ 681160 h 681160"/>
                  <a:gd name="connsiteX4" fmla="*/ 0 w 417600"/>
                  <a:gd name="connsiteY4" fmla="*/ 340580 h 681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7600" h="681160">
                    <a:moveTo>
                      <a:pt x="226139" y="0"/>
                    </a:moveTo>
                    <a:lnTo>
                      <a:pt x="417600" y="191461"/>
                    </a:lnTo>
                    <a:lnTo>
                      <a:pt x="417600" y="489699"/>
                    </a:lnTo>
                    <a:lnTo>
                      <a:pt x="226139" y="681160"/>
                    </a:lnTo>
                    <a:lnTo>
                      <a:pt x="0" y="340580"/>
                    </a:lnTo>
                    <a:close/>
                  </a:path>
                </a:pathLst>
              </a:custGeom>
              <a:noFill/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23" name="Pentagon 22">
                <a:extLst>
                  <a:ext uri="{FF2B5EF4-FFF2-40B4-BE49-F238E27FC236}">
                    <a16:creationId xmlns:a16="http://schemas.microsoft.com/office/drawing/2014/main" id="{C4B24F98-5089-43E0-B83E-C75A400D8C23}"/>
                  </a:ext>
                </a:extLst>
              </p:cNvPr>
              <p:cNvSpPr/>
              <p:nvPr/>
            </p:nvSpPr>
            <p:spPr>
              <a:xfrm>
                <a:off x="3354871" y="1367454"/>
                <a:ext cx="482329" cy="417600"/>
              </a:xfrm>
              <a:prstGeom prst="pentagon">
                <a:avLst/>
              </a:prstGeom>
              <a:noFill/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9C24F3AB-57F5-41DC-8E65-2EBF42D7B729}"/>
                </a:ext>
              </a:extLst>
            </p:cNvPr>
            <p:cNvGrpSpPr/>
            <p:nvPr/>
          </p:nvGrpSpPr>
          <p:grpSpPr>
            <a:xfrm rot="10800000">
              <a:off x="2977308" y="1546554"/>
              <a:ext cx="1143665" cy="701149"/>
              <a:chOff x="3255455" y="1367454"/>
              <a:chExt cx="681160" cy="417600"/>
            </a:xfrm>
          </p:grpSpPr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99DD331A-1BA6-4E0B-A15B-8474C9E779D2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5400000">
                <a:off x="3387235" y="1235674"/>
                <a:ext cx="417600" cy="681160"/>
              </a:xfrm>
              <a:custGeom>
                <a:avLst/>
                <a:gdLst>
                  <a:gd name="connsiteX0" fmla="*/ 226139 w 417600"/>
                  <a:gd name="connsiteY0" fmla="*/ 0 h 681160"/>
                  <a:gd name="connsiteX1" fmla="*/ 417600 w 417600"/>
                  <a:gd name="connsiteY1" fmla="*/ 191461 h 681160"/>
                  <a:gd name="connsiteX2" fmla="*/ 417600 w 417600"/>
                  <a:gd name="connsiteY2" fmla="*/ 489699 h 681160"/>
                  <a:gd name="connsiteX3" fmla="*/ 226139 w 417600"/>
                  <a:gd name="connsiteY3" fmla="*/ 681160 h 681160"/>
                  <a:gd name="connsiteX4" fmla="*/ 0 w 417600"/>
                  <a:gd name="connsiteY4" fmla="*/ 340580 h 681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7600" h="681160">
                    <a:moveTo>
                      <a:pt x="226139" y="0"/>
                    </a:moveTo>
                    <a:lnTo>
                      <a:pt x="417600" y="191461"/>
                    </a:lnTo>
                    <a:lnTo>
                      <a:pt x="417600" y="489699"/>
                    </a:lnTo>
                    <a:lnTo>
                      <a:pt x="226139" y="681160"/>
                    </a:lnTo>
                    <a:lnTo>
                      <a:pt x="0" y="340580"/>
                    </a:lnTo>
                    <a:close/>
                  </a:path>
                </a:pathLst>
              </a:custGeom>
              <a:noFill/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21" name="Pentagon 20">
                <a:extLst>
                  <a:ext uri="{FF2B5EF4-FFF2-40B4-BE49-F238E27FC236}">
                    <a16:creationId xmlns:a16="http://schemas.microsoft.com/office/drawing/2014/main" id="{50CA7A46-A1C2-4E14-964D-FAC5F14EFFE4}"/>
                  </a:ext>
                </a:extLst>
              </p:cNvPr>
              <p:cNvSpPr/>
              <p:nvPr/>
            </p:nvSpPr>
            <p:spPr>
              <a:xfrm>
                <a:off x="3354871" y="1367454"/>
                <a:ext cx="482329" cy="417600"/>
              </a:xfrm>
              <a:prstGeom prst="pentagon">
                <a:avLst/>
              </a:prstGeom>
              <a:noFill/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6003059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0FE8E7E-A870-4B74-A94F-C1783C13E236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-1" y="0"/>
            <a:ext cx="12182427" cy="68580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 i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 dirty="0"/>
              <a:t>Drag &amp; Drop or Insert Your Picture</a:t>
            </a: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90F1DA79-07F8-4E44-BA4E-4006191F15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89652" y="4983093"/>
            <a:ext cx="9664148" cy="1325563"/>
          </a:xfrm>
          <a:solidFill>
            <a:schemeClr val="accent5">
              <a:lumMod val="50000"/>
            </a:schemeClr>
          </a:solidFill>
        </p:spPr>
        <p:txBody>
          <a:bodyPr lIns="360000" rIns="90000">
            <a:normAutofit/>
          </a:bodyPr>
          <a:lstStyle>
            <a:lvl1pPr>
              <a:defRPr sz="4000"/>
            </a:lvl1pPr>
          </a:lstStyle>
          <a:p>
            <a:r>
              <a:rPr lang="en-US" noProof="0"/>
              <a:t>YOUR </a:t>
            </a:r>
            <a:br>
              <a:rPr lang="en-US" noProof="0"/>
            </a:br>
            <a:r>
              <a:rPr lang="en-US" noProof="0"/>
              <a:t>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8F45F1-1F6E-4470-8663-FE748A026B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302196" y="5135035"/>
            <a:ext cx="3932237" cy="1021679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7981260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0FE8E7E-A870-4B74-A94F-C1783C13E236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-1" y="0"/>
            <a:ext cx="12182427" cy="68580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 i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 dirty="0"/>
              <a:t>Drag &amp; Drop or Insert Your Picture</a:t>
            </a: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90F1DA79-07F8-4E44-BA4E-4006191F15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89652" y="4983093"/>
            <a:ext cx="9664148" cy="1325563"/>
          </a:xfrm>
          <a:solidFill>
            <a:schemeClr val="accent5">
              <a:lumMod val="50000"/>
            </a:schemeClr>
          </a:solidFill>
        </p:spPr>
        <p:txBody>
          <a:bodyPr lIns="5670000" rIns="360000">
            <a:normAutofit/>
          </a:bodyPr>
          <a:lstStyle>
            <a:lvl1pPr algn="ctr">
              <a:defRPr sz="4000"/>
            </a:lvl1pPr>
          </a:lstStyle>
          <a:p>
            <a:r>
              <a:rPr lang="en-US" noProof="0"/>
              <a:t>YOUR </a:t>
            </a:r>
            <a:br>
              <a:rPr lang="en-US" noProof="0"/>
            </a:br>
            <a:r>
              <a:rPr lang="en-US" noProof="0"/>
              <a:t>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8F45F1-1F6E-4470-8663-FE748A026B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89652" y="5135035"/>
            <a:ext cx="5886805" cy="1021679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9950620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ictur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45125BB-6786-4FBA-908D-90C8A8258207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-1" y="0"/>
            <a:ext cx="12182427" cy="6858000"/>
          </a:xfrm>
          <a:custGeom>
            <a:avLst/>
            <a:gdLst>
              <a:gd name="connsiteX0" fmla="*/ 5575106 w 12182427"/>
              <a:gd name="connsiteY0" fmla="*/ 344908 h 6858000"/>
              <a:gd name="connsiteX1" fmla="*/ 8088376 w 12182427"/>
              <a:gd name="connsiteY1" fmla="*/ 344908 h 6858000"/>
              <a:gd name="connsiteX2" fmla="*/ 9107057 w 12182427"/>
              <a:gd name="connsiteY2" fmla="*/ 344908 h 6858000"/>
              <a:gd name="connsiteX3" fmla="*/ 11620328 w 12182427"/>
              <a:gd name="connsiteY3" fmla="*/ 344908 h 6858000"/>
              <a:gd name="connsiteX4" fmla="*/ 11620328 w 12182427"/>
              <a:gd name="connsiteY4" fmla="*/ 1116000 h 6858000"/>
              <a:gd name="connsiteX5" fmla="*/ 5575106 w 12182427"/>
              <a:gd name="connsiteY5" fmla="*/ 1116000 h 6858000"/>
              <a:gd name="connsiteX6" fmla="*/ 5550052 w 12182427"/>
              <a:gd name="connsiteY6" fmla="*/ 318052 h 6858000"/>
              <a:gd name="connsiteX7" fmla="*/ 5550052 w 12182427"/>
              <a:gd name="connsiteY7" fmla="*/ 1116000 h 6858000"/>
              <a:gd name="connsiteX8" fmla="*/ 5359401 w 12182427"/>
              <a:gd name="connsiteY8" fmla="*/ 1116000 h 6858000"/>
              <a:gd name="connsiteX9" fmla="*/ 5359401 w 12182427"/>
              <a:gd name="connsiteY9" fmla="*/ 6372000 h 6858000"/>
              <a:gd name="connsiteX10" fmla="*/ 5359401 w 12182427"/>
              <a:gd name="connsiteY10" fmla="*/ 6480000 h 6858000"/>
              <a:gd name="connsiteX11" fmla="*/ 11839401 w 12182427"/>
              <a:gd name="connsiteY11" fmla="*/ 6480000 h 6858000"/>
              <a:gd name="connsiteX12" fmla="*/ 11839401 w 12182427"/>
              <a:gd name="connsiteY12" fmla="*/ 6372000 h 6858000"/>
              <a:gd name="connsiteX13" fmla="*/ 11839301 w 12182427"/>
              <a:gd name="connsiteY13" fmla="*/ 6372000 h 6858000"/>
              <a:gd name="connsiteX14" fmla="*/ 11839301 w 12182427"/>
              <a:gd name="connsiteY14" fmla="*/ 1116000 h 6858000"/>
              <a:gd name="connsiteX15" fmla="*/ 11645381 w 12182427"/>
              <a:gd name="connsiteY15" fmla="*/ 1116000 h 6858000"/>
              <a:gd name="connsiteX16" fmla="*/ 11645381 w 12182427"/>
              <a:gd name="connsiteY16" fmla="*/ 318052 h 6858000"/>
              <a:gd name="connsiteX17" fmla="*/ 11620328 w 12182427"/>
              <a:gd name="connsiteY17" fmla="*/ 318052 h 6858000"/>
              <a:gd name="connsiteX18" fmla="*/ 9107057 w 12182427"/>
              <a:gd name="connsiteY18" fmla="*/ 318052 h 6858000"/>
              <a:gd name="connsiteX19" fmla="*/ 8088376 w 12182427"/>
              <a:gd name="connsiteY19" fmla="*/ 318052 h 6858000"/>
              <a:gd name="connsiteX20" fmla="*/ 5575106 w 12182427"/>
              <a:gd name="connsiteY20" fmla="*/ 318052 h 6858000"/>
              <a:gd name="connsiteX21" fmla="*/ 0 w 12182427"/>
              <a:gd name="connsiteY21" fmla="*/ 0 h 6858000"/>
              <a:gd name="connsiteX22" fmla="*/ 12182427 w 12182427"/>
              <a:gd name="connsiteY22" fmla="*/ 0 h 6858000"/>
              <a:gd name="connsiteX23" fmla="*/ 12182427 w 12182427"/>
              <a:gd name="connsiteY23" fmla="*/ 6858000 h 6858000"/>
              <a:gd name="connsiteX24" fmla="*/ 0 w 12182427"/>
              <a:gd name="connsiteY2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2182427" h="6858000">
                <a:moveTo>
                  <a:pt x="5575106" y="344908"/>
                </a:moveTo>
                <a:lnTo>
                  <a:pt x="8088376" y="344908"/>
                </a:lnTo>
                <a:lnTo>
                  <a:pt x="9107057" y="344908"/>
                </a:lnTo>
                <a:lnTo>
                  <a:pt x="11620328" y="344908"/>
                </a:lnTo>
                <a:lnTo>
                  <a:pt x="11620328" y="1116000"/>
                </a:lnTo>
                <a:lnTo>
                  <a:pt x="5575106" y="1116000"/>
                </a:lnTo>
                <a:close/>
                <a:moveTo>
                  <a:pt x="5550052" y="318052"/>
                </a:moveTo>
                <a:lnTo>
                  <a:pt x="5550052" y="1116000"/>
                </a:lnTo>
                <a:lnTo>
                  <a:pt x="5359401" y="1116000"/>
                </a:lnTo>
                <a:lnTo>
                  <a:pt x="5359401" y="6372000"/>
                </a:lnTo>
                <a:lnTo>
                  <a:pt x="5359401" y="6480000"/>
                </a:lnTo>
                <a:lnTo>
                  <a:pt x="11839401" y="6480000"/>
                </a:lnTo>
                <a:lnTo>
                  <a:pt x="11839401" y="6372000"/>
                </a:lnTo>
                <a:lnTo>
                  <a:pt x="11839301" y="6372000"/>
                </a:lnTo>
                <a:lnTo>
                  <a:pt x="11839301" y="1116000"/>
                </a:lnTo>
                <a:lnTo>
                  <a:pt x="11645381" y="1116000"/>
                </a:lnTo>
                <a:lnTo>
                  <a:pt x="11645381" y="318052"/>
                </a:lnTo>
                <a:lnTo>
                  <a:pt x="11620328" y="318052"/>
                </a:lnTo>
                <a:lnTo>
                  <a:pt x="9107057" y="318052"/>
                </a:lnTo>
                <a:lnTo>
                  <a:pt x="8088376" y="318052"/>
                </a:lnTo>
                <a:lnTo>
                  <a:pt x="5575106" y="318052"/>
                </a:lnTo>
                <a:close/>
                <a:moveTo>
                  <a:pt x="0" y="0"/>
                </a:moveTo>
                <a:lnTo>
                  <a:pt x="12182427" y="0"/>
                </a:lnTo>
                <a:lnTo>
                  <a:pt x="1218242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</p:spPr>
        <p:txBody>
          <a:bodyPr wrap="square" lIns="1368000" anchor="ctr">
            <a:noAutofit/>
          </a:bodyPr>
          <a:lstStyle>
            <a:lvl1pPr marL="0" indent="0" algn="l">
              <a:buNone/>
              <a:defRPr sz="1800" i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 dirty="0"/>
              <a:t>Drag &amp; Drop or Insert Your Picture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A89928A-6D79-464E-B588-1951C7BCCD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59400" y="1116000"/>
            <a:ext cx="6479900" cy="5256000"/>
          </a:xfrm>
          <a:noFill/>
        </p:spPr>
        <p:txBody>
          <a:bodyPr tIns="252000" bIns="3888000" anchor="t">
            <a:normAutofit/>
          </a:bodyPr>
          <a:lstStyle>
            <a:lvl1pPr algn="ctr">
              <a:defRPr sz="4400"/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D9F56D8-8E24-456A-8539-351E2054E8BB}"/>
              </a:ext>
            </a:extLst>
          </p:cNvPr>
          <p:cNvSpPr/>
          <p:nvPr userDrawn="1"/>
        </p:nvSpPr>
        <p:spPr>
          <a:xfrm>
            <a:off x="5359400" y="6372000"/>
            <a:ext cx="6479900" cy="10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F8A4A981-D13E-4CBF-B1B9-9BD7D545B84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597525" y="2794552"/>
            <a:ext cx="6072188" cy="3072848"/>
          </a:xfrm>
        </p:spPr>
        <p:txBody>
          <a:bodyPr/>
          <a:lstStyle/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6CD12B0-2D62-45AC-AE84-26428B62CFE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359400" y="6372000"/>
            <a:ext cx="6480000" cy="10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D2A3941-2D95-4A84-B382-159E988C09D4}"/>
              </a:ext>
            </a:extLst>
          </p:cNvPr>
          <p:cNvSpPr>
            <a:spLocks noChangeAspect="1" noChangeArrowheads="1" noTextEdit="1"/>
          </p:cNvSpPr>
          <p:nvPr userDrawn="1"/>
        </p:nvSpPr>
        <p:spPr bwMode="auto">
          <a:xfrm flipH="1" flipV="1">
            <a:off x="5550051" y="318052"/>
            <a:ext cx="6095329" cy="2149666"/>
          </a:xfrm>
          <a:custGeom>
            <a:avLst/>
            <a:gdLst>
              <a:gd name="connsiteX0" fmla="*/ 6070276 w 6095329"/>
              <a:gd name="connsiteY0" fmla="*/ 2122810 h 2149666"/>
              <a:gd name="connsiteX1" fmla="*/ 6070276 w 6095329"/>
              <a:gd name="connsiteY1" fmla="*/ 26856 h 2149666"/>
              <a:gd name="connsiteX2" fmla="*/ 3557005 w 6095329"/>
              <a:gd name="connsiteY2" fmla="*/ 26856 h 2149666"/>
              <a:gd name="connsiteX3" fmla="*/ 2538324 w 6095329"/>
              <a:gd name="connsiteY3" fmla="*/ 26856 h 2149666"/>
              <a:gd name="connsiteX4" fmla="*/ 25053 w 6095329"/>
              <a:gd name="connsiteY4" fmla="*/ 26856 h 2149666"/>
              <a:gd name="connsiteX5" fmla="*/ 25053 w 6095329"/>
              <a:gd name="connsiteY5" fmla="*/ 2122810 h 2149666"/>
              <a:gd name="connsiteX6" fmla="*/ 2538324 w 6095329"/>
              <a:gd name="connsiteY6" fmla="*/ 2122810 h 2149666"/>
              <a:gd name="connsiteX7" fmla="*/ 3557005 w 6095329"/>
              <a:gd name="connsiteY7" fmla="*/ 2122810 h 2149666"/>
              <a:gd name="connsiteX8" fmla="*/ 6095329 w 6095329"/>
              <a:gd name="connsiteY8" fmla="*/ 2149666 h 2149666"/>
              <a:gd name="connsiteX9" fmla="*/ 6070276 w 6095329"/>
              <a:gd name="connsiteY9" fmla="*/ 2149666 h 2149666"/>
              <a:gd name="connsiteX10" fmla="*/ 3557005 w 6095329"/>
              <a:gd name="connsiteY10" fmla="*/ 2149666 h 2149666"/>
              <a:gd name="connsiteX11" fmla="*/ 2538324 w 6095329"/>
              <a:gd name="connsiteY11" fmla="*/ 2149666 h 2149666"/>
              <a:gd name="connsiteX12" fmla="*/ 25053 w 6095329"/>
              <a:gd name="connsiteY12" fmla="*/ 2149666 h 2149666"/>
              <a:gd name="connsiteX13" fmla="*/ 0 w 6095329"/>
              <a:gd name="connsiteY13" fmla="*/ 2149666 h 2149666"/>
              <a:gd name="connsiteX14" fmla="*/ 0 w 6095329"/>
              <a:gd name="connsiteY14" fmla="*/ 0 h 2149666"/>
              <a:gd name="connsiteX15" fmla="*/ 25053 w 6095329"/>
              <a:gd name="connsiteY15" fmla="*/ 0 h 2149666"/>
              <a:gd name="connsiteX16" fmla="*/ 2538324 w 6095329"/>
              <a:gd name="connsiteY16" fmla="*/ 0 h 2149666"/>
              <a:gd name="connsiteX17" fmla="*/ 3557005 w 6095329"/>
              <a:gd name="connsiteY17" fmla="*/ 0 h 2149666"/>
              <a:gd name="connsiteX18" fmla="*/ 6070276 w 6095329"/>
              <a:gd name="connsiteY18" fmla="*/ 0 h 2149666"/>
              <a:gd name="connsiteX19" fmla="*/ 6095329 w 6095329"/>
              <a:gd name="connsiteY19" fmla="*/ 0 h 2149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095329" h="2149666">
                <a:moveTo>
                  <a:pt x="6070276" y="2122810"/>
                </a:moveTo>
                <a:lnTo>
                  <a:pt x="6070276" y="26856"/>
                </a:lnTo>
                <a:lnTo>
                  <a:pt x="3557005" y="26856"/>
                </a:lnTo>
                <a:lnTo>
                  <a:pt x="2538324" y="26856"/>
                </a:lnTo>
                <a:lnTo>
                  <a:pt x="25053" y="26856"/>
                </a:lnTo>
                <a:lnTo>
                  <a:pt x="25053" y="2122810"/>
                </a:lnTo>
                <a:lnTo>
                  <a:pt x="2538324" y="2122810"/>
                </a:lnTo>
                <a:lnTo>
                  <a:pt x="3557005" y="2122810"/>
                </a:lnTo>
                <a:close/>
                <a:moveTo>
                  <a:pt x="6095329" y="2149666"/>
                </a:moveTo>
                <a:lnTo>
                  <a:pt x="6070276" y="2149666"/>
                </a:lnTo>
                <a:lnTo>
                  <a:pt x="3557005" y="2149666"/>
                </a:lnTo>
                <a:lnTo>
                  <a:pt x="2538324" y="2149666"/>
                </a:lnTo>
                <a:lnTo>
                  <a:pt x="25053" y="2149666"/>
                </a:lnTo>
                <a:lnTo>
                  <a:pt x="0" y="2149666"/>
                </a:lnTo>
                <a:lnTo>
                  <a:pt x="0" y="0"/>
                </a:lnTo>
                <a:lnTo>
                  <a:pt x="25053" y="0"/>
                </a:lnTo>
                <a:lnTo>
                  <a:pt x="2538324" y="0"/>
                </a:lnTo>
                <a:lnTo>
                  <a:pt x="3557005" y="0"/>
                </a:lnTo>
                <a:lnTo>
                  <a:pt x="6070276" y="0"/>
                </a:lnTo>
                <a:lnTo>
                  <a:pt x="6095329" y="0"/>
                </a:lnTo>
                <a:close/>
              </a:path>
            </a:pathLst>
          </a:custGeom>
          <a:solidFill>
            <a:schemeClr val="accent3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5155041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8C758-0343-486D-9063-2EDC8C8AEFF9}" type="datetimeFigureOut">
              <a:rPr lang="en-US" smtClean="0"/>
              <a:t>6/23/2021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CF33C-05F2-4019-8E85-6BA51A5589D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887387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FC6FE-7AAD-451E-876C-91BCE0BDD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1F9EB9-1CA8-44AC-8147-C1075E81E0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3E00AA2-5AF6-4091-A26A-93450CB80B5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BA4FB6A-5C22-4D6C-9099-DF1DDF84A9E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F03C2C8-8B5F-45CA-B03C-86A7238BBCA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481211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14AE9C-7360-4D33-8F4A-D25A8778B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790748-0FD1-4917-AE27-0368252DF1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F93F6F6-2F09-4629-B138-2F81A442FEC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6DD5FEE-1F25-4E8B-950B-6C194748D26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F03C2C8-8B5F-45CA-B03C-86A7238BBCA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522082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71D731-C950-4EDB-BAA4-9EB3B8245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D37C3F-5244-4B69-A3C9-C112F98E09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A3275B-5BE7-4E06-AD1A-EEE0109B57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433B351-2A30-4ECC-AEF0-720AEFCF70B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6326404-2DA8-4D44-BE28-C9B22C79FF4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F03C2C8-8B5F-45CA-B03C-86A7238BBCA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122014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082A4F-9702-4A98-8216-DB9DF71966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CCC87F-622A-4619-8F5D-B5673D2141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41849D-A511-4EDA-8C7E-A0CB4C73E6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3DD0C3-5FC1-43B2-843B-4F54BD6210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E10B9CC-7B29-416E-BC4F-6E4E683067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EE7B309A-1B51-434F-A302-CD45E763CA5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9B7C6E69-F3DE-4456-8E4B-86DEDD8059F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F03C2C8-8B5F-45CA-B03C-86A7238BBCA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700560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34A67-43C8-4844-90CB-52E94C129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D29BED-AEBD-4EC8-9ED6-0E654740EF1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8317FC-BA34-47D6-B727-40C7C83D751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F03C2C8-8B5F-45CA-B03C-86A7238BBCA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013080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- Middl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34A67-43C8-4844-90CB-52E94C129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58622"/>
            <a:ext cx="4114800" cy="1940756"/>
          </a:xfrm>
        </p:spPr>
        <p:txBody>
          <a:bodyPr/>
          <a:lstStyle>
            <a:lvl1pPr algn="ctr">
              <a:defRPr i="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D29BED-AEBD-4EC8-9ED6-0E654740EF1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8317FC-BA34-47D6-B727-40C7C83D751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F03C2C8-8B5F-45CA-B03C-86A7238BBCA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772139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Quot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34A67-43C8-4844-90CB-52E94C129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1190" y="2772428"/>
            <a:ext cx="7289620" cy="2348315"/>
          </a:xfrm>
        </p:spPr>
        <p:txBody>
          <a:bodyPr anchor="t"/>
          <a:lstStyle>
            <a:lvl1pPr algn="ctr">
              <a:defRPr i="1" cap="none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D29BED-AEBD-4EC8-9ED6-0E654740EF1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8317FC-BA34-47D6-B727-40C7C83D751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F03C2C8-8B5F-45CA-B03C-86A7238BBCAC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F91CA36-8A6A-4E57-8DEA-8AB642C2C3E6}"/>
              </a:ext>
            </a:extLst>
          </p:cNvPr>
          <p:cNvGrpSpPr/>
          <p:nvPr userDrawn="1"/>
        </p:nvGrpSpPr>
        <p:grpSpPr>
          <a:xfrm>
            <a:off x="5562369" y="981299"/>
            <a:ext cx="1067263" cy="809829"/>
            <a:chOff x="5539813" y="981299"/>
            <a:chExt cx="1067263" cy="809829"/>
          </a:xfrm>
        </p:grpSpPr>
        <p:sp>
          <p:nvSpPr>
            <p:cNvPr id="8" name="Pentagon 7">
              <a:extLst>
                <a:ext uri="{FF2B5EF4-FFF2-40B4-BE49-F238E27FC236}">
                  <a16:creationId xmlns:a16="http://schemas.microsoft.com/office/drawing/2014/main" id="{88700BE6-09BC-484A-9BE2-AB6B8F5802BC}"/>
                </a:ext>
              </a:extLst>
            </p:cNvPr>
            <p:cNvSpPr/>
            <p:nvPr/>
          </p:nvSpPr>
          <p:spPr>
            <a:xfrm rot="5400000">
              <a:off x="5851587" y="1035639"/>
              <a:ext cx="809829" cy="701149"/>
            </a:xfrm>
            <a:prstGeom prst="pentagon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60C6E262-3E21-4999-B5BE-DE8EE956CD99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5802453" y="1125304"/>
              <a:ext cx="541983" cy="494781"/>
            </a:xfrm>
            <a:custGeom>
              <a:avLst/>
              <a:gdLst>
                <a:gd name="connsiteX0" fmla="*/ 226139 w 417600"/>
                <a:gd name="connsiteY0" fmla="*/ 0 h 681160"/>
                <a:gd name="connsiteX1" fmla="*/ 417600 w 417600"/>
                <a:gd name="connsiteY1" fmla="*/ 191461 h 681160"/>
                <a:gd name="connsiteX2" fmla="*/ 417600 w 417600"/>
                <a:gd name="connsiteY2" fmla="*/ 489699 h 681160"/>
                <a:gd name="connsiteX3" fmla="*/ 226139 w 417600"/>
                <a:gd name="connsiteY3" fmla="*/ 681160 h 681160"/>
                <a:gd name="connsiteX4" fmla="*/ 0 w 417600"/>
                <a:gd name="connsiteY4" fmla="*/ 340580 h 681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7600" h="681160">
                  <a:moveTo>
                    <a:pt x="226139" y="0"/>
                  </a:moveTo>
                  <a:lnTo>
                    <a:pt x="417600" y="191461"/>
                  </a:lnTo>
                  <a:lnTo>
                    <a:pt x="417600" y="489699"/>
                  </a:lnTo>
                  <a:lnTo>
                    <a:pt x="226139" y="681160"/>
                  </a:lnTo>
                  <a:lnTo>
                    <a:pt x="0" y="340580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0" name="Pentagon 9">
              <a:extLst>
                <a:ext uri="{FF2B5EF4-FFF2-40B4-BE49-F238E27FC236}">
                  <a16:creationId xmlns:a16="http://schemas.microsoft.com/office/drawing/2014/main" id="{DA1C7718-1C79-46F9-B6EA-CCE44857FE3E}"/>
                </a:ext>
              </a:extLst>
            </p:cNvPr>
            <p:cNvSpPr/>
            <p:nvPr/>
          </p:nvSpPr>
          <p:spPr>
            <a:xfrm rot="16200000">
              <a:off x="5485473" y="1035639"/>
              <a:ext cx="809829" cy="701149"/>
            </a:xfrm>
            <a:prstGeom prst="pentagon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07398203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- Middl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34A67-43C8-4844-90CB-52E94C129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00" y="2766218"/>
            <a:ext cx="4114800" cy="1325563"/>
          </a:xfrm>
        </p:spPr>
        <p:txBody>
          <a:bodyPr/>
          <a:lstStyle>
            <a:lvl1pPr algn="ctr">
              <a:defRPr i="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D29BED-AEBD-4EC8-9ED6-0E654740EF1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8317FC-BA34-47D6-B727-40C7C83D751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F03C2C8-8B5F-45CA-B03C-86A7238BBCA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194120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799EBE-63AA-4624-816D-5196813699A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44C175-C936-42DD-97D7-B01713E9DE1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F03C2C8-8B5F-45CA-B03C-86A7238BBCA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066379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5CAD1C-12E9-473E-A027-0E505EB5DA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3B966F-9FBA-4EFC-91B9-E2C18B7BB6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D6D027-D803-40DE-B7CF-1F8B2BE641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3B76F06-47D6-453A-A4A1-414C7BE6262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D551AAD-7A7D-4A14-BAA2-86E8053D57F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F03C2C8-8B5F-45CA-B03C-86A7238BBCA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62301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8C758-0343-486D-9063-2EDC8C8AEFF9}" type="datetimeFigureOut">
              <a:rPr lang="en-US" smtClean="0"/>
              <a:t>6/23/2021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CF33C-05F2-4019-8E85-6BA51A5589D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468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8C758-0343-486D-9063-2EDC8C8AEFF9}" type="datetimeFigureOut">
              <a:rPr lang="en-US" smtClean="0"/>
              <a:t>6/23/2021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CF33C-05F2-4019-8E85-6BA51A5589D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28805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8C758-0343-486D-9063-2EDC8C8AEFF9}" type="datetimeFigureOut">
              <a:rPr lang="en-US" smtClean="0"/>
              <a:t>6/23/2021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CF33C-05F2-4019-8E85-6BA51A5589D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14611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8C758-0343-486D-9063-2EDC8C8AEFF9}" type="datetimeFigureOut">
              <a:rPr lang="en-US" smtClean="0"/>
              <a:t>6/23/2021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CF33C-05F2-4019-8E85-6BA51A5589D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02850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16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F8C758-0343-486D-9063-2EDC8C8AEFF9}" type="datetimeFigureOut">
              <a:rPr lang="en-US" smtClean="0"/>
              <a:t>6/23/2021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6CF33C-05F2-4019-8E85-6BA51A5589D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1611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8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9CEC732-0DE2-456B-92A1-84321C9BDC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816A5B-B156-4DC3-B18E-14F3E59A64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B0252E-67CD-4B33-849F-7B1449CF27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17490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591E0-5367-4F2F-9C30-2087D79A846D}" type="datetime1">
              <a:rPr lang="en-US" noProof="0" smtClean="0"/>
              <a:t>6/23/2021</a:t>
            </a:fld>
            <a:endParaRPr lang="en-US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620AD2-E3F8-48CB-8B72-B0945DF534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17490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noProof="0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A5F3BCF-F6FD-4DFF-B0B4-9892C9389344}"/>
              </a:ext>
            </a:extLst>
          </p:cNvPr>
          <p:cNvSpPr/>
          <p:nvPr userDrawn="1"/>
        </p:nvSpPr>
        <p:spPr>
          <a:xfrm>
            <a:off x="11562237" y="6227432"/>
            <a:ext cx="266400" cy="266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5DEFFD-817B-43EC-86F0-34DEA2BA5E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68844" y="6174902"/>
            <a:ext cx="3571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i="1">
                <a:solidFill>
                  <a:schemeClr val="tx2">
                    <a:alpha val="70000"/>
                  </a:schemeClr>
                </a:solidFill>
              </a:defRPr>
            </a:lvl1pPr>
          </a:lstStyle>
          <a:p>
            <a:fld id="{82EE24B5-652C-4DB5-B7C3-B5BBEC1280B1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49769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89" r:id="rId14"/>
    <p:sldLayoutId id="2147483706" r:id="rId15"/>
    <p:sldLayoutId id="2147483691" r:id="rId16"/>
    <p:sldLayoutId id="2147483692" r:id="rId17"/>
    <p:sldLayoutId id="2147483693" r:id="rId18"/>
    <p:sldLayoutId id="2147483694" r:id="rId19"/>
    <p:sldLayoutId id="2147483695" r:id="rId2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E341CFC-63B9-4A19-A8AB-62B9E452A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5A838B-134E-40B6-A7E3-1119BB8BF5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8943BB-9EAD-4CBC-9CA2-75F70C6B58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94036C-9E7C-4FFC-99FA-414B61E345DD}" type="datetimeFigureOut">
              <a:rPr lang="en-US" smtClean="0"/>
              <a:t>6/23/2021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04E537-5CBA-4B86-9D30-577B9F741E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E79E72-0F12-4646-BCDF-4C9EAA89C2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6580AB-5C3C-4B4F-8E2A-8B7A0A8CE6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788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2B56D30-36E1-4F7F-84F3-D9266E14F1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81A3CA-80AB-4E95-9108-5775634707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C2E15E-0AD5-440E-9097-74B03C10BB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73A161-3FB7-4DAC-A14F-0315D8754E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EF03C2C8-8B5F-45CA-B03C-86A7238BBCA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2725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i="0" kern="1200" cap="all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Garamond" panose="02020404030301010803" pitchFamily="18" charset="0"/>
        <a:buChar char="♦"/>
        <a:defRPr sz="1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6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2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2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.png"/><Relationship Id="rId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5.jpe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16.jpe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9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1.xml"/><Relationship Id="rId4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9.xml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964141-6F81-4947-A236-746D94ED3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solidFill>
            <a:schemeClr val="tx1">
              <a:lumMod val="95000"/>
              <a:lumOff val="5000"/>
            </a:schemeClr>
          </a:solidFill>
        </p:spPr>
        <p:txBody>
          <a:bodyPr/>
          <a:lstStyle/>
          <a:p>
            <a:fld id="{19B51A1E-902D-48AF-9020-955120F399B6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3000"/>
                    </a14:imgEffect>
                    <a14:imgEffect>
                      <a14:colorTemperature colorTemp="6579"/>
                    </a14:imgEffect>
                    <a14:imgEffect>
                      <a14:saturation sat="34000"/>
                    </a14:imgEffect>
                    <a14:imgEffect>
                      <a14:brightnessContrast bright="3000" contrast="3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43" r="13443"/>
          <a:stretch>
            <a:fillRect/>
          </a:stretch>
        </p:blipFill>
        <p:spPr>
          <a:xfrm>
            <a:off x="4812662" y="713"/>
            <a:ext cx="4267200" cy="6370638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8" name="Rectangle 7"/>
          <p:cNvSpPr/>
          <p:nvPr/>
        </p:nvSpPr>
        <p:spPr>
          <a:xfrm>
            <a:off x="9795641" y="6371351"/>
            <a:ext cx="1964359" cy="43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972F17A-D965-40B9-8ABB-C634072DBCC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-1" y="4110760"/>
            <a:ext cx="5097517" cy="1100565"/>
          </a:xfrm>
        </p:spPr>
        <p:txBody>
          <a:bodyPr/>
          <a:lstStyle/>
          <a:p>
            <a:r>
              <a:rPr lang="en-US" sz="3200" dirty="0" smtClean="0">
                <a:latin typeface="Californian FB" panose="0207040306080B030204" pitchFamily="18" charset="0"/>
              </a:rPr>
              <a:t>711 G Street</a:t>
            </a:r>
            <a:endParaRPr lang="en-US" sz="3200" dirty="0">
              <a:latin typeface="Californian FB" panose="0207040306080B030204" pitchFamily="18" charset="0"/>
            </a:endParaRP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700" y="1492469"/>
            <a:ext cx="5288403" cy="2622157"/>
          </a:xfrm>
        </p:spPr>
        <p:txBody>
          <a:bodyPr/>
          <a:lstStyle/>
          <a:p>
            <a:r>
              <a:rPr lang="en-US" sz="5400" dirty="0" smtClean="0">
                <a:latin typeface="Californian FB" panose="0207040306080B030204" pitchFamily="18" charset="0"/>
              </a:rPr>
              <a:t>Jail Diversion Treatment &amp; Resource Center</a:t>
            </a:r>
            <a:endParaRPr lang="en-US" sz="5400" dirty="0">
              <a:latin typeface="Californian FB" panose="0207040306080B0302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1700" y="5211325"/>
            <a:ext cx="2413430" cy="115055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7313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-5080"/>
            <a:ext cx="12192000" cy="6863080"/>
            <a:chOff x="0" y="-5080"/>
            <a:chExt cx="12192000" cy="686308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820" b="10812"/>
            <a:stretch/>
          </p:blipFill>
          <p:spPr>
            <a:xfrm>
              <a:off x="0" y="-5080"/>
              <a:ext cx="12192000" cy="6858000"/>
            </a:xfrm>
            <a:prstGeom prst="rect">
              <a:avLst/>
            </a:prstGeom>
          </p:spPr>
        </p:pic>
        <p:sp>
          <p:nvSpPr>
            <p:cNvPr id="6" name="object 3" descr="Blue rectangle">
              <a:extLst>
                <a:ext uri="{FF2B5EF4-FFF2-40B4-BE49-F238E27FC236}">
                  <a16:creationId xmlns:a16="http://schemas.microsoft.com/office/drawing/2014/main" id="{3544D2CA-9A07-47BD-B1E4-88366F5FCD45}"/>
                </a:ext>
              </a:extLst>
            </p:cNvPr>
            <p:cNvSpPr/>
            <p:nvPr/>
          </p:nvSpPr>
          <p:spPr>
            <a:xfrm>
              <a:off x="1200" y="0"/>
              <a:ext cx="12190800" cy="6858000"/>
            </a:xfrm>
            <a:custGeom>
              <a:avLst/>
              <a:gdLst/>
              <a:ahLst/>
              <a:cxnLst/>
              <a:rect l="l" t="t" r="r" b="b"/>
              <a:pathLst>
                <a:path w="12189460" h="6858000">
                  <a:moveTo>
                    <a:pt x="0" y="6858000"/>
                  </a:moveTo>
                  <a:lnTo>
                    <a:pt x="12188952" y="6858000"/>
                  </a:lnTo>
                  <a:lnTo>
                    <a:pt x="12188952" y="0"/>
                  </a:lnTo>
                  <a:lnTo>
                    <a:pt x="0" y="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tx2">
                <a:alpha val="70000"/>
              </a:schemeClr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628" y="71120"/>
            <a:ext cx="6119812" cy="762000"/>
          </a:xfrm>
        </p:spPr>
        <p:txBody>
          <a:bodyPr>
            <a:noAutofit/>
          </a:bodyPr>
          <a:lstStyle/>
          <a:p>
            <a:r>
              <a:rPr lang="en-US" sz="4400" b="1" cap="small" dirty="0" smtClean="0">
                <a:solidFill>
                  <a:schemeClr val="bg1"/>
                </a:solidFill>
                <a:latin typeface="Californian FB" panose="0207040306080B030204" pitchFamily="18" charset="0"/>
              </a:rPr>
              <a:t>Pre-Granting </a:t>
            </a:r>
            <a:r>
              <a:rPr lang="en-US" sz="4400" b="1" cap="small" dirty="0">
                <a:solidFill>
                  <a:schemeClr val="bg1"/>
                </a:solidFill>
                <a:latin typeface="Californian FB" panose="0207040306080B030204" pitchFamily="18" charset="0"/>
              </a:rPr>
              <a:t>of </a:t>
            </a:r>
            <a:r>
              <a:rPr lang="en-US" sz="4400" b="1" cap="small" dirty="0" smtClean="0">
                <a:solidFill>
                  <a:schemeClr val="bg1"/>
                </a:solidFill>
                <a:latin typeface="Californian FB" panose="0207040306080B030204" pitchFamily="18" charset="0"/>
              </a:rPr>
              <a:t>MHD</a:t>
            </a:r>
            <a:endParaRPr lang="en-US" sz="2400" dirty="0"/>
          </a:p>
        </p:txBody>
      </p:sp>
      <p:sp>
        <p:nvSpPr>
          <p:cNvPr id="7" name="object 18" descr="Beige rectangle">
            <a:extLst>
              <a:ext uri="{FF2B5EF4-FFF2-40B4-BE49-F238E27FC236}">
                <a16:creationId xmlns:a16="http://schemas.microsoft.com/office/drawing/2014/main" id="{2D844B0B-BA7B-4E53-BCA1-628F65C6A4CA}"/>
              </a:ext>
            </a:extLst>
          </p:cNvPr>
          <p:cNvSpPr/>
          <p:nvPr/>
        </p:nvSpPr>
        <p:spPr>
          <a:xfrm flipV="1">
            <a:off x="67629" y="641078"/>
            <a:ext cx="6119812" cy="78795"/>
          </a:xfrm>
          <a:custGeom>
            <a:avLst/>
            <a:gdLst/>
            <a:ahLst/>
            <a:cxnLst/>
            <a:rect l="l" t="t" r="r" b="b"/>
            <a:pathLst>
              <a:path w="3218815">
                <a:moveTo>
                  <a:pt x="0" y="0"/>
                </a:moveTo>
                <a:lnTo>
                  <a:pt x="3218395" y="0"/>
                </a:lnTo>
              </a:path>
            </a:pathLst>
          </a:custGeom>
          <a:ln w="54863">
            <a:solidFill>
              <a:schemeClr val="accent4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"/>
              <a:ea typeface="+mn-ea"/>
              <a:cs typeface="+mn-cs"/>
            </a:endParaRPr>
          </a:p>
        </p:txBody>
      </p:sp>
      <p:graphicFrame>
        <p:nvGraphicFramePr>
          <p:cNvPr id="14" name="Diagram 13"/>
          <p:cNvGraphicFramePr/>
          <p:nvPr>
            <p:extLst>
              <p:ext uri="{D42A27DB-BD31-4B8C-83A1-F6EECF244321}">
                <p14:modId xmlns:p14="http://schemas.microsoft.com/office/powerpoint/2010/main" val="3799058907"/>
              </p:ext>
            </p:extLst>
          </p:nvPr>
        </p:nvGraphicFramePr>
        <p:xfrm>
          <a:off x="4798677" y="966818"/>
          <a:ext cx="7248384" cy="59186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6" name="Title 3">
            <a:extLst>
              <a:ext uri="{FF2B5EF4-FFF2-40B4-BE49-F238E27FC236}">
                <a16:creationId xmlns:a16="http://schemas.microsoft.com/office/drawing/2014/main" id="{A644FD75-A6E0-4C28-946F-89CBDEC00E20}"/>
              </a:ext>
            </a:extLst>
          </p:cNvPr>
          <p:cNvSpPr txBox="1">
            <a:spLocks/>
          </p:cNvSpPr>
          <p:nvPr/>
        </p:nvSpPr>
        <p:spPr>
          <a:xfrm>
            <a:off x="257745" y="966818"/>
            <a:ext cx="3550330" cy="55748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360000" tIns="45720" rIns="9000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i="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600" cap="none" dirty="0">
              <a:cs typeface="Arial" panose="020B0604020202020204" pitchFamily="34" charset="0"/>
            </a:endParaRPr>
          </a:p>
        </p:txBody>
      </p:sp>
      <p:sp>
        <p:nvSpPr>
          <p:cNvPr id="17" name="Title 3">
            <a:extLst>
              <a:ext uri="{FF2B5EF4-FFF2-40B4-BE49-F238E27FC236}">
                <a16:creationId xmlns:a16="http://schemas.microsoft.com/office/drawing/2014/main" id="{A644FD75-A6E0-4C28-946F-89CBDEC00E20}"/>
              </a:ext>
            </a:extLst>
          </p:cNvPr>
          <p:cNvSpPr txBox="1">
            <a:spLocks/>
          </p:cNvSpPr>
          <p:nvPr/>
        </p:nvSpPr>
        <p:spPr>
          <a:xfrm>
            <a:off x="675174" y="1221689"/>
            <a:ext cx="3550330" cy="5065056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360000" tIns="45720" rIns="9000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i="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600" cap="none" dirty="0"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778812" y="1438664"/>
            <a:ext cx="3796272" cy="731520"/>
            <a:chOff x="778812" y="1438664"/>
            <a:chExt cx="3796272" cy="731520"/>
          </a:xfrm>
        </p:grpSpPr>
        <p:sp>
          <p:nvSpPr>
            <p:cNvPr id="21" name="Text Placeholder 3">
              <a:extLst>
                <a:ext uri="{FF2B5EF4-FFF2-40B4-BE49-F238E27FC236}">
                  <a16:creationId xmlns:a16="http://schemas.microsoft.com/office/drawing/2014/main" id="{23C936ED-4D5A-4897-BFCD-65082B328E0D}"/>
                </a:ext>
              </a:extLst>
            </p:cNvPr>
            <p:cNvSpPr txBox="1">
              <a:spLocks/>
            </p:cNvSpPr>
            <p:nvPr/>
          </p:nvSpPr>
          <p:spPr>
            <a:xfrm>
              <a:off x="1105767" y="1438664"/>
              <a:ext cx="3469317" cy="73152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bg2">
                      <a:lumMod val="20000"/>
                      <a:lumOff val="80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600" b="1" dirty="0" smtClean="0"/>
                <a:t>Assess</a:t>
              </a:r>
              <a:endParaRPr lang="en-US" sz="4000" b="1" dirty="0"/>
            </a:p>
          </p:txBody>
        </p:sp>
        <p:pic>
          <p:nvPicPr>
            <p:cNvPr id="15" name="Picture Placeholder 27" descr="Check icon">
              <a:extLst>
                <a:ext uri="{FF2B5EF4-FFF2-40B4-BE49-F238E27FC236}">
                  <a16:creationId xmlns:a16="http://schemas.microsoft.com/office/drawing/2014/main" id="{3CDD98F8-113E-4FB2-A33D-039AFCD9C22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duotone>
                <a:prstClr val="black"/>
                <a:srgbClr val="203864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78812" y="1592196"/>
              <a:ext cx="417154" cy="417154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778812" y="2925609"/>
            <a:ext cx="3550632" cy="731520"/>
            <a:chOff x="778812" y="2925609"/>
            <a:chExt cx="3550632" cy="731520"/>
          </a:xfrm>
        </p:grpSpPr>
        <p:sp>
          <p:nvSpPr>
            <p:cNvPr id="24" name="Text Placeholder 3">
              <a:extLst>
                <a:ext uri="{FF2B5EF4-FFF2-40B4-BE49-F238E27FC236}">
                  <a16:creationId xmlns:a16="http://schemas.microsoft.com/office/drawing/2014/main" id="{23C936ED-4D5A-4897-BFCD-65082B328E0D}"/>
                </a:ext>
              </a:extLst>
            </p:cNvPr>
            <p:cNvSpPr txBox="1">
              <a:spLocks/>
            </p:cNvSpPr>
            <p:nvPr/>
          </p:nvSpPr>
          <p:spPr>
            <a:xfrm>
              <a:off x="1099185" y="2925609"/>
              <a:ext cx="3230259" cy="73152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bg2">
                      <a:lumMod val="20000"/>
                      <a:lumOff val="80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600" b="1" dirty="0" smtClean="0"/>
                <a:t>Link to Services</a:t>
              </a:r>
              <a:endParaRPr lang="en-US" sz="3600" b="1" dirty="0"/>
            </a:p>
          </p:txBody>
        </p:sp>
        <p:pic>
          <p:nvPicPr>
            <p:cNvPr id="18" name="Picture Placeholder 27" descr="Check icon">
              <a:extLst>
                <a:ext uri="{FF2B5EF4-FFF2-40B4-BE49-F238E27FC236}">
                  <a16:creationId xmlns:a16="http://schemas.microsoft.com/office/drawing/2014/main" id="{3CDD98F8-113E-4FB2-A33D-039AFCD9C22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duotone>
                <a:prstClr val="black"/>
                <a:srgbClr val="203864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78812" y="3082792"/>
              <a:ext cx="417154" cy="417154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75174" y="4660489"/>
            <a:ext cx="3706074" cy="1409702"/>
            <a:chOff x="675174" y="4660489"/>
            <a:chExt cx="3706074" cy="1409702"/>
          </a:xfrm>
        </p:grpSpPr>
        <p:sp>
          <p:nvSpPr>
            <p:cNvPr id="27" name="Text Placeholder 3">
              <a:extLst>
                <a:ext uri="{FF2B5EF4-FFF2-40B4-BE49-F238E27FC236}">
                  <a16:creationId xmlns:a16="http://schemas.microsoft.com/office/drawing/2014/main" id="{23C936ED-4D5A-4897-BFCD-65082B328E0D}"/>
                </a:ext>
              </a:extLst>
            </p:cNvPr>
            <p:cNvSpPr txBox="1">
              <a:spLocks/>
            </p:cNvSpPr>
            <p:nvPr/>
          </p:nvSpPr>
          <p:spPr>
            <a:xfrm>
              <a:off x="911931" y="4660489"/>
              <a:ext cx="3469317" cy="140970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bg2">
                      <a:lumMod val="20000"/>
                      <a:lumOff val="80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600" b="1" dirty="0" smtClean="0"/>
                <a:t>Develop Supportive Plan</a:t>
              </a:r>
              <a:endParaRPr lang="en-US" sz="3600" b="1" dirty="0"/>
            </a:p>
          </p:txBody>
        </p:sp>
        <p:pic>
          <p:nvPicPr>
            <p:cNvPr id="19" name="Picture Placeholder 27" descr="Check icon">
              <a:extLst>
                <a:ext uri="{FF2B5EF4-FFF2-40B4-BE49-F238E27FC236}">
                  <a16:creationId xmlns:a16="http://schemas.microsoft.com/office/drawing/2014/main" id="{3CDD98F8-113E-4FB2-A33D-039AFCD9C22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duotone>
                <a:prstClr val="black"/>
                <a:srgbClr val="203864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75174" y="5156763"/>
              <a:ext cx="417154" cy="4171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852834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Content Placeholder 6">
            <a:extLst>
              <a:ext uri="{FF2B5EF4-FFF2-40B4-BE49-F238E27FC236}">
                <a16:creationId xmlns:a16="http://schemas.microsoft.com/office/drawing/2014/main" id="{7D87B918-371C-4B31-9C7A-1D9A08C8A3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halk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5049"/>
          <a:stretch/>
        </p:blipFill>
        <p:spPr>
          <a:xfrm>
            <a:off x="1200" y="0"/>
            <a:ext cx="12190800" cy="6852920"/>
          </a:xfrm>
          <a:prstGeom prst="rect">
            <a:avLst/>
          </a:prstGeom>
        </p:spPr>
      </p:pic>
      <p:sp>
        <p:nvSpPr>
          <p:cNvPr id="5" name="object 3" descr="Blue rectangle">
            <a:extLst>
              <a:ext uri="{FF2B5EF4-FFF2-40B4-BE49-F238E27FC236}">
                <a16:creationId xmlns:a16="http://schemas.microsoft.com/office/drawing/2014/main" id="{3544D2CA-9A07-47BD-B1E4-88366F5FCD45}"/>
              </a:ext>
            </a:extLst>
          </p:cNvPr>
          <p:cNvSpPr/>
          <p:nvPr/>
        </p:nvSpPr>
        <p:spPr>
          <a:xfrm>
            <a:off x="1200" y="0"/>
            <a:ext cx="12190800" cy="6858000"/>
          </a:xfrm>
          <a:custGeom>
            <a:avLst/>
            <a:gdLst/>
            <a:ahLst/>
            <a:cxnLst/>
            <a:rect l="l" t="t" r="r" b="b"/>
            <a:pathLst>
              <a:path w="12189460" h="6858000">
                <a:moveTo>
                  <a:pt x="0" y="6858000"/>
                </a:moveTo>
                <a:lnTo>
                  <a:pt x="12188952" y="6858000"/>
                </a:lnTo>
                <a:lnTo>
                  <a:pt x="12188952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>
              <a:alpha val="69999"/>
            </a:scheme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"/>
              <a:ea typeface="+mn-ea"/>
              <a:cs typeface="+mn-cs"/>
            </a:endParaRPr>
          </a:p>
        </p:txBody>
      </p:sp>
      <p:sp>
        <p:nvSpPr>
          <p:cNvPr id="7" name="object 3" descr="Beige rectangle">
            <a:extLst>
              <a:ext uri="{FF2B5EF4-FFF2-40B4-BE49-F238E27FC236}">
                <a16:creationId xmlns:a16="http://schemas.microsoft.com/office/drawing/2014/main" id="{C6CF32E2-A869-4259-A659-5EEE6BDA3B59}"/>
              </a:ext>
            </a:extLst>
          </p:cNvPr>
          <p:cNvSpPr/>
          <p:nvPr/>
        </p:nvSpPr>
        <p:spPr>
          <a:xfrm>
            <a:off x="579775" y="320040"/>
            <a:ext cx="4051368" cy="6217920"/>
          </a:xfrm>
          <a:custGeom>
            <a:avLst/>
            <a:gdLst/>
            <a:ahLst/>
            <a:cxnLst/>
            <a:rect l="l" t="t" r="r" b="b"/>
            <a:pathLst>
              <a:path w="4010659" h="333375">
                <a:moveTo>
                  <a:pt x="0" y="333006"/>
                </a:moveTo>
                <a:lnTo>
                  <a:pt x="4010367" y="333006"/>
                </a:lnTo>
                <a:lnTo>
                  <a:pt x="4010367" y="0"/>
                </a:lnTo>
                <a:lnTo>
                  <a:pt x="0" y="0"/>
                </a:lnTo>
                <a:lnTo>
                  <a:pt x="0" y="33300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0" tIns="0" rIns="0" bIns="0" rtlCol="0"/>
          <a:lstStyle/>
          <a:p>
            <a:endParaRPr lang="en-US" dirty="0">
              <a:solidFill>
                <a:prstClr val="black"/>
              </a:solidFill>
              <a:latin typeface="Arial "/>
            </a:endParaRPr>
          </a:p>
        </p:txBody>
      </p:sp>
      <p:sp>
        <p:nvSpPr>
          <p:cNvPr id="8" name="object 6" descr="Blue rectangle">
            <a:extLst>
              <a:ext uri="{FF2B5EF4-FFF2-40B4-BE49-F238E27FC236}">
                <a16:creationId xmlns:a16="http://schemas.microsoft.com/office/drawing/2014/main" id="{882E2F92-EB16-4B55-B49A-3C6AB7B2BF30}"/>
              </a:ext>
            </a:extLst>
          </p:cNvPr>
          <p:cNvSpPr/>
          <p:nvPr/>
        </p:nvSpPr>
        <p:spPr>
          <a:xfrm>
            <a:off x="911225" y="731520"/>
            <a:ext cx="4433615" cy="5394960"/>
          </a:xfrm>
          <a:custGeom>
            <a:avLst/>
            <a:gdLst/>
            <a:ahLst/>
            <a:cxnLst/>
            <a:rect l="l" t="t" r="r" b="b"/>
            <a:pathLst>
              <a:path w="6689725" h="3528060">
                <a:moveTo>
                  <a:pt x="0" y="3527996"/>
                </a:moveTo>
                <a:lnTo>
                  <a:pt x="6689648" y="3527996"/>
                </a:lnTo>
                <a:lnTo>
                  <a:pt x="6689648" y="0"/>
                </a:lnTo>
                <a:lnTo>
                  <a:pt x="0" y="0"/>
                </a:lnTo>
                <a:lnTo>
                  <a:pt x="0" y="3527996"/>
                </a:lnTo>
                <a:close/>
              </a:path>
            </a:pathLst>
          </a:custGeom>
          <a:solidFill>
            <a:srgbClr val="494B4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lIns="0" tIns="0" rIns="0" bIns="0" rtlCol="0"/>
          <a:lstStyle/>
          <a:p>
            <a:endParaRPr lang="en-US" dirty="0">
              <a:solidFill>
                <a:prstClr val="black"/>
              </a:solidFill>
              <a:latin typeface="Arial "/>
            </a:endParaRPr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302303BC-9A39-470F-8733-A268BC16B299}"/>
              </a:ext>
            </a:extLst>
          </p:cNvPr>
          <p:cNvSpPr txBox="1">
            <a:spLocks/>
          </p:cNvSpPr>
          <p:nvPr/>
        </p:nvSpPr>
        <p:spPr>
          <a:xfrm>
            <a:off x="976076" y="766823"/>
            <a:ext cx="4770591" cy="6466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fornian FB" panose="0207040306080B030204" pitchFamily="18" charset="0"/>
              </a:rPr>
              <a:t>Pre-Diversion Supports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fornian FB" panose="0207040306080B030204" pitchFamily="18" charset="0"/>
            </a:endParaRPr>
          </a:p>
        </p:txBody>
      </p:sp>
      <p:sp>
        <p:nvSpPr>
          <p:cNvPr id="11" name="object 27" descr="Beige rectangle">
            <a:extLst>
              <a:ext uri="{FF2B5EF4-FFF2-40B4-BE49-F238E27FC236}">
                <a16:creationId xmlns:a16="http://schemas.microsoft.com/office/drawing/2014/main" id="{C5B67D68-F2A3-48A2-B2A0-C9DF8BA55D80}"/>
              </a:ext>
            </a:extLst>
          </p:cNvPr>
          <p:cNvSpPr/>
          <p:nvPr/>
        </p:nvSpPr>
        <p:spPr>
          <a:xfrm flipV="1">
            <a:off x="1057438" y="1215146"/>
            <a:ext cx="4152280" cy="97603"/>
          </a:xfrm>
          <a:custGeom>
            <a:avLst/>
            <a:gdLst/>
            <a:ahLst/>
            <a:cxnLst/>
            <a:rect l="l" t="t" r="r" b="b"/>
            <a:pathLst>
              <a:path w="2501265">
                <a:moveTo>
                  <a:pt x="0" y="0"/>
                </a:moveTo>
                <a:lnTo>
                  <a:pt x="2500883" y="0"/>
                </a:lnTo>
              </a:path>
            </a:pathLst>
          </a:custGeom>
          <a:ln w="54863">
            <a:solidFill>
              <a:srgbClr val="14708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"/>
              <a:ea typeface="+mn-ea"/>
              <a:cs typeface="+mn-cs"/>
            </a:endParaRP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3C936ED-4D5A-4897-BFCD-65082B328E0D}"/>
              </a:ext>
            </a:extLst>
          </p:cNvPr>
          <p:cNvSpPr txBox="1">
            <a:spLocks/>
          </p:cNvSpPr>
          <p:nvPr/>
        </p:nvSpPr>
        <p:spPr>
          <a:xfrm>
            <a:off x="1384370" y="1398151"/>
            <a:ext cx="3795955" cy="4206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700" b="1" dirty="0" smtClean="0"/>
              <a:t>Staff can walk </a:t>
            </a:r>
            <a:r>
              <a:rPr lang="en-US" sz="1700" b="1" dirty="0" smtClean="0"/>
              <a:t>client </a:t>
            </a:r>
            <a:r>
              <a:rPr lang="en-US" sz="1700" b="1" dirty="0" smtClean="0"/>
              <a:t>to JDTRC</a:t>
            </a:r>
            <a:endParaRPr lang="en-US" sz="1700" b="1" dirty="0"/>
          </a:p>
        </p:txBody>
      </p:sp>
      <p:pic>
        <p:nvPicPr>
          <p:cNvPr id="13" name="Picture Placeholder 27" descr="Check icon">
            <a:extLst>
              <a:ext uri="{FF2B5EF4-FFF2-40B4-BE49-F238E27FC236}">
                <a16:creationId xmlns:a16="http://schemas.microsoft.com/office/drawing/2014/main" id="{3CDD98F8-113E-4FB2-A33D-039AFCD9C22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19448" y="1397032"/>
            <a:ext cx="417154" cy="417154"/>
          </a:xfrm>
          <a:prstGeom prst="rect">
            <a:avLst/>
          </a:prstGeom>
        </p:spPr>
      </p:pic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23C936ED-4D5A-4897-BFCD-65082B328E0D}"/>
              </a:ext>
            </a:extLst>
          </p:cNvPr>
          <p:cNvSpPr txBox="1">
            <a:spLocks/>
          </p:cNvSpPr>
          <p:nvPr/>
        </p:nvSpPr>
        <p:spPr>
          <a:xfrm>
            <a:off x="1395531" y="1831057"/>
            <a:ext cx="3795955" cy="4206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700" b="1" dirty="0" smtClean="0"/>
              <a:t>Social worker to perform PTSP Assessment to determine needs</a:t>
            </a:r>
            <a:endParaRPr lang="en-US" sz="1700" b="1" dirty="0"/>
          </a:p>
        </p:txBody>
      </p:sp>
      <p:pic>
        <p:nvPicPr>
          <p:cNvPr id="15" name="Picture Placeholder 27" descr="Check icon">
            <a:extLst>
              <a:ext uri="{FF2B5EF4-FFF2-40B4-BE49-F238E27FC236}">
                <a16:creationId xmlns:a16="http://schemas.microsoft.com/office/drawing/2014/main" id="{3CDD98F8-113E-4FB2-A33D-039AFCD9C22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30609" y="1832792"/>
            <a:ext cx="417154" cy="417154"/>
          </a:xfrm>
          <a:prstGeom prst="rect">
            <a:avLst/>
          </a:prstGeom>
        </p:spPr>
      </p:pic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23C936ED-4D5A-4897-BFCD-65082B328E0D}"/>
              </a:ext>
            </a:extLst>
          </p:cNvPr>
          <p:cNvSpPr txBox="1">
            <a:spLocks/>
          </p:cNvSpPr>
          <p:nvPr/>
        </p:nvSpPr>
        <p:spPr>
          <a:xfrm>
            <a:off x="2169922" y="2348837"/>
            <a:ext cx="3795955" cy="4206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700" b="1" dirty="0" smtClean="0"/>
              <a:t>Mental Health?</a:t>
            </a:r>
            <a:endParaRPr lang="en-US" sz="1700" b="1" dirty="0"/>
          </a:p>
        </p:txBody>
      </p:sp>
      <p:pic>
        <p:nvPicPr>
          <p:cNvPr id="17" name="Picture Placeholder 27" descr="Check icon">
            <a:extLst>
              <a:ext uri="{FF2B5EF4-FFF2-40B4-BE49-F238E27FC236}">
                <a16:creationId xmlns:a16="http://schemas.microsoft.com/office/drawing/2014/main" id="{3CDD98F8-113E-4FB2-A33D-039AFCD9C22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05000" y="2347718"/>
            <a:ext cx="417154" cy="417154"/>
          </a:xfrm>
          <a:prstGeom prst="rect">
            <a:avLst/>
          </a:prstGeom>
        </p:spPr>
      </p:pic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23C936ED-4D5A-4897-BFCD-65082B328E0D}"/>
              </a:ext>
            </a:extLst>
          </p:cNvPr>
          <p:cNvSpPr txBox="1">
            <a:spLocks/>
          </p:cNvSpPr>
          <p:nvPr/>
        </p:nvSpPr>
        <p:spPr>
          <a:xfrm>
            <a:off x="2173127" y="2784795"/>
            <a:ext cx="3795955" cy="4206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700" b="1" dirty="0" smtClean="0"/>
              <a:t>Substance Abuse?</a:t>
            </a:r>
            <a:endParaRPr lang="en-US" sz="1700" b="1" dirty="0"/>
          </a:p>
        </p:txBody>
      </p:sp>
      <p:pic>
        <p:nvPicPr>
          <p:cNvPr id="20" name="Picture Placeholder 27" descr="Check icon">
            <a:extLst>
              <a:ext uri="{FF2B5EF4-FFF2-40B4-BE49-F238E27FC236}">
                <a16:creationId xmlns:a16="http://schemas.microsoft.com/office/drawing/2014/main" id="{3CDD98F8-113E-4FB2-A33D-039AFCD9C22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08205" y="2783676"/>
            <a:ext cx="417154" cy="417154"/>
          </a:xfrm>
          <a:prstGeom prst="rect">
            <a:avLst/>
          </a:prstGeom>
        </p:spPr>
      </p:pic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23C936ED-4D5A-4897-BFCD-65082B328E0D}"/>
              </a:ext>
            </a:extLst>
          </p:cNvPr>
          <p:cNvSpPr txBox="1">
            <a:spLocks/>
          </p:cNvSpPr>
          <p:nvPr/>
        </p:nvSpPr>
        <p:spPr>
          <a:xfrm>
            <a:off x="2169923" y="3222926"/>
            <a:ext cx="3795955" cy="4206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700" b="1" dirty="0" smtClean="0"/>
              <a:t>Housing?</a:t>
            </a:r>
            <a:endParaRPr lang="en-US" sz="1700" b="1" dirty="0"/>
          </a:p>
        </p:txBody>
      </p:sp>
      <p:pic>
        <p:nvPicPr>
          <p:cNvPr id="22" name="Picture Placeholder 27" descr="Check icon">
            <a:extLst>
              <a:ext uri="{FF2B5EF4-FFF2-40B4-BE49-F238E27FC236}">
                <a16:creationId xmlns:a16="http://schemas.microsoft.com/office/drawing/2014/main" id="{3CDD98F8-113E-4FB2-A33D-039AFCD9C22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05001" y="3221807"/>
            <a:ext cx="417154" cy="417154"/>
          </a:xfrm>
          <a:prstGeom prst="rect">
            <a:avLst/>
          </a:prstGeom>
        </p:spPr>
      </p:pic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23C936ED-4D5A-4897-BFCD-65082B328E0D}"/>
              </a:ext>
            </a:extLst>
          </p:cNvPr>
          <p:cNvSpPr txBox="1">
            <a:spLocks/>
          </p:cNvSpPr>
          <p:nvPr/>
        </p:nvSpPr>
        <p:spPr>
          <a:xfrm>
            <a:off x="2181083" y="3675272"/>
            <a:ext cx="3795955" cy="4206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700" b="1" dirty="0" smtClean="0"/>
              <a:t>Medical &amp; Cal-Fresh?</a:t>
            </a:r>
            <a:endParaRPr lang="en-US" sz="1700" b="1" dirty="0"/>
          </a:p>
        </p:txBody>
      </p:sp>
      <p:pic>
        <p:nvPicPr>
          <p:cNvPr id="24" name="Picture Placeholder 27" descr="Check icon">
            <a:extLst>
              <a:ext uri="{FF2B5EF4-FFF2-40B4-BE49-F238E27FC236}">
                <a16:creationId xmlns:a16="http://schemas.microsoft.com/office/drawing/2014/main" id="{3CDD98F8-113E-4FB2-A33D-039AFCD9C22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16161" y="3674153"/>
            <a:ext cx="417154" cy="417154"/>
          </a:xfrm>
          <a:prstGeom prst="rect">
            <a:avLst/>
          </a:prstGeom>
        </p:spPr>
      </p:pic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23C936ED-4D5A-4897-BFCD-65082B328E0D}"/>
              </a:ext>
            </a:extLst>
          </p:cNvPr>
          <p:cNvSpPr txBox="1">
            <a:spLocks/>
          </p:cNvSpPr>
          <p:nvPr/>
        </p:nvSpPr>
        <p:spPr>
          <a:xfrm>
            <a:off x="2181083" y="4121910"/>
            <a:ext cx="3795955" cy="4206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700" b="1" dirty="0" smtClean="0"/>
              <a:t>Employment/Vocational?</a:t>
            </a:r>
            <a:endParaRPr lang="en-US" sz="1700" b="1" dirty="0"/>
          </a:p>
        </p:txBody>
      </p:sp>
      <p:pic>
        <p:nvPicPr>
          <p:cNvPr id="26" name="Picture Placeholder 27" descr="Check icon">
            <a:extLst>
              <a:ext uri="{FF2B5EF4-FFF2-40B4-BE49-F238E27FC236}">
                <a16:creationId xmlns:a16="http://schemas.microsoft.com/office/drawing/2014/main" id="{3CDD98F8-113E-4FB2-A33D-039AFCD9C22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16161" y="4120791"/>
            <a:ext cx="417154" cy="417154"/>
          </a:xfrm>
          <a:prstGeom prst="rect">
            <a:avLst/>
          </a:prstGeom>
        </p:spPr>
      </p:pic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23C936ED-4D5A-4897-BFCD-65082B328E0D}"/>
              </a:ext>
            </a:extLst>
          </p:cNvPr>
          <p:cNvSpPr txBox="1">
            <a:spLocks/>
          </p:cNvSpPr>
          <p:nvPr/>
        </p:nvSpPr>
        <p:spPr>
          <a:xfrm>
            <a:off x="2172100" y="4561160"/>
            <a:ext cx="3795955" cy="4206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700" b="1" dirty="0" smtClean="0"/>
              <a:t>VA?</a:t>
            </a:r>
            <a:endParaRPr lang="en-US" sz="1700" b="1" dirty="0"/>
          </a:p>
        </p:txBody>
      </p:sp>
      <p:pic>
        <p:nvPicPr>
          <p:cNvPr id="28" name="Picture Placeholder 27" descr="Check icon">
            <a:extLst>
              <a:ext uri="{FF2B5EF4-FFF2-40B4-BE49-F238E27FC236}">
                <a16:creationId xmlns:a16="http://schemas.microsoft.com/office/drawing/2014/main" id="{3CDD98F8-113E-4FB2-A33D-039AFCD9C22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07178" y="4560041"/>
            <a:ext cx="417154" cy="417154"/>
          </a:xfrm>
          <a:prstGeom prst="rect">
            <a:avLst/>
          </a:prstGeom>
        </p:spPr>
      </p:pic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23C936ED-4D5A-4897-BFCD-65082B328E0D}"/>
              </a:ext>
            </a:extLst>
          </p:cNvPr>
          <p:cNvSpPr txBox="1">
            <a:spLocks/>
          </p:cNvSpPr>
          <p:nvPr/>
        </p:nvSpPr>
        <p:spPr>
          <a:xfrm>
            <a:off x="2169922" y="5001707"/>
            <a:ext cx="3795955" cy="4206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700" b="1" dirty="0" smtClean="0"/>
              <a:t>CBT?</a:t>
            </a:r>
            <a:endParaRPr lang="en-US" sz="1700" b="1" dirty="0"/>
          </a:p>
        </p:txBody>
      </p:sp>
      <p:pic>
        <p:nvPicPr>
          <p:cNvPr id="30" name="Picture Placeholder 27" descr="Check icon">
            <a:extLst>
              <a:ext uri="{FF2B5EF4-FFF2-40B4-BE49-F238E27FC236}">
                <a16:creationId xmlns:a16="http://schemas.microsoft.com/office/drawing/2014/main" id="{3CDD98F8-113E-4FB2-A33D-039AFCD9C22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05000" y="5000588"/>
            <a:ext cx="417154" cy="417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4193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Picture 121">
            <a:extLst>
              <a:ext uri="{FF2B5EF4-FFF2-40B4-BE49-F238E27FC236}">
                <a16:creationId xmlns:a16="http://schemas.microsoft.com/office/drawing/2014/main" id="{470070FC-19D0-4354-9BC9-608A5DC4499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57" b="1208"/>
          <a:stretch/>
        </p:blipFill>
        <p:spPr>
          <a:xfrm>
            <a:off x="-5107" y="0"/>
            <a:ext cx="12197107" cy="6857999"/>
          </a:xfrm>
          <a:custGeom>
            <a:avLst/>
            <a:gdLst>
              <a:gd name="connsiteX0" fmla="*/ 0 w 12192000"/>
              <a:gd name="connsiteY0" fmla="*/ 0 h 2895600"/>
              <a:gd name="connsiteX1" fmla="*/ 12192000 w 12192000"/>
              <a:gd name="connsiteY1" fmla="*/ 0 h 2895600"/>
              <a:gd name="connsiteX2" fmla="*/ 12192000 w 12192000"/>
              <a:gd name="connsiteY2" fmla="*/ 2895600 h 2895600"/>
              <a:gd name="connsiteX3" fmla="*/ 0 w 12192000"/>
              <a:gd name="connsiteY3" fmla="*/ 2895600 h 289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2895600">
                <a:moveTo>
                  <a:pt x="0" y="0"/>
                </a:moveTo>
                <a:lnTo>
                  <a:pt x="12192000" y="0"/>
                </a:lnTo>
                <a:lnTo>
                  <a:pt x="12192000" y="2895600"/>
                </a:lnTo>
                <a:lnTo>
                  <a:pt x="0" y="2895600"/>
                </a:lnTo>
                <a:close/>
              </a:path>
            </a:pathLst>
          </a:custGeom>
        </p:spPr>
      </p:pic>
      <p:sp>
        <p:nvSpPr>
          <p:cNvPr id="123" name="Rectangle 122">
            <a:extLst>
              <a:ext uri="{FF2B5EF4-FFF2-40B4-BE49-F238E27FC236}">
                <a16:creationId xmlns:a16="http://schemas.microsoft.com/office/drawing/2014/main" id="{C9C2C56A-C4D4-4578-84E9-27FD62603EA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-5107" y="-1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  <a:alpha val="30000"/>
                </a:schemeClr>
              </a:gs>
              <a:gs pos="38000">
                <a:schemeClr val="bg1">
                  <a:lumMod val="95000"/>
                  <a:alpha val="20000"/>
                </a:schemeClr>
              </a:gs>
              <a:gs pos="68000">
                <a:schemeClr val="bg1">
                  <a:lumMod val="85000"/>
                  <a:alpha val="40000"/>
                </a:schemeClr>
              </a:gs>
              <a:gs pos="100000">
                <a:schemeClr val="bg1">
                  <a:lumMod val="95000"/>
                  <a:alpha val="4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Title 67" hidden="1">
            <a:extLst>
              <a:ext uri="{FF2B5EF4-FFF2-40B4-BE49-F238E27FC236}">
                <a16:creationId xmlns:a16="http://schemas.microsoft.com/office/drawing/2014/main" id="{3D46526D-118F-4F6F-BAE0-066F422EB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resources slide 3</a:t>
            </a:r>
          </a:p>
        </p:txBody>
      </p:sp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696415284"/>
              </p:ext>
            </p:extLst>
          </p:nvPr>
        </p:nvGraphicFramePr>
        <p:xfrm>
          <a:off x="5462590" y="431074"/>
          <a:ext cx="6492239" cy="59305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2" name="Hexagon 11"/>
          <p:cNvSpPr/>
          <p:nvPr/>
        </p:nvSpPr>
        <p:spPr>
          <a:xfrm>
            <a:off x="9672293" y="4156"/>
            <a:ext cx="1737360" cy="1463040"/>
          </a:xfrm>
          <a:prstGeom prst="hexagon">
            <a:avLst/>
          </a:prstGeom>
          <a:solidFill>
            <a:schemeClr val="accent4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RECORD CLEANING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SERVICES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Hexagon 12"/>
          <p:cNvSpPr/>
          <p:nvPr/>
        </p:nvSpPr>
        <p:spPr>
          <a:xfrm>
            <a:off x="6015383" y="5329645"/>
            <a:ext cx="1737360" cy="1463040"/>
          </a:xfrm>
          <a:prstGeom prst="hexagon">
            <a:avLst/>
          </a:prstGeom>
          <a:solidFill>
            <a:srgbClr val="35A2B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SOCIAL SECURITY LINKAGE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Hexagon 13"/>
          <p:cNvSpPr/>
          <p:nvPr/>
        </p:nvSpPr>
        <p:spPr>
          <a:xfrm>
            <a:off x="9676014" y="5329645"/>
            <a:ext cx="1733639" cy="1463040"/>
          </a:xfrm>
          <a:prstGeom prst="hexagon">
            <a:avLst/>
          </a:prstGeom>
          <a:solidFill>
            <a:schemeClr val="accent5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PRE-TRIAL SUPPORT SERVICES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Hexagon 14"/>
          <p:cNvSpPr/>
          <p:nvPr/>
        </p:nvSpPr>
        <p:spPr>
          <a:xfrm>
            <a:off x="6015383" y="4156"/>
            <a:ext cx="1737360" cy="1463040"/>
          </a:xfrm>
          <a:prstGeom prst="hexagon">
            <a:avLst/>
          </a:prstGeom>
          <a:solidFill>
            <a:schemeClr val="tx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ZOOM ACCESS &amp; CHARGING STATION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160AF24A-ACB5-4319-9371-B0D71908A725}"/>
              </a:ext>
            </a:extLst>
          </p:cNvPr>
          <p:cNvSpPr txBox="1">
            <a:spLocks/>
          </p:cNvSpPr>
          <p:nvPr/>
        </p:nvSpPr>
        <p:spPr>
          <a:xfrm>
            <a:off x="189991" y="8668"/>
            <a:ext cx="10515600" cy="10700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cap="small" dirty="0" smtClean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chemeClr val="bg1"/>
                </a:solidFill>
                <a:latin typeface="Californian FB" panose="0207040306080B030204" pitchFamily="18" charset="0"/>
              </a:rPr>
              <a:t>MHD Granted</a:t>
            </a:r>
            <a:endParaRPr lang="en-US" sz="4400" cap="small" dirty="0"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  <a:latin typeface="Californian FB" panose="0207040306080B030204" pitchFamily="18" charset="0"/>
            </a:endParaRPr>
          </a:p>
        </p:txBody>
      </p:sp>
      <p:sp>
        <p:nvSpPr>
          <p:cNvPr id="17" name="object 18" descr="Beige rectangle">
            <a:extLst>
              <a:ext uri="{FF2B5EF4-FFF2-40B4-BE49-F238E27FC236}">
                <a16:creationId xmlns:a16="http://schemas.microsoft.com/office/drawing/2014/main" id="{2D844B0B-BA7B-4E53-BCA1-628F65C6A4CA}"/>
              </a:ext>
            </a:extLst>
          </p:cNvPr>
          <p:cNvSpPr/>
          <p:nvPr/>
        </p:nvSpPr>
        <p:spPr>
          <a:xfrm flipV="1">
            <a:off x="207310" y="741274"/>
            <a:ext cx="3974663" cy="73450"/>
          </a:xfrm>
          <a:custGeom>
            <a:avLst/>
            <a:gdLst/>
            <a:ahLst/>
            <a:cxnLst/>
            <a:rect l="l" t="t" r="r" b="b"/>
            <a:pathLst>
              <a:path w="3218815">
                <a:moveTo>
                  <a:pt x="0" y="0"/>
                </a:moveTo>
                <a:lnTo>
                  <a:pt x="3218395" y="0"/>
                </a:lnTo>
              </a:path>
            </a:pathLst>
          </a:custGeom>
          <a:ln w="54863">
            <a:solidFill>
              <a:schemeClr val="bg1">
                <a:lumMod val="85000"/>
              </a:schemeClr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"/>
              <a:ea typeface="+mn-ea"/>
              <a:cs typeface="+mn-cs"/>
            </a:endParaRPr>
          </a:p>
        </p:txBody>
      </p:sp>
      <p:sp>
        <p:nvSpPr>
          <p:cNvPr id="19" name="Title 3">
            <a:extLst>
              <a:ext uri="{FF2B5EF4-FFF2-40B4-BE49-F238E27FC236}">
                <a16:creationId xmlns:a16="http://schemas.microsoft.com/office/drawing/2014/main" id="{A644FD75-A6E0-4C28-946F-89CBDEC00E20}"/>
              </a:ext>
            </a:extLst>
          </p:cNvPr>
          <p:cNvSpPr txBox="1">
            <a:spLocks/>
          </p:cNvSpPr>
          <p:nvPr/>
        </p:nvSpPr>
        <p:spPr>
          <a:xfrm>
            <a:off x="211768" y="1384345"/>
            <a:ext cx="3351051" cy="48436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360000" tIns="45720" rIns="9000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i="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600" cap="none" dirty="0">
              <a:cs typeface="Arial" panose="020B0604020202020204" pitchFamily="34" charset="0"/>
            </a:endParaRPr>
          </a:p>
        </p:txBody>
      </p:sp>
      <p:sp>
        <p:nvSpPr>
          <p:cNvPr id="20" name="Title 3">
            <a:extLst>
              <a:ext uri="{FF2B5EF4-FFF2-40B4-BE49-F238E27FC236}">
                <a16:creationId xmlns:a16="http://schemas.microsoft.com/office/drawing/2014/main" id="{A644FD75-A6E0-4C28-946F-89CBDEC00E20}"/>
              </a:ext>
            </a:extLst>
          </p:cNvPr>
          <p:cNvSpPr txBox="1">
            <a:spLocks/>
          </p:cNvSpPr>
          <p:nvPr/>
        </p:nvSpPr>
        <p:spPr>
          <a:xfrm>
            <a:off x="629197" y="1564987"/>
            <a:ext cx="3351050" cy="4400758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360000" tIns="45720" rIns="9000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i="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600" cap="none" dirty="0">
              <a:cs typeface="Arial" panose="020B0604020202020204" pitchFamily="34" charset="0"/>
            </a:endParaRP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23C936ED-4D5A-4897-BFCD-65082B328E0D}"/>
              </a:ext>
            </a:extLst>
          </p:cNvPr>
          <p:cNvSpPr txBox="1">
            <a:spLocks/>
          </p:cNvSpPr>
          <p:nvPr/>
        </p:nvSpPr>
        <p:spPr>
          <a:xfrm>
            <a:off x="834674" y="1785500"/>
            <a:ext cx="3002466" cy="40259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Continued Support through the JDTRC Team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737083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Picture 121">
            <a:extLst>
              <a:ext uri="{FF2B5EF4-FFF2-40B4-BE49-F238E27FC236}">
                <a16:creationId xmlns:a16="http://schemas.microsoft.com/office/drawing/2014/main" id="{470070FC-19D0-4354-9BC9-608A5DC4499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2895600"/>
              <a:gd name="connsiteX1" fmla="*/ 12192000 w 12192000"/>
              <a:gd name="connsiteY1" fmla="*/ 0 h 2895600"/>
              <a:gd name="connsiteX2" fmla="*/ 12192000 w 12192000"/>
              <a:gd name="connsiteY2" fmla="*/ 2895600 h 2895600"/>
              <a:gd name="connsiteX3" fmla="*/ 0 w 12192000"/>
              <a:gd name="connsiteY3" fmla="*/ 2895600 h 289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2895600">
                <a:moveTo>
                  <a:pt x="0" y="0"/>
                </a:moveTo>
                <a:lnTo>
                  <a:pt x="12192000" y="0"/>
                </a:lnTo>
                <a:lnTo>
                  <a:pt x="12192000" y="2895600"/>
                </a:lnTo>
                <a:lnTo>
                  <a:pt x="0" y="2895600"/>
                </a:lnTo>
                <a:close/>
              </a:path>
            </a:pathLst>
          </a:custGeom>
        </p:spPr>
      </p:pic>
      <p:sp>
        <p:nvSpPr>
          <p:cNvPr id="123" name="Rectangle 122">
            <a:extLst>
              <a:ext uri="{FF2B5EF4-FFF2-40B4-BE49-F238E27FC236}">
                <a16:creationId xmlns:a16="http://schemas.microsoft.com/office/drawing/2014/main" id="{C9C2C56A-C4D4-4578-84E9-27FD62603EA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47081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Title 67" hidden="1">
            <a:extLst>
              <a:ext uri="{FF2B5EF4-FFF2-40B4-BE49-F238E27FC236}">
                <a16:creationId xmlns:a16="http://schemas.microsoft.com/office/drawing/2014/main" id="{3D46526D-118F-4F6F-BAE0-066F422EB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resources slide 3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1510" y="169037"/>
            <a:ext cx="10100122" cy="512961"/>
            <a:chOff x="2925214" y="119073"/>
            <a:chExt cx="10100122" cy="512961"/>
          </a:xfrm>
        </p:grpSpPr>
        <p:sp>
          <p:nvSpPr>
            <p:cNvPr id="21" name="object 27" descr="Beige rectangle">
              <a:extLst>
                <a:ext uri="{FF2B5EF4-FFF2-40B4-BE49-F238E27FC236}">
                  <a16:creationId xmlns:a16="http://schemas.microsoft.com/office/drawing/2014/main" id="{C5B67D68-F2A3-48A2-B2A0-C9DF8BA55D80}"/>
                </a:ext>
              </a:extLst>
            </p:cNvPr>
            <p:cNvSpPr/>
            <p:nvPr/>
          </p:nvSpPr>
          <p:spPr>
            <a:xfrm flipV="1">
              <a:off x="3048165" y="486541"/>
              <a:ext cx="9875520" cy="76973"/>
            </a:xfrm>
            <a:custGeom>
              <a:avLst/>
              <a:gdLst/>
              <a:ahLst/>
              <a:cxnLst/>
              <a:rect l="l" t="t" r="r" b="b"/>
              <a:pathLst>
                <a:path w="2501265">
                  <a:moveTo>
                    <a:pt x="0" y="0"/>
                  </a:moveTo>
                  <a:lnTo>
                    <a:pt x="2500883" y="0"/>
                  </a:lnTo>
                </a:path>
              </a:pathLst>
            </a:custGeom>
            <a:ln w="54863">
              <a:solidFill>
                <a:schemeClr val="accent2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"/>
                <a:ea typeface="+mn-ea"/>
                <a:cs typeface="+mn-cs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62AEF5FE-6C45-4BF6-9676-571742C3CDD7}"/>
                </a:ext>
              </a:extLst>
            </p:cNvPr>
            <p:cNvSpPr txBox="1"/>
            <p:nvPr/>
          </p:nvSpPr>
          <p:spPr>
            <a:xfrm>
              <a:off x="2925214" y="119073"/>
              <a:ext cx="10100122" cy="51296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small" spc="0" normalizeH="0" noProof="0" dirty="0" smtClean="0">
                  <a:ln>
                    <a:noFill/>
                  </a:ln>
                  <a:solidFill>
                    <a:schemeClr val="bg1"/>
                  </a:solidFill>
                  <a:uLnTx/>
                  <a:uFillTx/>
                  <a:latin typeface="Californian FB" panose="0207040306080B030204" pitchFamily="18" charset="0"/>
                  <a:cs typeface="Segoe UI" panose="020B0502040204020203" pitchFamily="34" charset="0"/>
                </a:rPr>
                <a:t>Supporting</a:t>
              </a:r>
              <a:r>
                <a:rPr kumimoji="0" lang="en-US" sz="4400" b="1" i="0" u="none" strike="noStrike" kern="1200" cap="small" spc="0" normalizeH="0" noProof="0" dirty="0" smtClean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fornian FB" panose="0207040306080B030204" pitchFamily="18" charset="0"/>
                  <a:cs typeface="Segoe UI" panose="020B0502040204020203" pitchFamily="34" charset="0"/>
                </a:rPr>
                <a:t> the Diversion Population</a:t>
              </a:r>
              <a:endParaRPr kumimoji="0" lang="en-US" sz="2000" b="1" i="0" u="none" strike="noStrike" kern="1200" cap="small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fornian FB" panose="0207040306080B030204" pitchFamily="18" charset="0"/>
                <a:cs typeface="Segoe UI" panose="020B0502040204020203" pitchFamily="34" charset="0"/>
              </a:endParaRPr>
            </a:p>
          </p:txBody>
        </p:sp>
      </p:grpSp>
      <p:graphicFrame>
        <p:nvGraphicFramePr>
          <p:cNvPr id="25" name="Content Placeholder 2" descr="Linear process SmartArt graphic">
            <a:extLst>
              <a:ext uri="{FF2B5EF4-FFF2-40B4-BE49-F238E27FC236}">
                <a16:creationId xmlns:a16="http://schemas.microsoft.com/office/drawing/2014/main" id="{331726FD-249E-4EF7-80AF-0F3F058533F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8547330"/>
              </p:ext>
            </p:extLst>
          </p:nvPr>
        </p:nvGraphicFramePr>
        <p:xfrm>
          <a:off x="925425" y="681998"/>
          <a:ext cx="10341150" cy="59957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2765151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Picture 121">
            <a:extLst>
              <a:ext uri="{FF2B5EF4-FFF2-40B4-BE49-F238E27FC236}">
                <a16:creationId xmlns:a16="http://schemas.microsoft.com/office/drawing/2014/main" id="{470070FC-19D0-4354-9BC9-608A5DC4499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93"/>
          <a:stretch/>
        </p:blipFill>
        <p:spPr>
          <a:xfrm>
            <a:off x="914554" y="1"/>
            <a:ext cx="11277446" cy="6853136"/>
          </a:xfrm>
          <a:custGeom>
            <a:avLst/>
            <a:gdLst>
              <a:gd name="connsiteX0" fmla="*/ 0 w 12192000"/>
              <a:gd name="connsiteY0" fmla="*/ 0 h 2895600"/>
              <a:gd name="connsiteX1" fmla="*/ 12192000 w 12192000"/>
              <a:gd name="connsiteY1" fmla="*/ 0 h 2895600"/>
              <a:gd name="connsiteX2" fmla="*/ 12192000 w 12192000"/>
              <a:gd name="connsiteY2" fmla="*/ 2895600 h 2895600"/>
              <a:gd name="connsiteX3" fmla="*/ 0 w 12192000"/>
              <a:gd name="connsiteY3" fmla="*/ 2895600 h 289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2895600">
                <a:moveTo>
                  <a:pt x="0" y="0"/>
                </a:moveTo>
                <a:lnTo>
                  <a:pt x="12192000" y="0"/>
                </a:lnTo>
                <a:lnTo>
                  <a:pt x="12192000" y="2895600"/>
                </a:lnTo>
                <a:lnTo>
                  <a:pt x="0" y="2895600"/>
                </a:lnTo>
                <a:close/>
              </a:path>
            </a:pathLst>
          </a:custGeom>
        </p:spPr>
      </p:pic>
      <p:sp>
        <p:nvSpPr>
          <p:cNvPr id="123" name="Rectangle 122">
            <a:extLst>
              <a:ext uri="{FF2B5EF4-FFF2-40B4-BE49-F238E27FC236}">
                <a16:creationId xmlns:a16="http://schemas.microsoft.com/office/drawing/2014/main" id="{C9C2C56A-C4D4-4578-84E9-27FD62603EA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47081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Title 67" hidden="1">
            <a:extLst>
              <a:ext uri="{FF2B5EF4-FFF2-40B4-BE49-F238E27FC236}">
                <a16:creationId xmlns:a16="http://schemas.microsoft.com/office/drawing/2014/main" id="{3D46526D-118F-4F6F-BAE0-066F422EB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resources slide 3</a:t>
            </a:r>
          </a:p>
        </p:txBody>
      </p:sp>
      <p:sp>
        <p:nvSpPr>
          <p:cNvPr id="18" name="object 3" descr="Beige rectangle">
            <a:extLst>
              <a:ext uri="{FF2B5EF4-FFF2-40B4-BE49-F238E27FC236}">
                <a16:creationId xmlns:a16="http://schemas.microsoft.com/office/drawing/2014/main" id="{C6CF32E2-A869-4259-A659-5EEE6BDA3B59}"/>
              </a:ext>
            </a:extLst>
          </p:cNvPr>
          <p:cNvSpPr/>
          <p:nvPr/>
        </p:nvSpPr>
        <p:spPr>
          <a:xfrm>
            <a:off x="263626" y="378406"/>
            <a:ext cx="4051368" cy="6217920"/>
          </a:xfrm>
          <a:custGeom>
            <a:avLst/>
            <a:gdLst/>
            <a:ahLst/>
            <a:cxnLst/>
            <a:rect l="l" t="t" r="r" b="b"/>
            <a:pathLst>
              <a:path w="4010659" h="333375">
                <a:moveTo>
                  <a:pt x="0" y="333006"/>
                </a:moveTo>
                <a:lnTo>
                  <a:pt x="4010367" y="333006"/>
                </a:lnTo>
                <a:lnTo>
                  <a:pt x="4010367" y="0"/>
                </a:lnTo>
                <a:lnTo>
                  <a:pt x="0" y="0"/>
                </a:lnTo>
                <a:lnTo>
                  <a:pt x="0" y="33300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0" tIns="0" rIns="0" bIns="0" rtlCol="0"/>
          <a:lstStyle/>
          <a:p>
            <a:endParaRPr lang="en-US" dirty="0">
              <a:solidFill>
                <a:prstClr val="black"/>
              </a:solidFill>
              <a:latin typeface="Arial "/>
            </a:endParaRPr>
          </a:p>
        </p:txBody>
      </p:sp>
      <p:sp>
        <p:nvSpPr>
          <p:cNvPr id="19" name="object 6" descr="Blue rectangle">
            <a:extLst>
              <a:ext uri="{FF2B5EF4-FFF2-40B4-BE49-F238E27FC236}">
                <a16:creationId xmlns:a16="http://schemas.microsoft.com/office/drawing/2014/main" id="{882E2F92-EB16-4B55-B49A-3C6AB7B2BF30}"/>
              </a:ext>
            </a:extLst>
          </p:cNvPr>
          <p:cNvSpPr/>
          <p:nvPr/>
        </p:nvSpPr>
        <p:spPr>
          <a:xfrm>
            <a:off x="595076" y="789886"/>
            <a:ext cx="4433615" cy="5394960"/>
          </a:xfrm>
          <a:custGeom>
            <a:avLst/>
            <a:gdLst/>
            <a:ahLst/>
            <a:cxnLst/>
            <a:rect l="l" t="t" r="r" b="b"/>
            <a:pathLst>
              <a:path w="6689725" h="3528060">
                <a:moveTo>
                  <a:pt x="0" y="3527996"/>
                </a:moveTo>
                <a:lnTo>
                  <a:pt x="6689648" y="3527996"/>
                </a:lnTo>
                <a:lnTo>
                  <a:pt x="6689648" y="0"/>
                </a:lnTo>
                <a:lnTo>
                  <a:pt x="0" y="0"/>
                </a:lnTo>
                <a:lnTo>
                  <a:pt x="0" y="3527996"/>
                </a:lnTo>
                <a:close/>
              </a:path>
            </a:pathLst>
          </a:custGeom>
          <a:solidFill>
            <a:srgbClr val="494B4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lIns="0" tIns="0" rIns="0" bIns="0" rtlCol="0"/>
          <a:lstStyle/>
          <a:p>
            <a:endParaRPr lang="en-US" dirty="0">
              <a:solidFill>
                <a:prstClr val="black"/>
              </a:solidFill>
              <a:latin typeface="Arial "/>
            </a:endParaRPr>
          </a:p>
        </p:txBody>
      </p:sp>
      <p:sp>
        <p:nvSpPr>
          <p:cNvPr id="20" name="Title 2">
            <a:extLst>
              <a:ext uri="{FF2B5EF4-FFF2-40B4-BE49-F238E27FC236}">
                <a16:creationId xmlns:a16="http://schemas.microsoft.com/office/drawing/2014/main" id="{302303BC-9A39-470F-8733-A268BC16B299}"/>
              </a:ext>
            </a:extLst>
          </p:cNvPr>
          <p:cNvSpPr txBox="1">
            <a:spLocks/>
          </p:cNvSpPr>
          <p:nvPr/>
        </p:nvSpPr>
        <p:spPr>
          <a:xfrm>
            <a:off x="659927" y="825189"/>
            <a:ext cx="4770591" cy="6466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fornian FB" panose="0207040306080B030204" pitchFamily="18" charset="0"/>
              </a:rPr>
              <a:t>Mental Health Process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fornian FB" panose="0207040306080B030204" pitchFamily="18" charset="0"/>
            </a:endParaRPr>
          </a:p>
        </p:txBody>
      </p:sp>
      <p:sp>
        <p:nvSpPr>
          <p:cNvPr id="21" name="object 27" descr="Beige rectangle">
            <a:extLst>
              <a:ext uri="{FF2B5EF4-FFF2-40B4-BE49-F238E27FC236}">
                <a16:creationId xmlns:a16="http://schemas.microsoft.com/office/drawing/2014/main" id="{C5B67D68-F2A3-48A2-B2A0-C9DF8BA55D80}"/>
              </a:ext>
            </a:extLst>
          </p:cNvPr>
          <p:cNvSpPr/>
          <p:nvPr/>
        </p:nvSpPr>
        <p:spPr>
          <a:xfrm flipV="1">
            <a:off x="741289" y="1273512"/>
            <a:ext cx="4152280" cy="97603"/>
          </a:xfrm>
          <a:custGeom>
            <a:avLst/>
            <a:gdLst/>
            <a:ahLst/>
            <a:cxnLst/>
            <a:rect l="l" t="t" r="r" b="b"/>
            <a:pathLst>
              <a:path w="2501265">
                <a:moveTo>
                  <a:pt x="0" y="0"/>
                </a:moveTo>
                <a:lnTo>
                  <a:pt x="2500883" y="0"/>
                </a:lnTo>
              </a:path>
            </a:pathLst>
          </a:custGeom>
          <a:ln w="54863">
            <a:solidFill>
              <a:schemeClr val="accent2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"/>
              <a:ea typeface="+mn-ea"/>
              <a:cs typeface="+mn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706090" y="1586724"/>
            <a:ext cx="4359874" cy="548640"/>
            <a:chOff x="703299" y="1455398"/>
            <a:chExt cx="4359874" cy="548640"/>
          </a:xfrm>
        </p:grpSpPr>
        <p:sp>
          <p:nvSpPr>
            <p:cNvPr id="22" name="Text Placeholder 3">
              <a:extLst>
                <a:ext uri="{FF2B5EF4-FFF2-40B4-BE49-F238E27FC236}">
                  <a16:creationId xmlns:a16="http://schemas.microsoft.com/office/drawing/2014/main" id="{23C936ED-4D5A-4897-BFCD-65082B328E0D}"/>
                </a:ext>
              </a:extLst>
            </p:cNvPr>
            <p:cNvSpPr txBox="1">
              <a:spLocks/>
            </p:cNvSpPr>
            <p:nvPr/>
          </p:nvSpPr>
          <p:spPr>
            <a:xfrm>
              <a:off x="1267218" y="1519406"/>
              <a:ext cx="3795955" cy="42062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bg2">
                      <a:lumMod val="20000"/>
                      <a:lumOff val="80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 b="1" dirty="0"/>
                <a:t>BHS SMHC completes a mental health assessment</a:t>
              </a:r>
            </a:p>
          </p:txBody>
        </p:sp>
        <p:pic>
          <p:nvPicPr>
            <p:cNvPr id="23" name="Picture Placeholder 27" descr="Check icon">
              <a:extLst>
                <a:ext uri="{FF2B5EF4-FFF2-40B4-BE49-F238E27FC236}">
                  <a16:creationId xmlns:a16="http://schemas.microsoft.com/office/drawing/2014/main" id="{3CDD98F8-113E-4FB2-A33D-039AFCD9C2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03299" y="1455398"/>
              <a:ext cx="548640" cy="548640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706090" y="2698218"/>
            <a:ext cx="4344595" cy="548640"/>
            <a:chOff x="714460" y="1962096"/>
            <a:chExt cx="4344595" cy="548640"/>
          </a:xfrm>
        </p:grpSpPr>
        <p:sp>
          <p:nvSpPr>
            <p:cNvPr id="24" name="Text Placeholder 3">
              <a:extLst>
                <a:ext uri="{FF2B5EF4-FFF2-40B4-BE49-F238E27FC236}">
                  <a16:creationId xmlns:a16="http://schemas.microsoft.com/office/drawing/2014/main" id="{23C936ED-4D5A-4897-BFCD-65082B328E0D}"/>
                </a:ext>
              </a:extLst>
            </p:cNvPr>
            <p:cNvSpPr txBox="1">
              <a:spLocks/>
            </p:cNvSpPr>
            <p:nvPr/>
          </p:nvSpPr>
          <p:spPr>
            <a:xfrm>
              <a:off x="1263100" y="2026104"/>
              <a:ext cx="3795955" cy="42062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bg2">
                      <a:lumMod val="20000"/>
                      <a:lumOff val="80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 b="1" dirty="0"/>
                <a:t>Outcome determines County Mental Health Plan eligibility &amp; service level</a:t>
              </a:r>
            </a:p>
          </p:txBody>
        </p:sp>
        <p:pic>
          <p:nvPicPr>
            <p:cNvPr id="26" name="Picture Placeholder 27" descr="Check icon">
              <a:extLst>
                <a:ext uri="{FF2B5EF4-FFF2-40B4-BE49-F238E27FC236}">
                  <a16:creationId xmlns:a16="http://schemas.microsoft.com/office/drawing/2014/main" id="{3CDD98F8-113E-4FB2-A33D-039AFCD9C2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14460" y="1962096"/>
              <a:ext cx="548640" cy="54864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2AEF5FE-6C45-4BF6-9676-571742C3CDD7}"/>
              </a:ext>
            </a:extLst>
          </p:cNvPr>
          <p:cNvSpPr txBox="1"/>
          <p:nvPr/>
        </p:nvSpPr>
        <p:spPr>
          <a:xfrm>
            <a:off x="5091920" y="119073"/>
            <a:ext cx="7374671" cy="9663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fornian FB" panose="0207040306080B030204" pitchFamily="18" charset="0"/>
                <a:ea typeface="+mn-ea"/>
                <a:cs typeface="Segoe UI" panose="020B0502040204020203" pitchFamily="34" charset="0"/>
              </a:rPr>
              <a:t>Mental Health Assessments</a:t>
            </a:r>
          </a:p>
          <a:p>
            <a:pPr marL="0" marR="0" lvl="0" indent="0" algn="ctr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fornian FB" panose="0207040306080B030204" pitchFamily="18" charset="0"/>
                <a:cs typeface="Segoe UI" panose="020B0502040204020203" pitchFamily="34" charset="0"/>
              </a:rPr>
              <a:t>3 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fornian FB" panose="0207040306080B030204" pitchFamily="18" charset="0"/>
                <a:cs typeface="Segoe UI" panose="020B0502040204020203" pitchFamily="34" charset="0"/>
              </a:rPr>
              <a:t>BHS </a:t>
            </a:r>
            <a:r>
              <a:rPr lang="en-US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fornian FB" panose="0207040306080B030204" pitchFamily="18" charset="0"/>
                <a:cs typeface="Segoe UI" panose="020B0502040204020203" pitchFamily="34" charset="0"/>
              </a:rPr>
              <a:t>Sr</a:t>
            </a: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fornian FB" panose="0207040306080B030204" pitchFamily="18" charset="0"/>
                <a:cs typeface="Segoe UI" panose="020B0502040204020203" pitchFamily="34" charset="0"/>
              </a:rPr>
              <a:t> 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fornian FB" panose="0207040306080B030204" pitchFamily="18" charset="0"/>
                <a:cs typeface="Segoe UI" panose="020B0502040204020203" pitchFamily="34" charset="0"/>
              </a:rPr>
              <a:t>Mental Health Counselors (SMHC) sited at JDTRC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fornian FB" panose="0207040306080B030204" pitchFamily="18" charset="0"/>
              <a:cs typeface="Segoe UI" panose="020B0502040204020203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706090" y="3995728"/>
            <a:ext cx="4354215" cy="548640"/>
            <a:chOff x="703299" y="2504496"/>
            <a:chExt cx="4354215" cy="548640"/>
          </a:xfrm>
        </p:grpSpPr>
        <p:sp>
          <p:nvSpPr>
            <p:cNvPr id="27" name="Text Placeholder 3">
              <a:extLst>
                <a:ext uri="{FF2B5EF4-FFF2-40B4-BE49-F238E27FC236}">
                  <a16:creationId xmlns:a16="http://schemas.microsoft.com/office/drawing/2014/main" id="{23C936ED-4D5A-4897-BFCD-65082B328E0D}"/>
                </a:ext>
              </a:extLst>
            </p:cNvPr>
            <p:cNvSpPr txBox="1">
              <a:spLocks/>
            </p:cNvSpPr>
            <p:nvPr/>
          </p:nvSpPr>
          <p:spPr>
            <a:xfrm>
              <a:off x="1261559" y="2568504"/>
              <a:ext cx="3795955" cy="42062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bg2">
                      <a:lumMod val="20000"/>
                      <a:lumOff val="80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 b="1" dirty="0"/>
                <a:t>Public Defender Office is provided assessment outcome</a:t>
              </a:r>
            </a:p>
          </p:txBody>
        </p:sp>
        <p:pic>
          <p:nvPicPr>
            <p:cNvPr id="28" name="Picture Placeholder 27" descr="Check icon">
              <a:extLst>
                <a:ext uri="{FF2B5EF4-FFF2-40B4-BE49-F238E27FC236}">
                  <a16:creationId xmlns:a16="http://schemas.microsoft.com/office/drawing/2014/main" id="{3CDD98F8-113E-4FB2-A33D-039AFCD9C2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03299" y="2504496"/>
              <a:ext cx="548640" cy="548640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706090" y="5182475"/>
            <a:ext cx="4354215" cy="761118"/>
            <a:chOff x="703299" y="5182475"/>
            <a:chExt cx="4354215" cy="761118"/>
          </a:xfrm>
        </p:grpSpPr>
        <p:sp>
          <p:nvSpPr>
            <p:cNvPr id="29" name="Text Placeholder 3">
              <a:extLst>
                <a:ext uri="{FF2B5EF4-FFF2-40B4-BE49-F238E27FC236}">
                  <a16:creationId xmlns:a16="http://schemas.microsoft.com/office/drawing/2014/main" id="{23C936ED-4D5A-4897-BFCD-65082B328E0D}"/>
                </a:ext>
              </a:extLst>
            </p:cNvPr>
            <p:cNvSpPr txBox="1">
              <a:spLocks/>
            </p:cNvSpPr>
            <p:nvPr/>
          </p:nvSpPr>
          <p:spPr>
            <a:xfrm>
              <a:off x="1261559" y="5182475"/>
              <a:ext cx="3795955" cy="76111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bg2">
                      <a:lumMod val="20000"/>
                      <a:lumOff val="80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b="1" dirty="0"/>
                <a:t>Service Request is submitted to the Sac County Access Team to link to mental health services</a:t>
              </a:r>
            </a:p>
          </p:txBody>
        </p:sp>
        <p:pic>
          <p:nvPicPr>
            <p:cNvPr id="30" name="Picture Placeholder 27" descr="Check icon">
              <a:extLst>
                <a:ext uri="{FF2B5EF4-FFF2-40B4-BE49-F238E27FC236}">
                  <a16:creationId xmlns:a16="http://schemas.microsoft.com/office/drawing/2014/main" id="{3CDD98F8-113E-4FB2-A33D-039AFCD9C2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03299" y="5288714"/>
              <a:ext cx="548640" cy="5486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0602188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80" b="5805"/>
          <a:stretch/>
        </p:blipFill>
        <p:spPr>
          <a:xfrm>
            <a:off x="0" y="1"/>
            <a:ext cx="12192000" cy="6853136"/>
          </a:xfrm>
        </p:spPr>
      </p:pic>
      <p:sp>
        <p:nvSpPr>
          <p:cNvPr id="30" name="Rectangle 2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5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16" name="object 3" descr="Beige rectangle">
            <a:extLst>
              <a:ext uri="{FF2B5EF4-FFF2-40B4-BE49-F238E27FC236}">
                <a16:creationId xmlns:a16="http://schemas.microsoft.com/office/drawing/2014/main" id="{C6CF32E2-A869-4259-A659-5EEE6BDA3B59}"/>
              </a:ext>
            </a:extLst>
          </p:cNvPr>
          <p:cNvSpPr/>
          <p:nvPr/>
        </p:nvSpPr>
        <p:spPr>
          <a:xfrm>
            <a:off x="579775" y="320040"/>
            <a:ext cx="4051368" cy="6217920"/>
          </a:xfrm>
          <a:custGeom>
            <a:avLst/>
            <a:gdLst/>
            <a:ahLst/>
            <a:cxnLst/>
            <a:rect l="l" t="t" r="r" b="b"/>
            <a:pathLst>
              <a:path w="4010659" h="333375">
                <a:moveTo>
                  <a:pt x="0" y="333006"/>
                </a:moveTo>
                <a:lnTo>
                  <a:pt x="4010367" y="333006"/>
                </a:lnTo>
                <a:lnTo>
                  <a:pt x="4010367" y="0"/>
                </a:lnTo>
                <a:lnTo>
                  <a:pt x="0" y="0"/>
                </a:lnTo>
                <a:lnTo>
                  <a:pt x="0" y="33300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0" tIns="0" rIns="0" bIns="0" rtlCol="0"/>
          <a:lstStyle/>
          <a:p>
            <a:endParaRPr lang="en-US" dirty="0">
              <a:solidFill>
                <a:prstClr val="black"/>
              </a:solidFill>
              <a:latin typeface="Arial "/>
            </a:endParaRPr>
          </a:p>
        </p:txBody>
      </p:sp>
      <p:sp>
        <p:nvSpPr>
          <p:cNvPr id="22" name="object 6" descr="Blue rectangle">
            <a:extLst>
              <a:ext uri="{FF2B5EF4-FFF2-40B4-BE49-F238E27FC236}">
                <a16:creationId xmlns:a16="http://schemas.microsoft.com/office/drawing/2014/main" id="{882E2F92-EB16-4B55-B49A-3C6AB7B2BF30}"/>
              </a:ext>
            </a:extLst>
          </p:cNvPr>
          <p:cNvSpPr/>
          <p:nvPr/>
        </p:nvSpPr>
        <p:spPr>
          <a:xfrm>
            <a:off x="911225" y="731520"/>
            <a:ext cx="4433615" cy="5394960"/>
          </a:xfrm>
          <a:custGeom>
            <a:avLst/>
            <a:gdLst/>
            <a:ahLst/>
            <a:cxnLst/>
            <a:rect l="l" t="t" r="r" b="b"/>
            <a:pathLst>
              <a:path w="6689725" h="3528060">
                <a:moveTo>
                  <a:pt x="0" y="3527996"/>
                </a:moveTo>
                <a:lnTo>
                  <a:pt x="6689648" y="3527996"/>
                </a:lnTo>
                <a:lnTo>
                  <a:pt x="6689648" y="0"/>
                </a:lnTo>
                <a:lnTo>
                  <a:pt x="0" y="0"/>
                </a:lnTo>
                <a:lnTo>
                  <a:pt x="0" y="3527996"/>
                </a:lnTo>
                <a:close/>
              </a:path>
            </a:pathLst>
          </a:custGeom>
          <a:solidFill>
            <a:srgbClr val="494B4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lIns="0" tIns="0" rIns="0" bIns="0" rtlCol="0"/>
          <a:lstStyle/>
          <a:p>
            <a:endParaRPr lang="en-US" dirty="0">
              <a:solidFill>
                <a:prstClr val="black"/>
              </a:solidFill>
              <a:latin typeface="Arial 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02303BC-9A39-470F-8733-A268BC16B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8316" y="766823"/>
            <a:ext cx="4770591" cy="646604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fornian FB" panose="0207040306080B030204" pitchFamily="18" charset="0"/>
              </a:rPr>
              <a:t>Substance Use Treatment Services Process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fornian FB" panose="0207040306080B030204" pitchFamily="18" charset="0"/>
            </a:endParaRPr>
          </a:p>
        </p:txBody>
      </p:sp>
      <p:sp>
        <p:nvSpPr>
          <p:cNvPr id="15" name="object 27" descr="Beige rectangle">
            <a:extLst>
              <a:ext uri="{FF2B5EF4-FFF2-40B4-BE49-F238E27FC236}">
                <a16:creationId xmlns:a16="http://schemas.microsoft.com/office/drawing/2014/main" id="{C5B67D68-F2A3-48A2-B2A0-C9DF8BA55D80}"/>
              </a:ext>
            </a:extLst>
          </p:cNvPr>
          <p:cNvSpPr/>
          <p:nvPr/>
        </p:nvSpPr>
        <p:spPr>
          <a:xfrm flipV="1">
            <a:off x="1087918" y="1497250"/>
            <a:ext cx="4052696" cy="95262"/>
          </a:xfrm>
          <a:custGeom>
            <a:avLst/>
            <a:gdLst/>
            <a:ahLst/>
            <a:cxnLst/>
            <a:rect l="l" t="t" r="r" b="b"/>
            <a:pathLst>
              <a:path w="2501265">
                <a:moveTo>
                  <a:pt x="0" y="0"/>
                </a:moveTo>
                <a:lnTo>
                  <a:pt x="2500883" y="0"/>
                </a:lnTo>
              </a:path>
            </a:pathLst>
          </a:custGeom>
          <a:ln w="54863">
            <a:solidFill>
              <a:srgbClr val="14708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"/>
              <a:ea typeface="+mn-ea"/>
              <a:cs typeface="+mn-cs"/>
            </a:endParaRPr>
          </a:p>
        </p:txBody>
      </p:sp>
      <p:sp>
        <p:nvSpPr>
          <p:cNvPr id="41" name="Text Placeholder 3">
            <a:extLst>
              <a:ext uri="{FF2B5EF4-FFF2-40B4-BE49-F238E27FC236}">
                <a16:creationId xmlns:a16="http://schemas.microsoft.com/office/drawing/2014/main" id="{23C936ED-4D5A-4897-BFCD-65082B328E0D}"/>
              </a:ext>
            </a:extLst>
          </p:cNvPr>
          <p:cNvSpPr txBox="1">
            <a:spLocks/>
          </p:cNvSpPr>
          <p:nvPr/>
        </p:nvSpPr>
        <p:spPr>
          <a:xfrm>
            <a:off x="1384370" y="1674716"/>
            <a:ext cx="3960470" cy="4206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700" b="1" dirty="0"/>
              <a:t>SUPT SMHC completes a substance use disorder assessment </a:t>
            </a:r>
          </a:p>
        </p:txBody>
      </p:sp>
      <p:pic>
        <p:nvPicPr>
          <p:cNvPr id="44" name="Picture Placeholder 27" descr="Check icon">
            <a:extLst>
              <a:ext uri="{FF2B5EF4-FFF2-40B4-BE49-F238E27FC236}">
                <a16:creationId xmlns:a16="http://schemas.microsoft.com/office/drawing/2014/main" id="{3CDD98F8-113E-4FB2-A33D-039AFCD9C225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19448" y="1673597"/>
            <a:ext cx="417154" cy="417154"/>
          </a:xfrm>
        </p:spPr>
      </p:pic>
      <p:sp>
        <p:nvSpPr>
          <p:cNvPr id="47" name="Text Placeholder 3">
            <a:extLst>
              <a:ext uri="{FF2B5EF4-FFF2-40B4-BE49-F238E27FC236}">
                <a16:creationId xmlns:a16="http://schemas.microsoft.com/office/drawing/2014/main" id="{23C936ED-4D5A-4897-BFCD-65082B328E0D}"/>
              </a:ext>
            </a:extLst>
          </p:cNvPr>
          <p:cNvSpPr txBox="1">
            <a:spLocks/>
          </p:cNvSpPr>
          <p:nvPr/>
        </p:nvSpPr>
        <p:spPr>
          <a:xfrm>
            <a:off x="1384371" y="2219110"/>
            <a:ext cx="3795955" cy="4206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700" b="1" dirty="0"/>
              <a:t>Outcome determines substance use treatment level</a:t>
            </a:r>
          </a:p>
        </p:txBody>
      </p:sp>
      <p:pic>
        <p:nvPicPr>
          <p:cNvPr id="48" name="Picture Placeholder 27" descr="Check icon">
            <a:extLst>
              <a:ext uri="{FF2B5EF4-FFF2-40B4-BE49-F238E27FC236}">
                <a16:creationId xmlns:a16="http://schemas.microsoft.com/office/drawing/2014/main" id="{3CDD98F8-113E-4FB2-A33D-039AFCD9C225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19449" y="2217991"/>
            <a:ext cx="417154" cy="417154"/>
          </a:xfrm>
        </p:spPr>
      </p:pic>
      <p:sp>
        <p:nvSpPr>
          <p:cNvPr id="49" name="Text Placeholder 3">
            <a:extLst>
              <a:ext uri="{FF2B5EF4-FFF2-40B4-BE49-F238E27FC236}">
                <a16:creationId xmlns:a16="http://schemas.microsoft.com/office/drawing/2014/main" id="{23C936ED-4D5A-4897-BFCD-65082B328E0D}"/>
              </a:ext>
            </a:extLst>
          </p:cNvPr>
          <p:cNvSpPr txBox="1">
            <a:spLocks/>
          </p:cNvSpPr>
          <p:nvPr/>
        </p:nvSpPr>
        <p:spPr>
          <a:xfrm>
            <a:off x="1749292" y="2668043"/>
            <a:ext cx="3795955" cy="4206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700" b="1" dirty="0" smtClean="0"/>
              <a:t>Residential Treatment</a:t>
            </a:r>
            <a:endParaRPr lang="en-US" sz="1700" b="1" dirty="0"/>
          </a:p>
        </p:txBody>
      </p:sp>
      <p:pic>
        <p:nvPicPr>
          <p:cNvPr id="50" name="Picture Placeholder 27" descr="Check icon">
            <a:extLst>
              <a:ext uri="{FF2B5EF4-FFF2-40B4-BE49-F238E27FC236}">
                <a16:creationId xmlns:a16="http://schemas.microsoft.com/office/drawing/2014/main" id="{3CDD98F8-113E-4FB2-A33D-039AFCD9C225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84370" y="2666924"/>
            <a:ext cx="417154" cy="417154"/>
          </a:xfrm>
        </p:spPr>
      </p:pic>
      <p:sp>
        <p:nvSpPr>
          <p:cNvPr id="51" name="Text Placeholder 3">
            <a:extLst>
              <a:ext uri="{FF2B5EF4-FFF2-40B4-BE49-F238E27FC236}">
                <a16:creationId xmlns:a16="http://schemas.microsoft.com/office/drawing/2014/main" id="{23C936ED-4D5A-4897-BFCD-65082B328E0D}"/>
              </a:ext>
            </a:extLst>
          </p:cNvPr>
          <p:cNvSpPr txBox="1">
            <a:spLocks/>
          </p:cNvSpPr>
          <p:nvPr/>
        </p:nvSpPr>
        <p:spPr>
          <a:xfrm>
            <a:off x="1395531" y="4074952"/>
            <a:ext cx="3795955" cy="4206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700" b="1" dirty="0"/>
              <a:t>All </a:t>
            </a:r>
            <a:r>
              <a:rPr lang="en-US" sz="1700" b="1" dirty="0" smtClean="0"/>
              <a:t>involved parties are </a:t>
            </a:r>
            <a:r>
              <a:rPr lang="en-US" sz="1700" b="1" dirty="0"/>
              <a:t>provided assessment outcomes</a:t>
            </a:r>
          </a:p>
        </p:txBody>
      </p:sp>
      <p:pic>
        <p:nvPicPr>
          <p:cNvPr id="52" name="Picture Placeholder 27" descr="Check icon">
            <a:extLst>
              <a:ext uri="{FF2B5EF4-FFF2-40B4-BE49-F238E27FC236}">
                <a16:creationId xmlns:a16="http://schemas.microsoft.com/office/drawing/2014/main" id="{3CDD98F8-113E-4FB2-A33D-039AFCD9C225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30609" y="4073833"/>
            <a:ext cx="417154" cy="417154"/>
          </a:xfrm>
        </p:spPr>
      </p:pic>
      <p:sp>
        <p:nvSpPr>
          <p:cNvPr id="53" name="Text Placeholder 3">
            <a:extLst>
              <a:ext uri="{FF2B5EF4-FFF2-40B4-BE49-F238E27FC236}">
                <a16:creationId xmlns:a16="http://schemas.microsoft.com/office/drawing/2014/main" id="{23C936ED-4D5A-4897-BFCD-65082B328E0D}"/>
              </a:ext>
            </a:extLst>
          </p:cNvPr>
          <p:cNvSpPr txBox="1">
            <a:spLocks/>
          </p:cNvSpPr>
          <p:nvPr/>
        </p:nvSpPr>
        <p:spPr>
          <a:xfrm>
            <a:off x="1386548" y="4932943"/>
            <a:ext cx="3795955" cy="4206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700" b="1" dirty="0"/>
              <a:t>If the client is in </a:t>
            </a:r>
            <a:r>
              <a:rPr lang="en-US" sz="1700" b="1" dirty="0" smtClean="0"/>
              <a:t>agreement, </a:t>
            </a:r>
            <a:r>
              <a:rPr lang="en-US" sz="1700" b="1" dirty="0"/>
              <a:t>a Service Request is submitted to the appropriate substance use provider</a:t>
            </a:r>
          </a:p>
        </p:txBody>
      </p:sp>
      <p:pic>
        <p:nvPicPr>
          <p:cNvPr id="54" name="Picture Placeholder 27" descr="Check icon">
            <a:extLst>
              <a:ext uri="{FF2B5EF4-FFF2-40B4-BE49-F238E27FC236}">
                <a16:creationId xmlns:a16="http://schemas.microsoft.com/office/drawing/2014/main" id="{3CDD98F8-113E-4FB2-A33D-039AFCD9C225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21626" y="4931824"/>
            <a:ext cx="417154" cy="417154"/>
          </a:xfr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62AEF5FE-6C45-4BF6-9676-571742C3CDD7}"/>
              </a:ext>
            </a:extLst>
          </p:cNvPr>
          <p:cNvSpPr txBox="1"/>
          <p:nvPr/>
        </p:nvSpPr>
        <p:spPr>
          <a:xfrm>
            <a:off x="5388616" y="119073"/>
            <a:ext cx="6766097" cy="15388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fornian FB" panose="0207040306080B030204" pitchFamily="18" charset="0"/>
                <a:ea typeface="+mn-ea"/>
                <a:cs typeface="Segoe UI" panose="020B0502040204020203" pitchFamily="34" charset="0"/>
              </a:rPr>
              <a:t>Substance Use Disorder Assessments</a:t>
            </a:r>
          </a:p>
          <a:p>
            <a:pPr lvl="0" algn="ctr">
              <a:lnSpc>
                <a:spcPts val="4000"/>
              </a:lnSpc>
              <a:defRPr/>
            </a:pP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fornian FB" panose="0207040306080B030204" pitchFamily="18" charset="0"/>
                <a:cs typeface="Segoe UI" panose="020B0502040204020203" pitchFamily="34" charset="0"/>
              </a:rPr>
              <a:t>1 SUPT </a:t>
            </a:r>
            <a:r>
              <a:rPr lang="en-US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fornian FB" panose="0207040306080B030204" pitchFamily="18" charset="0"/>
                <a:cs typeface="Segoe UI" panose="020B0502040204020203" pitchFamily="34" charset="0"/>
              </a:rPr>
              <a:t>Sr</a:t>
            </a: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fornian FB" panose="0207040306080B030204" pitchFamily="18" charset="0"/>
                <a:cs typeface="Segoe UI" panose="020B0502040204020203" pitchFamily="34" charset="0"/>
              </a:rPr>
              <a:t> 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fornian FB" panose="0207040306080B030204" pitchFamily="18" charset="0"/>
                <a:cs typeface="Segoe UI" panose="020B0502040204020203" pitchFamily="34" charset="0"/>
              </a:rPr>
              <a:t>Mental Health Counselor (SMHC) sited at JDTRC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fornian FB" panose="0207040306080B030204" pitchFamily="18" charset="0"/>
              <a:cs typeface="Segoe UI" panose="020B0502040204020203" pitchFamily="34" charset="0"/>
            </a:endParaRPr>
          </a:p>
        </p:txBody>
      </p: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23C936ED-4D5A-4897-BFCD-65082B328E0D}"/>
              </a:ext>
            </a:extLst>
          </p:cNvPr>
          <p:cNvSpPr txBox="1">
            <a:spLocks/>
          </p:cNvSpPr>
          <p:nvPr/>
        </p:nvSpPr>
        <p:spPr>
          <a:xfrm>
            <a:off x="1749292" y="2965845"/>
            <a:ext cx="3795955" cy="4206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700" b="1" dirty="0" smtClean="0"/>
              <a:t>Intensive Outpatient Treatment</a:t>
            </a:r>
            <a:endParaRPr lang="en-US" sz="1700" b="1" dirty="0"/>
          </a:p>
        </p:txBody>
      </p:sp>
      <p:pic>
        <p:nvPicPr>
          <p:cNvPr id="42" name="Picture Placeholder 27" descr="Check icon">
            <a:extLst>
              <a:ext uri="{FF2B5EF4-FFF2-40B4-BE49-F238E27FC236}">
                <a16:creationId xmlns:a16="http://schemas.microsoft.com/office/drawing/2014/main" id="{3CDD98F8-113E-4FB2-A33D-039AFCD9C225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84370" y="2964726"/>
            <a:ext cx="417154" cy="417154"/>
          </a:xfrm>
        </p:spPr>
      </p:pic>
      <p:sp>
        <p:nvSpPr>
          <p:cNvPr id="43" name="Text Placeholder 3">
            <a:extLst>
              <a:ext uri="{FF2B5EF4-FFF2-40B4-BE49-F238E27FC236}">
                <a16:creationId xmlns:a16="http://schemas.microsoft.com/office/drawing/2014/main" id="{23C936ED-4D5A-4897-BFCD-65082B328E0D}"/>
              </a:ext>
            </a:extLst>
          </p:cNvPr>
          <p:cNvSpPr txBox="1">
            <a:spLocks/>
          </p:cNvSpPr>
          <p:nvPr/>
        </p:nvSpPr>
        <p:spPr>
          <a:xfrm>
            <a:off x="1760453" y="3265324"/>
            <a:ext cx="3795955" cy="4206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700" b="1" dirty="0" smtClean="0"/>
              <a:t>Outpatient Treatment</a:t>
            </a:r>
            <a:endParaRPr lang="en-US" sz="1700" b="1" dirty="0"/>
          </a:p>
        </p:txBody>
      </p:sp>
      <p:pic>
        <p:nvPicPr>
          <p:cNvPr id="61" name="Picture Placeholder 27" descr="Check icon">
            <a:extLst>
              <a:ext uri="{FF2B5EF4-FFF2-40B4-BE49-F238E27FC236}">
                <a16:creationId xmlns:a16="http://schemas.microsoft.com/office/drawing/2014/main" id="{3CDD98F8-113E-4FB2-A33D-039AFCD9C225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95531" y="3264205"/>
            <a:ext cx="417154" cy="417154"/>
          </a:xfrm>
        </p:spPr>
      </p:pic>
      <p:sp>
        <p:nvSpPr>
          <p:cNvPr id="62" name="Text Placeholder 3">
            <a:extLst>
              <a:ext uri="{FF2B5EF4-FFF2-40B4-BE49-F238E27FC236}">
                <a16:creationId xmlns:a16="http://schemas.microsoft.com/office/drawing/2014/main" id="{23C936ED-4D5A-4897-BFCD-65082B328E0D}"/>
              </a:ext>
            </a:extLst>
          </p:cNvPr>
          <p:cNvSpPr txBox="1">
            <a:spLocks/>
          </p:cNvSpPr>
          <p:nvPr/>
        </p:nvSpPr>
        <p:spPr>
          <a:xfrm>
            <a:off x="1760453" y="3557301"/>
            <a:ext cx="3795955" cy="4206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700" b="1" dirty="0" smtClean="0"/>
              <a:t>Medically Assisted Treatment</a:t>
            </a:r>
            <a:endParaRPr lang="en-US" sz="1700" b="1" dirty="0"/>
          </a:p>
        </p:txBody>
      </p:sp>
      <p:pic>
        <p:nvPicPr>
          <p:cNvPr id="63" name="Picture Placeholder 27" descr="Check icon">
            <a:extLst>
              <a:ext uri="{FF2B5EF4-FFF2-40B4-BE49-F238E27FC236}">
                <a16:creationId xmlns:a16="http://schemas.microsoft.com/office/drawing/2014/main" id="{3CDD98F8-113E-4FB2-A33D-039AFCD9C225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95531" y="3556182"/>
            <a:ext cx="417154" cy="417154"/>
          </a:xfrm>
        </p:spPr>
      </p:pic>
    </p:spTree>
    <p:extLst>
      <p:ext uri="{BB962C8B-B14F-4D97-AF65-F5344CB8AC3E}">
        <p14:creationId xmlns:p14="http://schemas.microsoft.com/office/powerpoint/2010/main" val="1747582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94" b="3411"/>
          <a:stretch/>
        </p:blipFill>
        <p:spPr>
          <a:xfrm>
            <a:off x="0" y="-14591"/>
            <a:ext cx="12192000" cy="6867728"/>
          </a:xfrm>
          <a:prstGeom prst="rect">
            <a:avLst/>
          </a:prstGeom>
        </p:spPr>
      </p:pic>
      <p:sp>
        <p:nvSpPr>
          <p:cNvPr id="6" name="object 3" descr="Blue rectangle">
            <a:extLst>
              <a:ext uri="{FF2B5EF4-FFF2-40B4-BE49-F238E27FC236}">
                <a16:creationId xmlns:a16="http://schemas.microsoft.com/office/drawing/2014/main" id="{3544D2CA-9A07-47BD-B1E4-88366F5FCD45}"/>
              </a:ext>
            </a:extLst>
          </p:cNvPr>
          <p:cNvSpPr/>
          <p:nvPr/>
        </p:nvSpPr>
        <p:spPr>
          <a:xfrm>
            <a:off x="1200" y="0"/>
            <a:ext cx="12190800" cy="6858000"/>
          </a:xfrm>
          <a:custGeom>
            <a:avLst/>
            <a:gdLst/>
            <a:ahLst/>
            <a:cxnLst/>
            <a:rect l="l" t="t" r="r" b="b"/>
            <a:pathLst>
              <a:path w="12189460" h="6858000">
                <a:moveTo>
                  <a:pt x="0" y="6858000"/>
                </a:moveTo>
                <a:lnTo>
                  <a:pt x="12188952" y="6858000"/>
                </a:lnTo>
                <a:lnTo>
                  <a:pt x="12188952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44546A">
              <a:alpha val="69804"/>
            </a:srgb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"/>
              <a:ea typeface="+mn-ea"/>
              <a:cs typeface="+mn-cs"/>
            </a:endParaRP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A644FD75-A6E0-4C28-946F-89CBDEC00E20}"/>
              </a:ext>
            </a:extLst>
          </p:cNvPr>
          <p:cNvSpPr txBox="1">
            <a:spLocks/>
          </p:cNvSpPr>
          <p:nvPr/>
        </p:nvSpPr>
        <p:spPr>
          <a:xfrm>
            <a:off x="475271" y="872703"/>
            <a:ext cx="3968496" cy="5736111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360000" tIns="45720" rIns="9000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i="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600" cap="none" dirty="0">
              <a:cs typeface="Arial" panose="020B0604020202020204" pitchFamily="34" charset="0"/>
            </a:endParaRPr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A644FD75-A6E0-4C28-946F-89CBDEC00E20}"/>
              </a:ext>
            </a:extLst>
          </p:cNvPr>
          <p:cNvSpPr txBox="1">
            <a:spLocks/>
          </p:cNvSpPr>
          <p:nvPr/>
        </p:nvSpPr>
        <p:spPr>
          <a:xfrm>
            <a:off x="892700" y="1134949"/>
            <a:ext cx="3968496" cy="5211617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360000" tIns="45720" rIns="9000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i="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600" cap="none" dirty="0">
              <a:cs typeface="Arial" panose="020B0604020202020204" pitchFamily="34" charset="0"/>
            </a:endParaRPr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id="{302303BC-9A39-470F-8733-A268BC16B299}"/>
              </a:ext>
            </a:extLst>
          </p:cNvPr>
          <p:cNvSpPr txBox="1">
            <a:spLocks/>
          </p:cNvSpPr>
          <p:nvPr/>
        </p:nvSpPr>
        <p:spPr>
          <a:xfrm>
            <a:off x="1003626" y="1273860"/>
            <a:ext cx="3849616" cy="6466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i="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cap="sm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fornian FB" panose="0207040306080B030204" pitchFamily="18" charset="0"/>
              </a:rPr>
              <a:t>Behavioral Health Groups</a:t>
            </a:r>
          </a:p>
        </p:txBody>
      </p:sp>
      <p:sp>
        <p:nvSpPr>
          <p:cNvPr id="17" name="object 27" descr="Beige rectangle">
            <a:extLst>
              <a:ext uri="{FF2B5EF4-FFF2-40B4-BE49-F238E27FC236}">
                <a16:creationId xmlns:a16="http://schemas.microsoft.com/office/drawing/2014/main" id="{C5B67D68-F2A3-48A2-B2A0-C9DF8BA55D80}"/>
              </a:ext>
            </a:extLst>
          </p:cNvPr>
          <p:cNvSpPr/>
          <p:nvPr/>
        </p:nvSpPr>
        <p:spPr>
          <a:xfrm flipV="1">
            <a:off x="1040247" y="1722182"/>
            <a:ext cx="3763705" cy="78653"/>
          </a:xfrm>
          <a:custGeom>
            <a:avLst/>
            <a:gdLst/>
            <a:ahLst/>
            <a:cxnLst/>
            <a:rect l="l" t="t" r="r" b="b"/>
            <a:pathLst>
              <a:path w="2501265">
                <a:moveTo>
                  <a:pt x="0" y="0"/>
                </a:moveTo>
                <a:lnTo>
                  <a:pt x="2500883" y="0"/>
                </a:lnTo>
              </a:path>
            </a:pathLst>
          </a:custGeom>
          <a:ln w="54863">
            <a:solidFill>
              <a:srgbClr val="FFC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"/>
              <a:ea typeface="+mn-ea"/>
              <a:cs typeface="+mn-cs"/>
            </a:endParaRP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23C936ED-4D5A-4897-BFCD-65082B328E0D}"/>
              </a:ext>
            </a:extLst>
          </p:cNvPr>
          <p:cNvSpPr txBox="1">
            <a:spLocks/>
          </p:cNvSpPr>
          <p:nvPr/>
        </p:nvSpPr>
        <p:spPr>
          <a:xfrm>
            <a:off x="1461385" y="2173875"/>
            <a:ext cx="3469317" cy="7315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700" b="1" dirty="0"/>
              <a:t>5 BHS </a:t>
            </a:r>
            <a:r>
              <a:rPr lang="en-US" sz="1700" b="1" dirty="0" smtClean="0"/>
              <a:t>&amp; </a:t>
            </a:r>
            <a:r>
              <a:rPr lang="en-US" sz="1700" b="1" dirty="0"/>
              <a:t>3 SUPT SMHC’s will rotate to facilitate weekly behavioral health </a:t>
            </a:r>
            <a:r>
              <a:rPr lang="en-US" sz="1700" b="1" dirty="0" smtClean="0"/>
              <a:t>groups for </a:t>
            </a:r>
            <a:r>
              <a:rPr lang="en-US" sz="1700" b="1" dirty="0"/>
              <a:t>MHD participants</a:t>
            </a:r>
          </a:p>
        </p:txBody>
      </p:sp>
      <p:pic>
        <p:nvPicPr>
          <p:cNvPr id="27" name="Picture Placeholder 27" descr="Check icon">
            <a:extLst>
              <a:ext uri="{FF2B5EF4-FFF2-40B4-BE49-F238E27FC236}">
                <a16:creationId xmlns:a16="http://schemas.microsoft.com/office/drawing/2014/main" id="{3CDD98F8-113E-4FB2-A33D-039AFCD9C2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FFC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19449" y="2217991"/>
            <a:ext cx="417154" cy="417154"/>
          </a:xfrm>
          <a:prstGeom prst="rect">
            <a:avLst/>
          </a:prstGeom>
        </p:spPr>
      </p:pic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23C936ED-4D5A-4897-BFCD-65082B328E0D}"/>
              </a:ext>
            </a:extLst>
          </p:cNvPr>
          <p:cNvSpPr txBox="1">
            <a:spLocks/>
          </p:cNvSpPr>
          <p:nvPr/>
        </p:nvSpPr>
        <p:spPr>
          <a:xfrm>
            <a:off x="1383925" y="3275289"/>
            <a:ext cx="3469317" cy="16079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700" b="1" dirty="0"/>
              <a:t>Groups will support participants with improving emotion regulation, interpersonal effectiveness, relapse prevention, substance use education, and mindfulness</a:t>
            </a:r>
          </a:p>
        </p:txBody>
      </p:sp>
      <p:pic>
        <p:nvPicPr>
          <p:cNvPr id="29" name="Picture Placeholder 27" descr="Check icon">
            <a:extLst>
              <a:ext uri="{FF2B5EF4-FFF2-40B4-BE49-F238E27FC236}">
                <a16:creationId xmlns:a16="http://schemas.microsoft.com/office/drawing/2014/main" id="{3CDD98F8-113E-4FB2-A33D-039AFCD9C2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FFC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66771" y="3865124"/>
            <a:ext cx="417154" cy="417154"/>
          </a:xfrm>
          <a:prstGeom prst="rect">
            <a:avLst/>
          </a:prstGeom>
        </p:spPr>
      </p:pic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23C936ED-4D5A-4897-BFCD-65082B328E0D}"/>
              </a:ext>
            </a:extLst>
          </p:cNvPr>
          <p:cNvSpPr txBox="1">
            <a:spLocks/>
          </p:cNvSpPr>
          <p:nvPr/>
        </p:nvSpPr>
        <p:spPr>
          <a:xfrm>
            <a:off x="1334636" y="5185114"/>
            <a:ext cx="3469317" cy="7315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700" b="1" dirty="0"/>
              <a:t>Goal: To improve quality of life, improve relationships, </a:t>
            </a:r>
            <a:r>
              <a:rPr lang="en-US" sz="1700" b="1" dirty="0" smtClean="0"/>
              <a:t>and </a:t>
            </a:r>
            <a:r>
              <a:rPr lang="en-US" sz="1700" b="1" dirty="0"/>
              <a:t>decrease incarcerations</a:t>
            </a:r>
          </a:p>
        </p:txBody>
      </p:sp>
      <p:pic>
        <p:nvPicPr>
          <p:cNvPr id="31" name="Picture Placeholder 27" descr="Check icon">
            <a:extLst>
              <a:ext uri="{FF2B5EF4-FFF2-40B4-BE49-F238E27FC236}">
                <a16:creationId xmlns:a16="http://schemas.microsoft.com/office/drawing/2014/main" id="{3CDD98F8-113E-4FB2-A33D-039AFCD9C2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FFC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92700" y="5229230"/>
            <a:ext cx="417154" cy="417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637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2" y="1"/>
            <a:ext cx="10286998" cy="6857999"/>
          </a:xfrm>
        </p:spPr>
      </p:pic>
      <p:sp>
        <p:nvSpPr>
          <p:cNvPr id="30" name="Rectangle 2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5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16" name="object 3" descr="Beige rectangle">
            <a:extLst>
              <a:ext uri="{FF2B5EF4-FFF2-40B4-BE49-F238E27FC236}">
                <a16:creationId xmlns:a16="http://schemas.microsoft.com/office/drawing/2014/main" id="{C6CF32E2-A869-4259-A659-5EEE6BDA3B59}"/>
              </a:ext>
            </a:extLst>
          </p:cNvPr>
          <p:cNvSpPr/>
          <p:nvPr/>
        </p:nvSpPr>
        <p:spPr>
          <a:xfrm>
            <a:off x="579775" y="320040"/>
            <a:ext cx="4051368" cy="6217920"/>
          </a:xfrm>
          <a:custGeom>
            <a:avLst/>
            <a:gdLst/>
            <a:ahLst/>
            <a:cxnLst/>
            <a:rect l="l" t="t" r="r" b="b"/>
            <a:pathLst>
              <a:path w="4010659" h="333375">
                <a:moveTo>
                  <a:pt x="0" y="333006"/>
                </a:moveTo>
                <a:lnTo>
                  <a:pt x="4010367" y="333006"/>
                </a:lnTo>
                <a:lnTo>
                  <a:pt x="4010367" y="0"/>
                </a:lnTo>
                <a:lnTo>
                  <a:pt x="0" y="0"/>
                </a:lnTo>
                <a:lnTo>
                  <a:pt x="0" y="33300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0" tIns="0" rIns="0" bIns="0" rtlCol="0"/>
          <a:lstStyle/>
          <a:p>
            <a:endParaRPr lang="en-US" dirty="0">
              <a:solidFill>
                <a:prstClr val="black"/>
              </a:solidFill>
              <a:latin typeface="Arial "/>
            </a:endParaRPr>
          </a:p>
        </p:txBody>
      </p:sp>
      <p:sp>
        <p:nvSpPr>
          <p:cNvPr id="22" name="object 6" descr="Blue rectangle">
            <a:extLst>
              <a:ext uri="{FF2B5EF4-FFF2-40B4-BE49-F238E27FC236}">
                <a16:creationId xmlns:a16="http://schemas.microsoft.com/office/drawing/2014/main" id="{882E2F92-EB16-4B55-B49A-3C6AB7B2BF30}"/>
              </a:ext>
            </a:extLst>
          </p:cNvPr>
          <p:cNvSpPr/>
          <p:nvPr/>
        </p:nvSpPr>
        <p:spPr>
          <a:xfrm>
            <a:off x="911225" y="731520"/>
            <a:ext cx="4433615" cy="5394960"/>
          </a:xfrm>
          <a:custGeom>
            <a:avLst/>
            <a:gdLst/>
            <a:ahLst/>
            <a:cxnLst/>
            <a:rect l="l" t="t" r="r" b="b"/>
            <a:pathLst>
              <a:path w="6689725" h="3528060">
                <a:moveTo>
                  <a:pt x="0" y="3527996"/>
                </a:moveTo>
                <a:lnTo>
                  <a:pt x="6689648" y="3527996"/>
                </a:lnTo>
                <a:lnTo>
                  <a:pt x="6689648" y="0"/>
                </a:lnTo>
                <a:lnTo>
                  <a:pt x="0" y="0"/>
                </a:lnTo>
                <a:lnTo>
                  <a:pt x="0" y="3527996"/>
                </a:lnTo>
                <a:close/>
              </a:path>
            </a:pathLst>
          </a:custGeom>
          <a:solidFill>
            <a:srgbClr val="494B4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lIns="0" tIns="0" rIns="0" bIns="0" rtlCol="0"/>
          <a:lstStyle/>
          <a:p>
            <a:endParaRPr lang="en-US" dirty="0">
              <a:solidFill>
                <a:prstClr val="black"/>
              </a:solidFill>
              <a:latin typeface="Arial 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02303BC-9A39-470F-8733-A268BC16B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8316" y="766823"/>
            <a:ext cx="4770591" cy="646604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fornian FB" panose="0207040306080B030204" pitchFamily="18" charset="0"/>
              </a:rPr>
              <a:t>Sample Onsite Classes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fornian FB" panose="0207040306080B030204" pitchFamily="18" charset="0"/>
            </a:endParaRPr>
          </a:p>
        </p:txBody>
      </p:sp>
      <p:sp>
        <p:nvSpPr>
          <p:cNvPr id="15" name="object 27" descr="Beige rectangle">
            <a:extLst>
              <a:ext uri="{FF2B5EF4-FFF2-40B4-BE49-F238E27FC236}">
                <a16:creationId xmlns:a16="http://schemas.microsoft.com/office/drawing/2014/main" id="{C5B67D68-F2A3-48A2-B2A0-C9DF8BA55D80}"/>
              </a:ext>
            </a:extLst>
          </p:cNvPr>
          <p:cNvSpPr/>
          <p:nvPr/>
        </p:nvSpPr>
        <p:spPr>
          <a:xfrm flipV="1">
            <a:off x="1087918" y="1215147"/>
            <a:ext cx="4052696" cy="95262"/>
          </a:xfrm>
          <a:custGeom>
            <a:avLst/>
            <a:gdLst/>
            <a:ahLst/>
            <a:cxnLst/>
            <a:rect l="l" t="t" r="r" b="b"/>
            <a:pathLst>
              <a:path w="2501265">
                <a:moveTo>
                  <a:pt x="0" y="0"/>
                </a:moveTo>
                <a:lnTo>
                  <a:pt x="2500883" y="0"/>
                </a:lnTo>
              </a:path>
            </a:pathLst>
          </a:custGeom>
          <a:ln w="54863">
            <a:solidFill>
              <a:srgbClr val="14708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"/>
              <a:ea typeface="+mn-ea"/>
              <a:cs typeface="+mn-cs"/>
            </a:endParaRPr>
          </a:p>
        </p:txBody>
      </p: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23C936ED-4D5A-4897-BFCD-65082B328E0D}"/>
              </a:ext>
            </a:extLst>
          </p:cNvPr>
          <p:cNvSpPr txBox="1">
            <a:spLocks/>
          </p:cNvSpPr>
          <p:nvPr/>
        </p:nvSpPr>
        <p:spPr>
          <a:xfrm>
            <a:off x="1384370" y="1398151"/>
            <a:ext cx="3795955" cy="4206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700" b="1" dirty="0" smtClean="0"/>
              <a:t>Grief &amp; Loss</a:t>
            </a:r>
            <a:endParaRPr lang="en-US" sz="1700" b="1" dirty="0"/>
          </a:p>
        </p:txBody>
      </p:sp>
      <p:pic>
        <p:nvPicPr>
          <p:cNvPr id="40" name="Picture Placeholder 27" descr="Check icon">
            <a:extLst>
              <a:ext uri="{FF2B5EF4-FFF2-40B4-BE49-F238E27FC236}">
                <a16:creationId xmlns:a16="http://schemas.microsoft.com/office/drawing/2014/main" id="{3CDD98F8-113E-4FB2-A33D-039AFCD9C225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19448" y="1397032"/>
            <a:ext cx="417154" cy="417154"/>
          </a:xfrm>
        </p:spPr>
      </p:pic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23C936ED-4D5A-4897-BFCD-65082B328E0D}"/>
              </a:ext>
            </a:extLst>
          </p:cNvPr>
          <p:cNvSpPr txBox="1">
            <a:spLocks/>
          </p:cNvSpPr>
          <p:nvPr/>
        </p:nvSpPr>
        <p:spPr>
          <a:xfrm>
            <a:off x="1395531" y="1831617"/>
            <a:ext cx="3795955" cy="4206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700" b="1" dirty="0" smtClean="0"/>
              <a:t>Managing Anxiety</a:t>
            </a:r>
            <a:endParaRPr lang="en-US" sz="1700" b="1" dirty="0"/>
          </a:p>
        </p:txBody>
      </p:sp>
      <p:pic>
        <p:nvPicPr>
          <p:cNvPr id="38" name="Picture Placeholder 27" descr="Check icon">
            <a:extLst>
              <a:ext uri="{FF2B5EF4-FFF2-40B4-BE49-F238E27FC236}">
                <a16:creationId xmlns:a16="http://schemas.microsoft.com/office/drawing/2014/main" id="{3CDD98F8-113E-4FB2-A33D-039AFCD9C225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30609" y="1830498"/>
            <a:ext cx="417154" cy="417154"/>
          </a:xfrm>
        </p:spPr>
      </p:pic>
      <p:sp>
        <p:nvSpPr>
          <p:cNvPr id="41" name="Text Placeholder 3">
            <a:extLst>
              <a:ext uri="{FF2B5EF4-FFF2-40B4-BE49-F238E27FC236}">
                <a16:creationId xmlns:a16="http://schemas.microsoft.com/office/drawing/2014/main" id="{23C936ED-4D5A-4897-BFCD-65082B328E0D}"/>
              </a:ext>
            </a:extLst>
          </p:cNvPr>
          <p:cNvSpPr txBox="1">
            <a:spLocks/>
          </p:cNvSpPr>
          <p:nvPr/>
        </p:nvSpPr>
        <p:spPr>
          <a:xfrm>
            <a:off x="1384370" y="2272240"/>
            <a:ext cx="3795955" cy="4206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700" b="1" dirty="0" smtClean="0"/>
              <a:t>Social Support</a:t>
            </a:r>
            <a:endParaRPr lang="en-US" sz="1700" b="1" dirty="0"/>
          </a:p>
        </p:txBody>
      </p:sp>
      <p:pic>
        <p:nvPicPr>
          <p:cNvPr id="44" name="Picture Placeholder 27" descr="Check icon">
            <a:extLst>
              <a:ext uri="{FF2B5EF4-FFF2-40B4-BE49-F238E27FC236}">
                <a16:creationId xmlns:a16="http://schemas.microsoft.com/office/drawing/2014/main" id="{3CDD98F8-113E-4FB2-A33D-039AFCD9C225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19448" y="2271121"/>
            <a:ext cx="417154" cy="417154"/>
          </a:xfrm>
        </p:spPr>
      </p:pic>
      <p:sp>
        <p:nvSpPr>
          <p:cNvPr id="45" name="Text Placeholder 3">
            <a:extLst>
              <a:ext uri="{FF2B5EF4-FFF2-40B4-BE49-F238E27FC236}">
                <a16:creationId xmlns:a16="http://schemas.microsoft.com/office/drawing/2014/main" id="{23C936ED-4D5A-4897-BFCD-65082B328E0D}"/>
              </a:ext>
            </a:extLst>
          </p:cNvPr>
          <p:cNvSpPr txBox="1">
            <a:spLocks/>
          </p:cNvSpPr>
          <p:nvPr/>
        </p:nvSpPr>
        <p:spPr>
          <a:xfrm>
            <a:off x="1387575" y="2708198"/>
            <a:ext cx="3795955" cy="4206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700" b="1" dirty="0" smtClean="0"/>
              <a:t>Relapse Prevention</a:t>
            </a:r>
            <a:endParaRPr lang="en-US" sz="1700" b="1" dirty="0"/>
          </a:p>
        </p:txBody>
      </p:sp>
      <p:pic>
        <p:nvPicPr>
          <p:cNvPr id="46" name="Picture Placeholder 27" descr="Check icon">
            <a:extLst>
              <a:ext uri="{FF2B5EF4-FFF2-40B4-BE49-F238E27FC236}">
                <a16:creationId xmlns:a16="http://schemas.microsoft.com/office/drawing/2014/main" id="{3CDD98F8-113E-4FB2-A33D-039AFCD9C225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22653" y="2707079"/>
            <a:ext cx="417154" cy="417154"/>
          </a:xfrm>
        </p:spPr>
      </p:pic>
      <p:sp>
        <p:nvSpPr>
          <p:cNvPr id="47" name="Text Placeholder 3">
            <a:extLst>
              <a:ext uri="{FF2B5EF4-FFF2-40B4-BE49-F238E27FC236}">
                <a16:creationId xmlns:a16="http://schemas.microsoft.com/office/drawing/2014/main" id="{23C936ED-4D5A-4897-BFCD-65082B328E0D}"/>
              </a:ext>
            </a:extLst>
          </p:cNvPr>
          <p:cNvSpPr txBox="1">
            <a:spLocks/>
          </p:cNvSpPr>
          <p:nvPr/>
        </p:nvSpPr>
        <p:spPr>
          <a:xfrm>
            <a:off x="1384371" y="3146329"/>
            <a:ext cx="3795955" cy="4206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700" b="1" dirty="0" smtClean="0"/>
              <a:t>Enhancing Motivation for Change</a:t>
            </a:r>
            <a:endParaRPr lang="en-US" sz="1700" b="1" dirty="0"/>
          </a:p>
        </p:txBody>
      </p:sp>
      <p:pic>
        <p:nvPicPr>
          <p:cNvPr id="48" name="Picture Placeholder 27" descr="Check icon">
            <a:extLst>
              <a:ext uri="{FF2B5EF4-FFF2-40B4-BE49-F238E27FC236}">
                <a16:creationId xmlns:a16="http://schemas.microsoft.com/office/drawing/2014/main" id="{3CDD98F8-113E-4FB2-A33D-039AFCD9C225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19449" y="3145210"/>
            <a:ext cx="417154" cy="417154"/>
          </a:xfrm>
        </p:spPr>
      </p:pic>
      <p:sp>
        <p:nvSpPr>
          <p:cNvPr id="49" name="Text Placeholder 3">
            <a:extLst>
              <a:ext uri="{FF2B5EF4-FFF2-40B4-BE49-F238E27FC236}">
                <a16:creationId xmlns:a16="http://schemas.microsoft.com/office/drawing/2014/main" id="{23C936ED-4D5A-4897-BFCD-65082B328E0D}"/>
              </a:ext>
            </a:extLst>
          </p:cNvPr>
          <p:cNvSpPr txBox="1">
            <a:spLocks/>
          </p:cNvSpPr>
          <p:nvPr/>
        </p:nvSpPr>
        <p:spPr>
          <a:xfrm>
            <a:off x="1395531" y="3598675"/>
            <a:ext cx="3795955" cy="4206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700" b="1" dirty="0" smtClean="0"/>
              <a:t>Seeking Safety</a:t>
            </a:r>
            <a:endParaRPr lang="en-US" sz="1700" b="1" dirty="0"/>
          </a:p>
        </p:txBody>
      </p:sp>
      <p:pic>
        <p:nvPicPr>
          <p:cNvPr id="50" name="Picture Placeholder 27" descr="Check icon">
            <a:extLst>
              <a:ext uri="{FF2B5EF4-FFF2-40B4-BE49-F238E27FC236}">
                <a16:creationId xmlns:a16="http://schemas.microsoft.com/office/drawing/2014/main" id="{3CDD98F8-113E-4FB2-A33D-039AFCD9C225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30609" y="3597556"/>
            <a:ext cx="417154" cy="417154"/>
          </a:xfrm>
        </p:spPr>
      </p:pic>
      <p:sp>
        <p:nvSpPr>
          <p:cNvPr id="51" name="Text Placeholder 3">
            <a:extLst>
              <a:ext uri="{FF2B5EF4-FFF2-40B4-BE49-F238E27FC236}">
                <a16:creationId xmlns:a16="http://schemas.microsoft.com/office/drawing/2014/main" id="{23C936ED-4D5A-4897-BFCD-65082B328E0D}"/>
              </a:ext>
            </a:extLst>
          </p:cNvPr>
          <p:cNvSpPr txBox="1">
            <a:spLocks/>
          </p:cNvSpPr>
          <p:nvPr/>
        </p:nvSpPr>
        <p:spPr>
          <a:xfrm>
            <a:off x="1395531" y="4045313"/>
            <a:ext cx="3795955" cy="4206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700" b="1" dirty="0" smtClean="0"/>
              <a:t>Thinking for Change</a:t>
            </a:r>
            <a:endParaRPr lang="en-US" sz="1700" b="1" dirty="0"/>
          </a:p>
        </p:txBody>
      </p:sp>
      <p:pic>
        <p:nvPicPr>
          <p:cNvPr id="52" name="Picture Placeholder 27" descr="Check icon">
            <a:extLst>
              <a:ext uri="{FF2B5EF4-FFF2-40B4-BE49-F238E27FC236}">
                <a16:creationId xmlns:a16="http://schemas.microsoft.com/office/drawing/2014/main" id="{3CDD98F8-113E-4FB2-A33D-039AFCD9C225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30609" y="4044194"/>
            <a:ext cx="417154" cy="417154"/>
          </a:xfrm>
        </p:spPr>
      </p:pic>
      <p:sp>
        <p:nvSpPr>
          <p:cNvPr id="53" name="Text Placeholder 3">
            <a:extLst>
              <a:ext uri="{FF2B5EF4-FFF2-40B4-BE49-F238E27FC236}">
                <a16:creationId xmlns:a16="http://schemas.microsoft.com/office/drawing/2014/main" id="{23C936ED-4D5A-4897-BFCD-65082B328E0D}"/>
              </a:ext>
            </a:extLst>
          </p:cNvPr>
          <p:cNvSpPr txBox="1">
            <a:spLocks/>
          </p:cNvSpPr>
          <p:nvPr/>
        </p:nvSpPr>
        <p:spPr>
          <a:xfrm>
            <a:off x="1386548" y="4484563"/>
            <a:ext cx="3795955" cy="4206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700" b="1" dirty="0" smtClean="0"/>
              <a:t>Trauma &amp; Memory</a:t>
            </a:r>
            <a:endParaRPr lang="en-US" sz="1700" b="1" dirty="0"/>
          </a:p>
        </p:txBody>
      </p:sp>
      <p:pic>
        <p:nvPicPr>
          <p:cNvPr id="54" name="Picture Placeholder 27" descr="Check icon">
            <a:extLst>
              <a:ext uri="{FF2B5EF4-FFF2-40B4-BE49-F238E27FC236}">
                <a16:creationId xmlns:a16="http://schemas.microsoft.com/office/drawing/2014/main" id="{3CDD98F8-113E-4FB2-A33D-039AFCD9C225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21626" y="4483444"/>
            <a:ext cx="417154" cy="417154"/>
          </a:xfrm>
        </p:spPr>
      </p:pic>
      <p:sp>
        <p:nvSpPr>
          <p:cNvPr id="55" name="Text Placeholder 3">
            <a:extLst>
              <a:ext uri="{FF2B5EF4-FFF2-40B4-BE49-F238E27FC236}">
                <a16:creationId xmlns:a16="http://schemas.microsoft.com/office/drawing/2014/main" id="{23C936ED-4D5A-4897-BFCD-65082B328E0D}"/>
              </a:ext>
            </a:extLst>
          </p:cNvPr>
          <p:cNvSpPr txBox="1">
            <a:spLocks/>
          </p:cNvSpPr>
          <p:nvPr/>
        </p:nvSpPr>
        <p:spPr>
          <a:xfrm>
            <a:off x="1395531" y="4877417"/>
            <a:ext cx="3795955" cy="4206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700" b="1" dirty="0" smtClean="0"/>
              <a:t>Anger Management for SUD</a:t>
            </a:r>
            <a:endParaRPr lang="en-US" sz="1700" b="1" dirty="0"/>
          </a:p>
        </p:txBody>
      </p:sp>
      <p:pic>
        <p:nvPicPr>
          <p:cNvPr id="56" name="Picture Placeholder 27" descr="Check icon">
            <a:extLst>
              <a:ext uri="{FF2B5EF4-FFF2-40B4-BE49-F238E27FC236}">
                <a16:creationId xmlns:a16="http://schemas.microsoft.com/office/drawing/2014/main" id="{3CDD98F8-113E-4FB2-A33D-039AFCD9C225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30609" y="4876298"/>
            <a:ext cx="417154" cy="417154"/>
          </a:xfrm>
        </p:spPr>
      </p:pic>
      <p:sp>
        <p:nvSpPr>
          <p:cNvPr id="57" name="Text Placeholder 3">
            <a:extLst>
              <a:ext uri="{FF2B5EF4-FFF2-40B4-BE49-F238E27FC236}">
                <a16:creationId xmlns:a16="http://schemas.microsoft.com/office/drawing/2014/main" id="{23C936ED-4D5A-4897-BFCD-65082B328E0D}"/>
              </a:ext>
            </a:extLst>
          </p:cNvPr>
          <p:cNvSpPr txBox="1">
            <a:spLocks/>
          </p:cNvSpPr>
          <p:nvPr/>
        </p:nvSpPr>
        <p:spPr>
          <a:xfrm>
            <a:off x="1395531" y="5238028"/>
            <a:ext cx="3795955" cy="4206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700" b="1" dirty="0" smtClean="0"/>
              <a:t>My Ongoing Recovery Experience</a:t>
            </a:r>
            <a:endParaRPr lang="en-US" sz="1700" b="1" dirty="0"/>
          </a:p>
        </p:txBody>
      </p:sp>
      <p:pic>
        <p:nvPicPr>
          <p:cNvPr id="58" name="Picture Placeholder 27" descr="Check icon">
            <a:extLst>
              <a:ext uri="{FF2B5EF4-FFF2-40B4-BE49-F238E27FC236}">
                <a16:creationId xmlns:a16="http://schemas.microsoft.com/office/drawing/2014/main" id="{3CDD98F8-113E-4FB2-A33D-039AFCD9C225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30609" y="5236909"/>
            <a:ext cx="417154" cy="417154"/>
          </a:xfrm>
        </p:spPr>
      </p:pic>
      <p:sp>
        <p:nvSpPr>
          <p:cNvPr id="59" name="Text Placeholder 3">
            <a:extLst>
              <a:ext uri="{FF2B5EF4-FFF2-40B4-BE49-F238E27FC236}">
                <a16:creationId xmlns:a16="http://schemas.microsoft.com/office/drawing/2014/main" id="{23C936ED-4D5A-4897-BFCD-65082B328E0D}"/>
              </a:ext>
            </a:extLst>
          </p:cNvPr>
          <p:cNvSpPr txBox="1">
            <a:spLocks/>
          </p:cNvSpPr>
          <p:nvPr/>
        </p:nvSpPr>
        <p:spPr>
          <a:xfrm>
            <a:off x="1395531" y="5594050"/>
            <a:ext cx="3795955" cy="4206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700" b="1" dirty="0" smtClean="0"/>
              <a:t>CBI – Substance Use</a:t>
            </a:r>
            <a:endParaRPr lang="en-US" sz="1700" b="1" dirty="0"/>
          </a:p>
        </p:txBody>
      </p:sp>
      <p:pic>
        <p:nvPicPr>
          <p:cNvPr id="60" name="Picture Placeholder 27" descr="Check icon">
            <a:extLst>
              <a:ext uri="{FF2B5EF4-FFF2-40B4-BE49-F238E27FC236}">
                <a16:creationId xmlns:a16="http://schemas.microsoft.com/office/drawing/2014/main" id="{3CDD98F8-113E-4FB2-A33D-039AFCD9C225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30609" y="5592931"/>
            <a:ext cx="417154" cy="417154"/>
          </a:xfrm>
        </p:spPr>
      </p:pic>
    </p:spTree>
    <p:extLst>
      <p:ext uri="{BB962C8B-B14F-4D97-AF65-F5344CB8AC3E}">
        <p14:creationId xmlns:p14="http://schemas.microsoft.com/office/powerpoint/2010/main" val="3411251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8CC151D-3E87-49F8-947C-F3CD2D5C3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8997" y="1367811"/>
            <a:ext cx="4724550" cy="519193"/>
          </a:xfrm>
        </p:spPr>
        <p:txBody>
          <a:bodyPr/>
          <a:lstStyle/>
          <a:p>
            <a:r>
              <a:rPr lang="en-US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Questions?</a:t>
            </a:r>
            <a:endParaRPr lang="en-US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5448" y="1755001"/>
            <a:ext cx="800219" cy="33470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vert270" wrap="square" rtlCol="0">
            <a:spAutoFit/>
          </a:bodyPr>
          <a:lstStyle/>
          <a:p>
            <a:pPr algn="ctr"/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JDTRC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anose="02020602080505020303" pitchFamily="18" charset="0"/>
            </a:endParaRPr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7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4" b="3634"/>
          <a:stretch>
            <a:fillRect/>
          </a:stretch>
        </p:blipFill>
        <p:spPr/>
      </p:pic>
      <p:cxnSp>
        <p:nvCxnSpPr>
          <p:cNvPr id="4" name="Straight Connector 3"/>
          <p:cNvCxnSpPr/>
          <p:nvPr/>
        </p:nvCxnSpPr>
        <p:spPr>
          <a:xfrm>
            <a:off x="559399" y="0"/>
            <a:ext cx="0" cy="2441986"/>
          </a:xfrm>
          <a:prstGeom prst="line">
            <a:avLst/>
          </a:prstGeom>
          <a:ln w="28575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561193" y="4416014"/>
            <a:ext cx="0" cy="2441986"/>
          </a:xfrm>
          <a:prstGeom prst="line">
            <a:avLst/>
          </a:prstGeom>
          <a:ln w="28575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6065607" y="2157562"/>
            <a:ext cx="535952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Freestyle Script" panose="030804020302050B0404" pitchFamily="66" charset="0"/>
              </a:rPr>
              <a:t>LeeAnn McCluskey</a:t>
            </a:r>
          </a:p>
          <a:p>
            <a:r>
              <a:rPr lang="en-US" sz="2400" dirty="0" smtClean="0">
                <a:latin typeface="Freestyle Script" panose="030804020302050B0404" pitchFamily="66" charset="0"/>
              </a:rPr>
              <a:t>Assistant Chief Deputy</a:t>
            </a:r>
          </a:p>
          <a:p>
            <a:r>
              <a:rPr lang="en-US" dirty="0" smtClean="0"/>
              <a:t>916-875-0018</a:t>
            </a:r>
          </a:p>
          <a:p>
            <a:endParaRPr lang="en-US" sz="1400" dirty="0"/>
          </a:p>
          <a:p>
            <a:r>
              <a:rPr lang="en-US" sz="3600" dirty="0" smtClean="0">
                <a:latin typeface="Freestyle Script" panose="030804020302050B0404" pitchFamily="66" charset="0"/>
              </a:rPr>
              <a:t>Kim Grimes</a:t>
            </a:r>
          </a:p>
          <a:p>
            <a:r>
              <a:rPr lang="en-US" sz="2400" dirty="0">
                <a:latin typeface="Freestyle Script" panose="030804020302050B0404" pitchFamily="66" charset="0"/>
              </a:rPr>
              <a:t>Human Services Program Planner</a:t>
            </a:r>
            <a:endParaRPr lang="en-US" sz="2400" dirty="0" smtClean="0">
              <a:latin typeface="Freestyle Script" panose="030804020302050B0404" pitchFamily="66" charset="0"/>
            </a:endParaRPr>
          </a:p>
          <a:p>
            <a:r>
              <a:rPr lang="en-US" dirty="0" smtClean="0"/>
              <a:t>916-875-2038</a:t>
            </a:r>
          </a:p>
          <a:p>
            <a:endParaRPr lang="en-US" sz="1400" dirty="0"/>
          </a:p>
          <a:p>
            <a:pPr lvl="0"/>
            <a:r>
              <a:rPr lang="en-US" sz="3600" dirty="0" smtClean="0">
                <a:solidFill>
                  <a:prstClr val="black"/>
                </a:solidFill>
                <a:latin typeface="Freestyle Script" panose="030804020302050B0404" pitchFamily="66" charset="0"/>
              </a:rPr>
              <a:t>Tiffanie Synnott</a:t>
            </a:r>
          </a:p>
          <a:p>
            <a:pPr lvl="0"/>
            <a:r>
              <a:rPr lang="en-US" sz="2400" dirty="0" smtClean="0">
                <a:solidFill>
                  <a:prstClr val="black"/>
                </a:solidFill>
                <a:latin typeface="Freestyle Script" panose="030804020302050B0404" pitchFamily="66" charset="0"/>
              </a:rPr>
              <a:t>Chief Assistant Public Defender</a:t>
            </a:r>
            <a:endParaRPr lang="en-US" sz="2400" dirty="0">
              <a:solidFill>
                <a:prstClr val="black"/>
              </a:solidFill>
              <a:latin typeface="Freestyle Script" panose="030804020302050B0404" pitchFamily="66" charset="0"/>
            </a:endParaRPr>
          </a:p>
          <a:p>
            <a:pPr lvl="0"/>
            <a:r>
              <a:rPr lang="en-US" dirty="0" smtClean="0">
                <a:solidFill>
                  <a:prstClr val="black"/>
                </a:solidFill>
              </a:rPr>
              <a:t>916-874-6411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404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Content Placeholder 6">
            <a:extLst>
              <a:ext uri="{FF2B5EF4-FFF2-40B4-BE49-F238E27FC236}">
                <a16:creationId xmlns:a16="http://schemas.microsoft.com/office/drawing/2014/main" id="{7D87B918-371C-4B31-9C7A-1D9A08C8A3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0"/>
          <a:stretch/>
        </p:blipFill>
        <p:spPr>
          <a:xfrm rot="5400000">
            <a:off x="2671676" y="-2667404"/>
            <a:ext cx="6848647" cy="12192000"/>
          </a:xfrm>
          <a:prstGeom prst="rect">
            <a:avLst/>
          </a:prstGeom>
        </p:spPr>
      </p:pic>
      <p:sp>
        <p:nvSpPr>
          <p:cNvPr id="5" name="object 3" descr="Blue rectangle">
            <a:extLst>
              <a:ext uri="{FF2B5EF4-FFF2-40B4-BE49-F238E27FC236}">
                <a16:creationId xmlns:a16="http://schemas.microsoft.com/office/drawing/2014/main" id="{3544D2CA-9A07-47BD-B1E4-88366F5FCD45}"/>
              </a:ext>
            </a:extLst>
          </p:cNvPr>
          <p:cNvSpPr/>
          <p:nvPr/>
        </p:nvSpPr>
        <p:spPr>
          <a:xfrm>
            <a:off x="1200" y="0"/>
            <a:ext cx="12190800" cy="6858000"/>
          </a:xfrm>
          <a:custGeom>
            <a:avLst/>
            <a:gdLst/>
            <a:ahLst/>
            <a:cxnLst/>
            <a:rect l="l" t="t" r="r" b="b"/>
            <a:pathLst>
              <a:path w="12189460" h="6858000">
                <a:moveTo>
                  <a:pt x="0" y="6858000"/>
                </a:moveTo>
                <a:lnTo>
                  <a:pt x="12188952" y="6858000"/>
                </a:lnTo>
                <a:lnTo>
                  <a:pt x="12188952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>
              <a:alpha val="69999"/>
            </a:scheme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"/>
              <a:ea typeface="+mn-ea"/>
              <a:cs typeface="+mn-cs"/>
            </a:endParaRPr>
          </a:p>
        </p:txBody>
      </p:sp>
      <p:sp>
        <p:nvSpPr>
          <p:cNvPr id="31" name="Title 3">
            <a:extLst>
              <a:ext uri="{FF2B5EF4-FFF2-40B4-BE49-F238E27FC236}">
                <a16:creationId xmlns:a16="http://schemas.microsoft.com/office/drawing/2014/main" id="{A644FD75-A6E0-4C28-946F-89CBDEC00E20}"/>
              </a:ext>
            </a:extLst>
          </p:cNvPr>
          <p:cNvSpPr txBox="1">
            <a:spLocks/>
          </p:cNvSpPr>
          <p:nvPr/>
        </p:nvSpPr>
        <p:spPr>
          <a:xfrm>
            <a:off x="579775" y="965700"/>
            <a:ext cx="3550330" cy="557480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0" tIns="0" rIns="0" bIns="0" rtlCol="0"/>
          <a:lstStyle>
            <a:defPPr>
              <a:defRPr lang="en-US"/>
            </a:defPPr>
            <a:lvl1pPr>
              <a:defRPr>
                <a:solidFill>
                  <a:prstClr val="black"/>
                </a:solidFill>
                <a:latin typeface="Arial "/>
              </a:defRPr>
            </a:lvl1pPr>
          </a:lstStyle>
          <a:p>
            <a:endParaRPr lang="en-US" dirty="0"/>
          </a:p>
        </p:txBody>
      </p:sp>
      <p:sp>
        <p:nvSpPr>
          <p:cNvPr id="32" name="Title 3">
            <a:extLst>
              <a:ext uri="{FF2B5EF4-FFF2-40B4-BE49-F238E27FC236}">
                <a16:creationId xmlns:a16="http://schemas.microsoft.com/office/drawing/2014/main" id="{A644FD75-A6E0-4C28-946F-89CBDEC00E20}"/>
              </a:ext>
            </a:extLst>
          </p:cNvPr>
          <p:cNvSpPr txBox="1">
            <a:spLocks/>
          </p:cNvSpPr>
          <p:nvPr/>
        </p:nvSpPr>
        <p:spPr>
          <a:xfrm>
            <a:off x="867429" y="1268434"/>
            <a:ext cx="3550330" cy="5065056"/>
          </a:xfrm>
          <a:prstGeom prst="rect">
            <a:avLst/>
          </a:prstGeom>
          <a:solidFill>
            <a:srgbClr val="494B4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lIns="0" tIns="0" rIns="0" bIns="0" rtlCol="0"/>
          <a:lstStyle>
            <a:defPPr>
              <a:defRPr lang="en-US"/>
            </a:defPPr>
            <a:lvl1pPr>
              <a:defRPr>
                <a:solidFill>
                  <a:prstClr val="black"/>
                </a:solidFill>
                <a:latin typeface="Arial "/>
              </a:defRPr>
            </a:lvl1pPr>
          </a:lstStyle>
          <a:p>
            <a:endParaRPr lang="en-US" dirty="0"/>
          </a:p>
        </p:txBody>
      </p:sp>
      <p:sp>
        <p:nvSpPr>
          <p:cNvPr id="11" name="object 27" descr="Beige rectangle">
            <a:extLst>
              <a:ext uri="{FF2B5EF4-FFF2-40B4-BE49-F238E27FC236}">
                <a16:creationId xmlns:a16="http://schemas.microsoft.com/office/drawing/2014/main" id="{C5B67D68-F2A3-48A2-B2A0-C9DF8BA55D80}"/>
              </a:ext>
            </a:extLst>
          </p:cNvPr>
          <p:cNvSpPr/>
          <p:nvPr/>
        </p:nvSpPr>
        <p:spPr>
          <a:xfrm flipV="1">
            <a:off x="360956" y="675658"/>
            <a:ext cx="6210760" cy="83031"/>
          </a:xfrm>
          <a:custGeom>
            <a:avLst/>
            <a:gdLst/>
            <a:ahLst/>
            <a:cxnLst/>
            <a:rect l="l" t="t" r="r" b="b"/>
            <a:pathLst>
              <a:path w="2501265">
                <a:moveTo>
                  <a:pt x="0" y="0"/>
                </a:moveTo>
                <a:lnTo>
                  <a:pt x="2500883" y="0"/>
                </a:lnTo>
              </a:path>
            </a:pathLst>
          </a:custGeom>
          <a:ln w="54863">
            <a:solidFill>
              <a:srgbClr val="14708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"/>
              <a:ea typeface="+mn-ea"/>
              <a:cs typeface="+mn-cs"/>
            </a:endParaRP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3C936ED-4D5A-4897-BFCD-65082B328E0D}"/>
              </a:ext>
            </a:extLst>
          </p:cNvPr>
          <p:cNvSpPr txBox="1">
            <a:spLocks/>
          </p:cNvSpPr>
          <p:nvPr/>
        </p:nvSpPr>
        <p:spPr>
          <a:xfrm>
            <a:off x="1395532" y="1458255"/>
            <a:ext cx="2898648" cy="4312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700" b="1" dirty="0" smtClean="0"/>
              <a:t>Senate Bill 843</a:t>
            </a:r>
            <a:endParaRPr lang="en-US" sz="1700" b="1" dirty="0"/>
          </a:p>
        </p:txBody>
      </p:sp>
      <p:pic>
        <p:nvPicPr>
          <p:cNvPr id="13" name="Picture Placeholder 27" descr="Check icon">
            <a:extLst>
              <a:ext uri="{FF2B5EF4-FFF2-40B4-BE49-F238E27FC236}">
                <a16:creationId xmlns:a16="http://schemas.microsoft.com/office/drawing/2014/main" id="{3CDD98F8-113E-4FB2-A33D-039AFCD9C2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30609" y="1465282"/>
            <a:ext cx="417154" cy="417154"/>
          </a:xfrm>
          <a:prstGeom prst="rect">
            <a:avLst/>
          </a:prstGeom>
        </p:spPr>
      </p:pic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23C936ED-4D5A-4897-BFCD-65082B328E0D}"/>
              </a:ext>
            </a:extLst>
          </p:cNvPr>
          <p:cNvSpPr txBox="1">
            <a:spLocks/>
          </p:cNvSpPr>
          <p:nvPr/>
        </p:nvSpPr>
        <p:spPr>
          <a:xfrm>
            <a:off x="1395532" y="3019588"/>
            <a:ext cx="2897754" cy="4206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700" b="1" dirty="0" smtClean="0"/>
              <a:t>Community Service Infrastructure Grant (CSI)</a:t>
            </a:r>
            <a:endParaRPr lang="en-US" sz="1700" b="1" dirty="0"/>
          </a:p>
        </p:txBody>
      </p:sp>
      <p:pic>
        <p:nvPicPr>
          <p:cNvPr id="15" name="Picture Placeholder 27" descr="Check icon">
            <a:extLst>
              <a:ext uri="{FF2B5EF4-FFF2-40B4-BE49-F238E27FC236}">
                <a16:creationId xmlns:a16="http://schemas.microsoft.com/office/drawing/2014/main" id="{3CDD98F8-113E-4FB2-A33D-039AFCD9C2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30609" y="3021323"/>
            <a:ext cx="417154" cy="417154"/>
          </a:xfrm>
          <a:prstGeom prst="rect">
            <a:avLst/>
          </a:prstGeom>
        </p:spPr>
      </p:pic>
      <p:sp>
        <p:nvSpPr>
          <p:cNvPr id="33" name="Title 1"/>
          <p:cNvSpPr txBox="1">
            <a:spLocks/>
          </p:cNvSpPr>
          <p:nvPr/>
        </p:nvSpPr>
        <p:spPr>
          <a:xfrm>
            <a:off x="115129" y="121558"/>
            <a:ext cx="7324762" cy="762000"/>
          </a:xfrm>
          <a:prstGeom prst="rect">
            <a:avLst/>
          </a:prstGeom>
          <a:noFill/>
        </p:spPr>
        <p:txBody>
          <a:bodyPr vert="horz" lIns="360000" tIns="45720" rIns="9000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i="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b="1" cap="small" dirty="0" smtClean="0">
                <a:latin typeface="Californian FB" panose="0207040306080B030204" pitchFamily="18" charset="0"/>
              </a:rPr>
              <a:t>How Did We Get Here?</a:t>
            </a:r>
            <a:endParaRPr lang="en-US" sz="2400" dirty="0"/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23C936ED-4D5A-4897-BFCD-65082B328E0D}"/>
              </a:ext>
            </a:extLst>
          </p:cNvPr>
          <p:cNvSpPr txBox="1">
            <a:spLocks/>
          </p:cNvSpPr>
          <p:nvPr/>
        </p:nvSpPr>
        <p:spPr>
          <a:xfrm>
            <a:off x="1395532" y="3595933"/>
            <a:ext cx="2897754" cy="11476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700" b="1" dirty="0" smtClean="0"/>
              <a:t>Sacramento County was 1 of 10 counties to be awarded monies from the CSI Grant</a:t>
            </a:r>
            <a:endParaRPr lang="en-US" sz="1700" b="1" dirty="0"/>
          </a:p>
        </p:txBody>
      </p:sp>
      <p:pic>
        <p:nvPicPr>
          <p:cNvPr id="35" name="Picture Placeholder 27" descr="Check icon">
            <a:extLst>
              <a:ext uri="{FF2B5EF4-FFF2-40B4-BE49-F238E27FC236}">
                <a16:creationId xmlns:a16="http://schemas.microsoft.com/office/drawing/2014/main" id="{3CDD98F8-113E-4FB2-A33D-039AFCD9C2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30609" y="3961180"/>
            <a:ext cx="417154" cy="417154"/>
          </a:xfrm>
          <a:prstGeom prst="rect">
            <a:avLst/>
          </a:prstGeom>
        </p:spPr>
      </p:pic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23C936ED-4D5A-4897-BFCD-65082B328E0D}"/>
              </a:ext>
            </a:extLst>
          </p:cNvPr>
          <p:cNvSpPr txBox="1">
            <a:spLocks/>
          </p:cNvSpPr>
          <p:nvPr/>
        </p:nvSpPr>
        <p:spPr>
          <a:xfrm>
            <a:off x="1395532" y="2224162"/>
            <a:ext cx="2897754" cy="4206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700" b="1" dirty="0"/>
              <a:t>California Health Facilities Financing Authority (CHFFA)</a:t>
            </a:r>
          </a:p>
        </p:txBody>
      </p:sp>
      <p:pic>
        <p:nvPicPr>
          <p:cNvPr id="17" name="Picture Placeholder 27" descr="Check icon">
            <a:extLst>
              <a:ext uri="{FF2B5EF4-FFF2-40B4-BE49-F238E27FC236}">
                <a16:creationId xmlns:a16="http://schemas.microsoft.com/office/drawing/2014/main" id="{3CDD98F8-113E-4FB2-A33D-039AFCD9C2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30609" y="2225897"/>
            <a:ext cx="417154" cy="417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3662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Picture 121">
            <a:extLst>
              <a:ext uri="{FF2B5EF4-FFF2-40B4-BE49-F238E27FC236}">
                <a16:creationId xmlns:a16="http://schemas.microsoft.com/office/drawing/2014/main" id="{470070FC-19D0-4354-9BC9-608A5DC4499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55"/>
                    </a14:imgEffect>
                    <a14:imgEffect>
                      <a14:saturation sat="239000"/>
                    </a14:imgEffect>
                    <a14:imgEffect>
                      <a14:brightnessContrast bright="-44000" contrast="-6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2895600"/>
              <a:gd name="connsiteX1" fmla="*/ 12192000 w 12192000"/>
              <a:gd name="connsiteY1" fmla="*/ 0 h 2895600"/>
              <a:gd name="connsiteX2" fmla="*/ 12192000 w 12192000"/>
              <a:gd name="connsiteY2" fmla="*/ 2895600 h 2895600"/>
              <a:gd name="connsiteX3" fmla="*/ 0 w 12192000"/>
              <a:gd name="connsiteY3" fmla="*/ 2895600 h 289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2895600">
                <a:moveTo>
                  <a:pt x="0" y="0"/>
                </a:moveTo>
                <a:lnTo>
                  <a:pt x="12192000" y="0"/>
                </a:lnTo>
                <a:lnTo>
                  <a:pt x="12192000" y="2895600"/>
                </a:lnTo>
                <a:lnTo>
                  <a:pt x="0" y="2895600"/>
                </a:lnTo>
                <a:close/>
              </a:path>
            </a:pathLst>
          </a:custGeom>
        </p:spPr>
      </p:pic>
      <p:sp>
        <p:nvSpPr>
          <p:cNvPr id="123" name="Rectangle 122">
            <a:extLst>
              <a:ext uri="{FF2B5EF4-FFF2-40B4-BE49-F238E27FC236}">
                <a16:creationId xmlns:a16="http://schemas.microsoft.com/office/drawing/2014/main" id="{C9C2C56A-C4D4-4578-84E9-27FD62603EA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2AEF5FE-6C45-4BF6-9676-571742C3CDD7}"/>
              </a:ext>
            </a:extLst>
          </p:cNvPr>
          <p:cNvSpPr txBox="1"/>
          <p:nvPr/>
        </p:nvSpPr>
        <p:spPr>
          <a:xfrm>
            <a:off x="180506" y="289051"/>
            <a:ext cx="3805577" cy="30777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F2D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fornian FB" panose="0207040306080B030204" pitchFamily="18" charset="0"/>
                <a:ea typeface="+mn-ea"/>
                <a:cs typeface="Segoe UI" panose="020B0502040204020203" pitchFamily="34" charset="0"/>
              </a:rPr>
              <a:t>C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F2D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fornian FB" panose="0207040306080B030204" pitchFamily="18" charset="0"/>
                <a:ea typeface="+mn-ea"/>
                <a:cs typeface="Segoe UI" panose="020B0502040204020203" pitchFamily="34" charset="0"/>
              </a:rPr>
              <a:t>alifornia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F2D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fornian FB" panose="0207040306080B030204" pitchFamily="18" charset="0"/>
                <a:ea typeface="+mn-ea"/>
                <a:cs typeface="Segoe UI" panose="020B0502040204020203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F2D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fornian FB" panose="0207040306080B030204" pitchFamily="18" charset="0"/>
                <a:ea typeface="+mn-ea"/>
                <a:cs typeface="Segoe UI" panose="020B0502040204020203" pitchFamily="34" charset="0"/>
              </a:rPr>
              <a:t>H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F2D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fornian FB" panose="0207040306080B030204" pitchFamily="18" charset="0"/>
                <a:ea typeface="+mn-ea"/>
                <a:cs typeface="Segoe UI" panose="020B0502040204020203" pitchFamily="34" charset="0"/>
              </a:rPr>
              <a:t>ealth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F2D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fornian FB" panose="0207040306080B030204" pitchFamily="18" charset="0"/>
                <a:ea typeface="+mn-ea"/>
                <a:cs typeface="Segoe UI" panose="020B0502040204020203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F2D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fornian FB" panose="0207040306080B030204" pitchFamily="18" charset="0"/>
                <a:ea typeface="+mn-ea"/>
                <a:cs typeface="Segoe UI" panose="020B0502040204020203" pitchFamily="34" charset="0"/>
              </a:rPr>
              <a:t>F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F2D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fornian FB" panose="0207040306080B030204" pitchFamily="18" charset="0"/>
                <a:ea typeface="+mn-ea"/>
                <a:cs typeface="Segoe UI" panose="020B0502040204020203" pitchFamily="34" charset="0"/>
              </a:rPr>
              <a:t>inancing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F2D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fornian FB" panose="0207040306080B030204" pitchFamily="18" charset="0"/>
                <a:ea typeface="+mn-ea"/>
                <a:cs typeface="Segoe UI" panose="020B0502040204020203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smtClean="0">
                <a:solidFill>
                  <a:srgbClr val="2F2D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fornian FB" panose="0207040306080B030204" pitchFamily="18" charset="0"/>
                <a:cs typeface="Segoe UI" panose="020B0502040204020203" pitchFamily="34" charset="0"/>
              </a:rPr>
              <a:t>F</a:t>
            </a:r>
            <a:r>
              <a:rPr lang="en-US" sz="3200" b="1" dirty="0" smtClean="0">
                <a:solidFill>
                  <a:srgbClr val="2F2D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fornian FB" panose="0207040306080B030204" pitchFamily="18" charset="0"/>
                <a:cs typeface="Segoe UI" panose="020B0502040204020203" pitchFamily="34" charset="0"/>
              </a:rPr>
              <a:t>itness</a:t>
            </a:r>
          </a:p>
          <a:p>
            <a:pPr marL="0" marR="0" lvl="0" indent="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F2D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fornian FB" panose="0207040306080B030204" pitchFamily="18" charset="0"/>
                <a:ea typeface="+mn-ea"/>
                <a:cs typeface="Segoe UI" panose="020B0502040204020203" pitchFamily="34" charset="0"/>
              </a:rPr>
              <a:t>A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F2D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fornian FB" panose="0207040306080B030204" pitchFamily="18" charset="0"/>
                <a:ea typeface="+mn-ea"/>
                <a:cs typeface="Segoe UI" panose="020B0502040204020203" pitchFamily="34" charset="0"/>
              </a:rPr>
              <a:t>uthority</a:t>
            </a:r>
          </a:p>
          <a:p>
            <a:pPr marL="0" marR="0" lvl="0" indent="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 smtClean="0">
                <a:solidFill>
                  <a:srgbClr val="2F2D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fornian FB" panose="0207040306080B030204" pitchFamily="18" charset="0"/>
                <a:cs typeface="Segoe UI" panose="020B0502040204020203" pitchFamily="34" charset="0"/>
              </a:rPr>
              <a:t>Community Service Infrastructure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2F2D2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fornian FB" panose="0207040306080B030204" pitchFamily="18" charset="0"/>
              <a:cs typeface="Segoe UI" panose="020B0502040204020203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74D15AA-4B45-41B5-A81C-97FCBF019951}"/>
              </a:ext>
            </a:extLst>
          </p:cNvPr>
          <p:cNvSpPr/>
          <p:nvPr/>
        </p:nvSpPr>
        <p:spPr>
          <a:xfrm>
            <a:off x="167493" y="4060556"/>
            <a:ext cx="3784398" cy="147732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baseline="0" dirty="0" smtClean="0">
                <a:solidFill>
                  <a:srgbClr val="1A4452"/>
                </a:solidFill>
                <a:latin typeface="Californian FB" panose="0207040306080B030204" pitchFamily="18" charset="0"/>
                <a:cs typeface="Segoe UI" panose="020B0502040204020203" pitchFamily="34" charset="0"/>
              </a:rPr>
              <a:t>Applied for grant: 12/2019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smtClean="0">
                <a:solidFill>
                  <a:srgbClr val="1A4452"/>
                </a:solidFill>
                <a:latin typeface="Californian FB" panose="0207040306080B030204" pitchFamily="18" charset="0"/>
                <a:cs typeface="Segoe UI" panose="020B0502040204020203" pitchFamily="34" charset="0"/>
              </a:rPr>
              <a:t>Awarded granted: 3/2020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smtClean="0">
                <a:solidFill>
                  <a:srgbClr val="1A4452"/>
                </a:solidFill>
                <a:latin typeface="Californian FB" panose="0207040306080B030204" pitchFamily="18" charset="0"/>
                <a:cs typeface="Segoe UI" panose="020B0502040204020203" pitchFamily="34" charset="0"/>
              </a:rPr>
              <a:t>Deadline Date: 5/3/2021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smtClean="0">
                <a:solidFill>
                  <a:srgbClr val="1A4452"/>
                </a:solidFill>
                <a:latin typeface="Californian FB" panose="0207040306080B030204" pitchFamily="18" charset="0"/>
                <a:cs typeface="Segoe UI" panose="020B0502040204020203" pitchFamily="34" charset="0"/>
              </a:rPr>
              <a:t>Operational Date: 1/31/22</a:t>
            </a:r>
            <a:endParaRPr lang="en-US" sz="2400" b="1" baseline="0" dirty="0">
              <a:solidFill>
                <a:srgbClr val="1A4452"/>
              </a:solidFill>
              <a:latin typeface="Californian FB" panose="0207040306080B030204" pitchFamily="18" charset="0"/>
              <a:cs typeface="Segoe UI" panose="020B0502040204020203" pitchFamily="34" charset="0"/>
            </a:endParaRPr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41C7FC4-FEFA-4A96-9749-9068C68611E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4115474" y="767255"/>
            <a:ext cx="3961053" cy="5328745"/>
          </a:xfrm>
          <a:prstGeom prst="parallelogram">
            <a:avLst>
              <a:gd name="adj" fmla="val 0"/>
            </a:avLst>
          </a:prstGeom>
          <a:gradFill>
            <a:gsLst>
              <a:gs pos="0">
                <a:srgbClr val="157183"/>
              </a:gs>
              <a:gs pos="38000">
                <a:schemeClr val="bg1">
                  <a:lumMod val="65000"/>
                </a:schemeClr>
              </a:gs>
              <a:gs pos="68000">
                <a:srgbClr val="2A83A2"/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 w="12700" cap="flat">
            <a:noFill/>
            <a:prstDash val="solid"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5704BA3-593E-4519-9139-4E1D86366677}"/>
              </a:ext>
            </a:extLst>
          </p:cNvPr>
          <p:cNvSpPr txBox="1"/>
          <p:nvPr/>
        </p:nvSpPr>
        <p:spPr>
          <a:xfrm>
            <a:off x="4280384" y="1214250"/>
            <a:ext cx="3621018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fornian FB" panose="0207040306080B030204" pitchFamily="18" charset="0"/>
                <a:ea typeface="+mn-ea"/>
                <a:cs typeface="Segoe UI" panose="020B0502040204020203" pitchFamily="34" charset="0"/>
              </a:rPr>
              <a:t>PROJECT BUDGET: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fornian FB" panose="0207040306080B030204" pitchFamily="18" charset="0"/>
              <a:ea typeface="+mn-ea"/>
              <a:cs typeface="Segoe UI" panose="020B0502040204020203" pitchFamily="34" charset="0"/>
            </a:endParaRPr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294AEDC0-6B1D-4A3D-860D-83756CC387D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421222" y="767255"/>
            <a:ext cx="3047138" cy="2598827"/>
            <a:chOff x="8437180" y="2293066"/>
            <a:chExt cx="3047138" cy="2091977"/>
          </a:xfrm>
        </p:grpSpPr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36650A66-75C3-4933-AFC0-6AB58DFE89D9}"/>
                </a:ext>
              </a:extLst>
            </p:cNvPr>
            <p:cNvSpPr txBox="1"/>
            <p:nvPr/>
          </p:nvSpPr>
          <p:spPr>
            <a:xfrm>
              <a:off x="8437180" y="2293066"/>
              <a:ext cx="3047138" cy="111487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  <a:scene3d>
                <a:camera prst="orthographicFront"/>
                <a:lightRig rig="threePt" dir="t"/>
              </a:scene3d>
              <a:sp3d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b="1" dirty="0" smtClean="0">
                  <a:solidFill>
                    <a:srgbClr val="113E47"/>
                  </a:solidFill>
                  <a:latin typeface="Californian FB" panose="0207040306080B030204" pitchFamily="18" charset="0"/>
                  <a:cs typeface="Segoe UI" panose="020B0502040204020203" pitchFamily="34" charset="0"/>
                </a:rPr>
                <a:t>COUNTY COSTS ARE SPLIT BETWEEN PROBATION AND BEHAVIORAL HEALTH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13E47"/>
                  </a:solidFill>
                  <a:uLnTx/>
                  <a:uFillTx/>
                  <a:latin typeface="Californian FB" panose="0207040306080B030204" pitchFamily="18" charset="0"/>
                  <a:cs typeface="Segoe UI" panose="020B0502040204020203" pitchFamily="34" charset="0"/>
                </a:rPr>
                <a:t>SERVICES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113E47"/>
                </a:solidFill>
                <a:uLnTx/>
                <a:uFillTx/>
                <a:latin typeface="Californian FB" panose="0207040306080B030204" pitchFamily="18" charset="0"/>
                <a:cs typeface="Segoe UI" panose="020B0502040204020203" pitchFamily="34" charset="0"/>
              </a:endParaRPr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2BACDD99-66AF-423B-B714-10B1BD09EBE4}"/>
                </a:ext>
              </a:extLst>
            </p:cNvPr>
            <p:cNvSpPr txBox="1"/>
            <p:nvPr/>
          </p:nvSpPr>
          <p:spPr>
            <a:xfrm>
              <a:off x="8484444" y="3331338"/>
              <a:ext cx="2999874" cy="66892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  <a:scene3d>
                <a:camera prst="orthographicFront"/>
                <a:lightRig rig="threePt" dir="t"/>
              </a:scene3d>
              <a:sp3d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13E47"/>
                  </a:solidFill>
                  <a:uLnTx/>
                  <a:uFillTx/>
                  <a:latin typeface="Californian FB" panose="0207040306080B030204" pitchFamily="18" charset="0"/>
                  <a:cs typeface="Segoe UI" panose="020B0502040204020203" pitchFamily="34" charset="0"/>
                </a:rPr>
                <a:t>OTHER ADDITIONAL COUNTY SERVICES ARE PROVIDED IN-KIND</a:t>
              </a:r>
              <a:endPara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113E47"/>
                </a:solidFill>
                <a:uLnTx/>
                <a:uFillTx/>
                <a:latin typeface="Californian FB" panose="0207040306080B030204" pitchFamily="18" charset="0"/>
                <a:cs typeface="Segoe UI" panose="020B0502040204020203" pitchFamily="34" charset="0"/>
              </a:endParaRPr>
            </a:p>
          </p:txBody>
        </p: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281FF210-334C-43FA-80C2-0E1E9F3F51C4}"/>
                </a:ext>
              </a:extLst>
            </p:cNvPr>
            <p:cNvCxnSpPr>
              <a:cxnSpLocks/>
            </p:cNvCxnSpPr>
            <p:nvPr/>
          </p:nvCxnSpPr>
          <p:spPr>
            <a:xfrm>
              <a:off x="8462691" y="4385043"/>
              <a:ext cx="2996117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8" name="Title 67" hidden="1">
            <a:extLst>
              <a:ext uri="{FF2B5EF4-FFF2-40B4-BE49-F238E27FC236}">
                <a16:creationId xmlns:a16="http://schemas.microsoft.com/office/drawing/2014/main" id="{3D46526D-118F-4F6F-BAE0-066F422EB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resources slide 3</a:t>
            </a:r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267E4A54-8A0F-43A0-AA7D-F508F05BB2EF}"/>
              </a:ext>
            </a:extLst>
          </p:cNvPr>
          <p:cNvSpPr/>
          <p:nvPr/>
        </p:nvSpPr>
        <p:spPr>
          <a:xfrm>
            <a:off x="4507434" y="1797755"/>
            <a:ext cx="2488295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ea typeface="+mn-ea"/>
                <a:cs typeface="Segoe UI" panose="020B0502040204020203" pitchFamily="34" charset="0"/>
              </a:rPr>
              <a:t>Renovation Costs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ea typeface="+mn-ea"/>
                <a:cs typeface="Segoe UI" panose="020B0502040204020203" pitchFamily="34" charset="0"/>
              </a:rPr>
              <a:t>$1,451,258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 Light" panose="020F0302020204030204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E7E16F25-9A73-4F49-8593-4DDEE2A8AB5D}"/>
              </a:ext>
            </a:extLst>
          </p:cNvPr>
          <p:cNvSpPr/>
          <p:nvPr/>
        </p:nvSpPr>
        <p:spPr>
          <a:xfrm>
            <a:off x="4507433" y="2749676"/>
            <a:ext cx="3246277" cy="147732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ea typeface="+mn-ea"/>
                <a:cs typeface="Segoe UI" panose="020B0502040204020203" pitchFamily="34" charset="0"/>
              </a:rPr>
              <a:t>Furnishing &amp; Security Costs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ea typeface="+mn-ea"/>
                <a:cs typeface="Segoe UI" panose="020B0502040204020203" pitchFamily="34" charset="0"/>
              </a:rPr>
              <a:t>$239,285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b="1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 Light" panose="020F0302020204030204"/>
              <a:ea typeface="+mn-ea"/>
              <a:cs typeface="Segoe UI" panose="020B0502040204020203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AECCF3F-B2FA-4F0A-96EE-B54207D66547}"/>
              </a:ext>
            </a:extLst>
          </p:cNvPr>
          <p:cNvSpPr txBox="1"/>
          <p:nvPr/>
        </p:nvSpPr>
        <p:spPr>
          <a:xfrm>
            <a:off x="4508039" y="3879778"/>
            <a:ext cx="3047138" cy="152349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  <a:sp3d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fornian FB" panose="0207040306080B030204" pitchFamily="18" charset="0"/>
                <a:cs typeface="Segoe UI" panose="020B0502040204020203" pitchFamily="34" charset="0"/>
              </a:rPr>
              <a:t>COVERED COSTS INCLUDE:</a:t>
            </a:r>
          </a:p>
          <a:p>
            <a:pPr marL="285750" marR="0" lvl="0" indent="-28575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fornian FB" panose="0207040306080B030204" pitchFamily="18" charset="0"/>
                <a:cs typeface="Segoe UI" panose="020B0502040204020203" pitchFamily="34" charset="0"/>
              </a:rPr>
              <a:t>Property Acquisition &amp; Renovation</a:t>
            </a:r>
          </a:p>
          <a:p>
            <a:pPr marL="285750" marR="0" lvl="0" indent="-28575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fornian FB" panose="0207040306080B030204" pitchFamily="18" charset="0"/>
                <a:cs typeface="Segoe UI" panose="020B0502040204020203" pitchFamily="34" charset="0"/>
              </a:rPr>
              <a:t>Furniture &amp; Equipment</a:t>
            </a:r>
          </a:p>
          <a:p>
            <a:pPr marL="285750" marR="0" lvl="0" indent="-28575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fornian FB" panose="0207040306080B030204" pitchFamily="18" charset="0"/>
                <a:cs typeface="Segoe UI" panose="020B0502040204020203" pitchFamily="34" charset="0"/>
              </a:rPr>
              <a:t>Some Start-up</a:t>
            </a:r>
            <a:r>
              <a:rPr kumimoji="0" lang="en-US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fornian FB" panose="0207040306080B030204" pitchFamily="18" charset="0"/>
                <a:cs typeface="Segoe UI" panose="020B0502040204020203" pitchFamily="34" charset="0"/>
              </a:rPr>
              <a:t> Costs</a:t>
            </a:r>
          </a:p>
        </p:txBody>
      </p:sp>
      <p:sp>
        <p:nvSpPr>
          <p:cNvPr id="17" name="Title 2">
            <a:extLst>
              <a:ext uri="{FF2B5EF4-FFF2-40B4-BE49-F238E27FC236}">
                <a16:creationId xmlns:a16="http://schemas.microsoft.com/office/drawing/2014/main" id="{A736583C-540E-4D97-A47B-2B674589F4A3}"/>
              </a:ext>
            </a:extLst>
          </p:cNvPr>
          <p:cNvSpPr txBox="1">
            <a:spLocks/>
          </p:cNvSpPr>
          <p:nvPr/>
        </p:nvSpPr>
        <p:spPr>
          <a:xfrm>
            <a:off x="8468486" y="3355489"/>
            <a:ext cx="3068796" cy="2739618"/>
          </a:xfrm>
          <a:prstGeom prst="rect">
            <a:avLst/>
          </a:prstGeom>
          <a:gradFill>
            <a:gsLst>
              <a:gs pos="0">
                <a:srgbClr val="157183"/>
              </a:gs>
              <a:gs pos="38000">
                <a:schemeClr val="bg1">
                  <a:lumMod val="65000"/>
                </a:schemeClr>
              </a:gs>
              <a:gs pos="68000">
                <a:srgbClr val="2A83A2"/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 w="12700" cap="flat">
            <a:noFill/>
            <a:prstDash val="solid"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b="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defRPr>
            </a:lvl1pPr>
          </a:lstStyle>
          <a:p>
            <a:pPr lvl="0" algn="ctr"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3600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/>
              </a:rPr>
              <a:t>TARGET </a:t>
            </a:r>
            <a:r>
              <a:rPr lang="en-US" sz="3200" cap="all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/>
              </a:rPr>
              <a:t>POPULATION</a:t>
            </a:r>
            <a:endParaRPr lang="en-US" sz="4800" cap="all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/>
            </a:endParaRPr>
          </a:p>
          <a:p>
            <a:pPr lvl="0" algn="ctr">
              <a:lnSpc>
                <a:spcPct val="90000"/>
              </a:lnSpc>
              <a:spcBef>
                <a:spcPct val="0"/>
              </a:spcBef>
              <a:defRPr/>
            </a:pPr>
            <a:endParaRPr lang="en-US" sz="2400" dirty="0" smtClean="0">
              <a:solidFill>
                <a:prstClr val="white"/>
              </a:solidFill>
              <a:latin typeface="Garamond"/>
            </a:endParaRPr>
          </a:p>
          <a:p>
            <a:pPr lvl="0" algn="ctr"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2400" dirty="0" smtClean="0">
                <a:solidFill>
                  <a:prstClr val="white"/>
                </a:solidFill>
                <a:latin typeface="Garamond"/>
              </a:rPr>
              <a:t>Misdemeanor </a:t>
            </a:r>
            <a:r>
              <a:rPr lang="en-US" sz="2400" dirty="0">
                <a:solidFill>
                  <a:prstClr val="white"/>
                </a:solidFill>
                <a:latin typeface="Garamond"/>
              </a:rPr>
              <a:t>Mental Health Diversion Clients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634330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Person looking at meeting board">
            <a:extLst>
              <a:ext uri="{FF2B5EF4-FFF2-40B4-BE49-F238E27FC236}">
                <a16:creationId xmlns:a16="http://schemas.microsoft.com/office/drawing/2014/main" id="{D13A979E-137C-4C64-9AF3-3E7301F4F1C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" y="0"/>
            <a:ext cx="12182427" cy="6858000"/>
          </a:xfrm>
          <a:solidFill>
            <a:schemeClr val="tx1">
              <a:lumMod val="85000"/>
              <a:lumOff val="15000"/>
            </a:schemeClr>
          </a:solidFill>
        </p:spPr>
      </p:pic>
      <p:sp>
        <p:nvSpPr>
          <p:cNvPr id="9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5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736583C-540E-4D97-A47B-2B674589F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476" y="3130535"/>
            <a:ext cx="3970484" cy="3544585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/>
          <a:p>
            <a:r>
              <a:rPr 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VISION</a:t>
            </a:r>
            <a:br>
              <a:rPr 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altLang="en-US" sz="1600" cap="none" dirty="0" smtClean="0">
                <a:cs typeface="Arial" panose="020B0604020202020204" pitchFamily="34" charset="0"/>
              </a:rPr>
              <a:t>Creation of an easily accessible community diversion and mental health treatment hub for the target population. A center for co-location of partnering agencies to provide expedited delivery of treatment and services in a warm and welcoming environment.</a:t>
            </a:r>
            <a:endParaRPr lang="en-US" sz="1600" cap="none" dirty="0"/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A736583C-540E-4D97-A47B-2B674589F4A3}"/>
              </a:ext>
            </a:extLst>
          </p:cNvPr>
          <p:cNvSpPr txBox="1">
            <a:spLocks/>
          </p:cNvSpPr>
          <p:nvPr/>
        </p:nvSpPr>
        <p:spPr>
          <a:xfrm>
            <a:off x="7913668" y="3130534"/>
            <a:ext cx="3970484" cy="3544585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360000" tIns="45720" rIns="9000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i="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z="4000" b="0" i="0" u="none" strike="noStrike" kern="1200" cap="all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/>
                <a:ea typeface="+mj-ea"/>
                <a:cs typeface="+mj-cs"/>
              </a:rPr>
              <a:t>Partnership</a:t>
            </a:r>
            <a:r>
              <a:rPr kumimoji="0" lang="en-US" sz="4400" b="0" i="0" u="none" strike="noStrike" kern="1200" cap="all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/>
                <a:ea typeface="+mj-ea"/>
                <a:cs typeface="+mj-cs"/>
              </a:rPr>
              <a:t/>
            </a:r>
            <a:br>
              <a:rPr kumimoji="0" lang="en-US" sz="4400" b="0" i="0" u="none" strike="noStrike" kern="1200" cap="all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/>
                <a:ea typeface="+mj-ea"/>
                <a:cs typeface="+mj-cs"/>
              </a:rPr>
            </a:br>
            <a:endParaRPr lang="en-US" sz="1600" dirty="0"/>
          </a:p>
          <a:p>
            <a:pPr marL="342900" indent="-342900">
              <a:buSzPct val="80000"/>
              <a:buFont typeface="Arial" panose="020B0604020202020204" pitchFamily="34" charset="0"/>
              <a:buChar char="•"/>
            </a:pPr>
            <a:r>
              <a:rPr lang="en-US" sz="1600" cap="none" dirty="0"/>
              <a:t>Probation</a:t>
            </a:r>
          </a:p>
          <a:p>
            <a:pPr marL="342900" indent="-342900">
              <a:buSzPct val="80000"/>
              <a:buFont typeface="Arial" panose="020B0604020202020204" pitchFamily="34" charset="0"/>
              <a:buChar char="•"/>
            </a:pPr>
            <a:r>
              <a:rPr lang="en-US" sz="1600" cap="none" dirty="0"/>
              <a:t>Behavioral Health</a:t>
            </a:r>
          </a:p>
          <a:p>
            <a:pPr marL="342900" indent="-342900">
              <a:buSzPct val="80000"/>
              <a:buFont typeface="Arial" panose="020B0604020202020204" pitchFamily="34" charset="0"/>
              <a:buChar char="•"/>
            </a:pPr>
            <a:r>
              <a:rPr lang="en-US" sz="1600" cap="none" dirty="0"/>
              <a:t>Public Defender</a:t>
            </a:r>
          </a:p>
          <a:p>
            <a:pPr marL="342900" indent="-342900">
              <a:buSzPct val="80000"/>
              <a:buFont typeface="Arial" panose="020B0604020202020204" pitchFamily="34" charset="0"/>
              <a:buChar char="•"/>
            </a:pPr>
            <a:r>
              <a:rPr lang="en-US" sz="1600" cap="none" dirty="0"/>
              <a:t>Superior Court</a:t>
            </a:r>
          </a:p>
          <a:p>
            <a:pPr marL="342900" indent="-342900">
              <a:buSzPct val="80000"/>
              <a:buFont typeface="Arial" panose="020B0604020202020204" pitchFamily="34" charset="0"/>
              <a:buChar char="•"/>
            </a:pPr>
            <a:r>
              <a:rPr lang="en-US" sz="1600" cap="none" dirty="0"/>
              <a:t>Substance Use Prevention Treatment</a:t>
            </a:r>
          </a:p>
          <a:p>
            <a:pPr marL="342900" indent="-342900">
              <a:buSzPct val="80000"/>
              <a:buFont typeface="Arial" panose="020B0604020202020204" pitchFamily="34" charset="0"/>
              <a:buChar char="•"/>
            </a:pPr>
            <a:r>
              <a:rPr lang="en-US" sz="1600" cap="none" dirty="0"/>
              <a:t>Human Assistance</a:t>
            </a:r>
          </a:p>
          <a:p>
            <a:pPr marL="342900" indent="-342900">
              <a:buSzPct val="80000"/>
              <a:buFont typeface="Arial" panose="020B0604020202020204" pitchFamily="34" charset="0"/>
              <a:buChar char="•"/>
            </a:pPr>
            <a:r>
              <a:rPr lang="en-US" sz="1600" cap="none" dirty="0"/>
              <a:t>Correctional Health</a:t>
            </a:r>
          </a:p>
          <a:p>
            <a:pPr marL="342900" indent="-342900">
              <a:buSzPct val="80000"/>
              <a:buFont typeface="Arial" panose="020B0604020202020204" pitchFamily="34" charset="0"/>
              <a:buChar char="•"/>
            </a:pPr>
            <a:r>
              <a:rPr lang="en-US" sz="1600" cap="none" dirty="0"/>
              <a:t>Sacramento </a:t>
            </a:r>
            <a:r>
              <a:rPr lang="en-US" sz="1600" cap="none" dirty="0" smtClean="0"/>
              <a:t>Sheriffs</a:t>
            </a:r>
            <a:endParaRPr lang="en-US" sz="1600" cap="none" dirty="0"/>
          </a:p>
        </p:txBody>
      </p:sp>
    </p:spTree>
    <p:extLst>
      <p:ext uri="{BB962C8B-B14F-4D97-AF65-F5344CB8AC3E}">
        <p14:creationId xmlns:p14="http://schemas.microsoft.com/office/powerpoint/2010/main" val="2130476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Picture 121">
            <a:extLst>
              <a:ext uri="{FF2B5EF4-FFF2-40B4-BE49-F238E27FC236}">
                <a16:creationId xmlns:a16="http://schemas.microsoft.com/office/drawing/2014/main" id="{470070FC-19D0-4354-9BC9-608A5DC4499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108" b="11639"/>
          <a:stretch/>
        </p:blipFill>
        <p:spPr>
          <a:xfrm>
            <a:off x="1919784" y="-4549"/>
            <a:ext cx="10273927" cy="6858574"/>
          </a:xfrm>
          <a:custGeom>
            <a:avLst/>
            <a:gdLst>
              <a:gd name="connsiteX0" fmla="*/ 0 w 12192000"/>
              <a:gd name="connsiteY0" fmla="*/ 0 h 2895600"/>
              <a:gd name="connsiteX1" fmla="*/ 12192000 w 12192000"/>
              <a:gd name="connsiteY1" fmla="*/ 0 h 2895600"/>
              <a:gd name="connsiteX2" fmla="*/ 12192000 w 12192000"/>
              <a:gd name="connsiteY2" fmla="*/ 2895600 h 2895600"/>
              <a:gd name="connsiteX3" fmla="*/ 0 w 12192000"/>
              <a:gd name="connsiteY3" fmla="*/ 2895600 h 289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2895600">
                <a:moveTo>
                  <a:pt x="0" y="0"/>
                </a:moveTo>
                <a:lnTo>
                  <a:pt x="12192000" y="0"/>
                </a:lnTo>
                <a:lnTo>
                  <a:pt x="12192000" y="2895600"/>
                </a:lnTo>
                <a:lnTo>
                  <a:pt x="0" y="2895600"/>
                </a:lnTo>
                <a:close/>
              </a:path>
            </a:pathLst>
          </a:custGeom>
        </p:spPr>
      </p:pic>
      <p:sp>
        <p:nvSpPr>
          <p:cNvPr id="123" name="Rectangle 122">
            <a:extLst>
              <a:ext uri="{FF2B5EF4-FFF2-40B4-BE49-F238E27FC236}">
                <a16:creationId xmlns:a16="http://schemas.microsoft.com/office/drawing/2014/main" id="{C9C2C56A-C4D4-4578-84E9-27FD62603EA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-5107" y="-1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  <a:alpha val="30000"/>
                </a:schemeClr>
              </a:gs>
              <a:gs pos="38000">
                <a:schemeClr val="bg1">
                  <a:lumMod val="95000"/>
                  <a:alpha val="20000"/>
                </a:schemeClr>
              </a:gs>
              <a:gs pos="68000">
                <a:schemeClr val="bg1">
                  <a:lumMod val="85000"/>
                  <a:alpha val="40000"/>
                </a:schemeClr>
              </a:gs>
              <a:gs pos="100000">
                <a:schemeClr val="bg1">
                  <a:lumMod val="95000"/>
                  <a:alpha val="4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Title 67" hidden="1">
            <a:extLst>
              <a:ext uri="{FF2B5EF4-FFF2-40B4-BE49-F238E27FC236}">
                <a16:creationId xmlns:a16="http://schemas.microsoft.com/office/drawing/2014/main" id="{3D46526D-118F-4F6F-BAE0-066F422EB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resources slide 3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160AF24A-ACB5-4319-9371-B0D71908A725}"/>
              </a:ext>
            </a:extLst>
          </p:cNvPr>
          <p:cNvSpPr txBox="1">
            <a:spLocks/>
          </p:cNvSpPr>
          <p:nvPr/>
        </p:nvSpPr>
        <p:spPr>
          <a:xfrm>
            <a:off x="189991" y="8668"/>
            <a:ext cx="10515600" cy="10700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cap="small" dirty="0" smtClean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ysClr val="windowText" lastClr="000000"/>
                </a:solidFill>
                <a:latin typeface="Californian FB" panose="0207040306080B030204" pitchFamily="18" charset="0"/>
              </a:rPr>
              <a:t>Welcoming Environment</a:t>
            </a:r>
            <a:endParaRPr lang="en-US" sz="4400" cap="small" dirty="0"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  <a:solidFill>
                <a:sysClr val="windowText" lastClr="000000"/>
              </a:solidFill>
              <a:latin typeface="Californian FB" panose="0207040306080B030204" pitchFamily="18" charset="0"/>
            </a:endParaRPr>
          </a:p>
        </p:txBody>
      </p:sp>
      <p:sp>
        <p:nvSpPr>
          <p:cNvPr id="17" name="object 18" descr="Beige rectangle">
            <a:extLst>
              <a:ext uri="{FF2B5EF4-FFF2-40B4-BE49-F238E27FC236}">
                <a16:creationId xmlns:a16="http://schemas.microsoft.com/office/drawing/2014/main" id="{2D844B0B-BA7B-4E53-BCA1-628F65C6A4CA}"/>
              </a:ext>
            </a:extLst>
          </p:cNvPr>
          <p:cNvSpPr/>
          <p:nvPr/>
        </p:nvSpPr>
        <p:spPr>
          <a:xfrm flipV="1">
            <a:off x="207310" y="741274"/>
            <a:ext cx="6807639" cy="50296"/>
          </a:xfrm>
          <a:custGeom>
            <a:avLst/>
            <a:gdLst/>
            <a:ahLst/>
            <a:cxnLst/>
            <a:rect l="l" t="t" r="r" b="b"/>
            <a:pathLst>
              <a:path w="3218815">
                <a:moveTo>
                  <a:pt x="0" y="0"/>
                </a:moveTo>
                <a:lnTo>
                  <a:pt x="3218395" y="0"/>
                </a:lnTo>
              </a:path>
            </a:pathLst>
          </a:custGeom>
          <a:ln w="54863">
            <a:solidFill>
              <a:schemeClr val="bg1">
                <a:lumMod val="65000"/>
              </a:schemeClr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"/>
              <a:ea typeface="+mn-ea"/>
              <a:cs typeface="+mn-cs"/>
            </a:endParaRPr>
          </a:p>
        </p:txBody>
      </p:sp>
      <p:sp>
        <p:nvSpPr>
          <p:cNvPr id="19" name="Title 3">
            <a:extLst>
              <a:ext uri="{FF2B5EF4-FFF2-40B4-BE49-F238E27FC236}">
                <a16:creationId xmlns:a16="http://schemas.microsoft.com/office/drawing/2014/main" id="{A644FD75-A6E0-4C28-946F-89CBDEC00E20}"/>
              </a:ext>
            </a:extLst>
          </p:cNvPr>
          <p:cNvSpPr txBox="1">
            <a:spLocks/>
          </p:cNvSpPr>
          <p:nvPr/>
        </p:nvSpPr>
        <p:spPr>
          <a:xfrm>
            <a:off x="211768" y="1384345"/>
            <a:ext cx="3351051" cy="48436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360000" tIns="45720" rIns="9000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i="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600" cap="none" dirty="0">
              <a:cs typeface="Arial" panose="020B0604020202020204" pitchFamily="34" charset="0"/>
            </a:endParaRPr>
          </a:p>
        </p:txBody>
      </p:sp>
      <p:sp>
        <p:nvSpPr>
          <p:cNvPr id="20" name="Title 3">
            <a:extLst>
              <a:ext uri="{FF2B5EF4-FFF2-40B4-BE49-F238E27FC236}">
                <a16:creationId xmlns:a16="http://schemas.microsoft.com/office/drawing/2014/main" id="{A644FD75-A6E0-4C28-946F-89CBDEC00E20}"/>
              </a:ext>
            </a:extLst>
          </p:cNvPr>
          <p:cNvSpPr txBox="1">
            <a:spLocks/>
          </p:cNvSpPr>
          <p:nvPr/>
        </p:nvSpPr>
        <p:spPr>
          <a:xfrm>
            <a:off x="629197" y="1564987"/>
            <a:ext cx="3351050" cy="4400758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360000" tIns="45720" rIns="9000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i="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600" cap="none" dirty="0">
              <a:cs typeface="Arial" panose="020B0604020202020204" pitchFamily="34" charset="0"/>
            </a:endParaRP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23C936ED-4D5A-4897-BFCD-65082B328E0D}"/>
              </a:ext>
            </a:extLst>
          </p:cNvPr>
          <p:cNvSpPr txBox="1">
            <a:spLocks/>
          </p:cNvSpPr>
          <p:nvPr/>
        </p:nvSpPr>
        <p:spPr>
          <a:xfrm>
            <a:off x="834674" y="1785500"/>
            <a:ext cx="3002466" cy="40259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 smtClean="0">
                <a:cs typeface="Calibri" panose="020F0502020204030204" pitchFamily="34" charset="0"/>
              </a:rPr>
              <a:t>Comfortable Lobby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887994" y="2202939"/>
            <a:ext cx="3796272" cy="731520"/>
            <a:chOff x="778812" y="1438664"/>
            <a:chExt cx="3796272" cy="731520"/>
          </a:xfrm>
        </p:grpSpPr>
        <p:sp>
          <p:nvSpPr>
            <p:cNvPr id="22" name="Text Placeholder 3">
              <a:extLst>
                <a:ext uri="{FF2B5EF4-FFF2-40B4-BE49-F238E27FC236}">
                  <a16:creationId xmlns:a16="http://schemas.microsoft.com/office/drawing/2014/main" id="{23C936ED-4D5A-4897-BFCD-65082B328E0D}"/>
                </a:ext>
              </a:extLst>
            </p:cNvPr>
            <p:cNvSpPr txBox="1">
              <a:spLocks/>
            </p:cNvSpPr>
            <p:nvPr/>
          </p:nvSpPr>
          <p:spPr>
            <a:xfrm>
              <a:off x="1105767" y="1438664"/>
              <a:ext cx="3469317" cy="73152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bg2">
                      <a:lumMod val="20000"/>
                      <a:lumOff val="80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800" b="1" dirty="0" smtClean="0"/>
                <a:t>Charging Stations</a:t>
              </a:r>
              <a:endParaRPr lang="en-US" sz="3200" b="1" dirty="0"/>
            </a:p>
          </p:txBody>
        </p:sp>
        <p:pic>
          <p:nvPicPr>
            <p:cNvPr id="23" name="Picture Placeholder 27" descr="Check icon">
              <a:extLst>
                <a:ext uri="{FF2B5EF4-FFF2-40B4-BE49-F238E27FC236}">
                  <a16:creationId xmlns:a16="http://schemas.microsoft.com/office/drawing/2014/main" id="{3CDD98F8-113E-4FB2-A33D-039AFCD9C2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rgbClr val="203864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78812" y="1592196"/>
              <a:ext cx="417154" cy="417154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887994" y="2620378"/>
            <a:ext cx="3796272" cy="731520"/>
            <a:chOff x="778812" y="1438664"/>
            <a:chExt cx="3796272" cy="731520"/>
          </a:xfrm>
        </p:grpSpPr>
        <p:sp>
          <p:nvSpPr>
            <p:cNvPr id="25" name="Text Placeholder 3">
              <a:extLst>
                <a:ext uri="{FF2B5EF4-FFF2-40B4-BE49-F238E27FC236}">
                  <a16:creationId xmlns:a16="http://schemas.microsoft.com/office/drawing/2014/main" id="{23C936ED-4D5A-4897-BFCD-65082B328E0D}"/>
                </a:ext>
              </a:extLst>
            </p:cNvPr>
            <p:cNvSpPr txBox="1">
              <a:spLocks/>
            </p:cNvSpPr>
            <p:nvPr/>
          </p:nvSpPr>
          <p:spPr>
            <a:xfrm>
              <a:off x="1105767" y="1438664"/>
              <a:ext cx="3469317" cy="73152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bg2">
                      <a:lumMod val="20000"/>
                      <a:lumOff val="80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800" b="1" dirty="0" smtClean="0"/>
                <a:t>TV</a:t>
              </a:r>
              <a:endParaRPr lang="en-US" sz="3200" b="1" dirty="0"/>
            </a:p>
          </p:txBody>
        </p:sp>
        <p:pic>
          <p:nvPicPr>
            <p:cNvPr id="26" name="Picture Placeholder 27" descr="Check icon">
              <a:extLst>
                <a:ext uri="{FF2B5EF4-FFF2-40B4-BE49-F238E27FC236}">
                  <a16:creationId xmlns:a16="http://schemas.microsoft.com/office/drawing/2014/main" id="{3CDD98F8-113E-4FB2-A33D-039AFCD9C2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rgbClr val="203864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78812" y="1592196"/>
              <a:ext cx="417154" cy="417154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>
            <a:off x="887994" y="3063299"/>
            <a:ext cx="3796272" cy="731520"/>
            <a:chOff x="778812" y="1438664"/>
            <a:chExt cx="3796272" cy="731520"/>
          </a:xfrm>
        </p:grpSpPr>
        <p:sp>
          <p:nvSpPr>
            <p:cNvPr id="28" name="Text Placeholder 3">
              <a:extLst>
                <a:ext uri="{FF2B5EF4-FFF2-40B4-BE49-F238E27FC236}">
                  <a16:creationId xmlns:a16="http://schemas.microsoft.com/office/drawing/2014/main" id="{23C936ED-4D5A-4897-BFCD-65082B328E0D}"/>
                </a:ext>
              </a:extLst>
            </p:cNvPr>
            <p:cNvSpPr txBox="1">
              <a:spLocks/>
            </p:cNvSpPr>
            <p:nvPr/>
          </p:nvSpPr>
          <p:spPr>
            <a:xfrm>
              <a:off x="1105767" y="1438664"/>
              <a:ext cx="3469317" cy="73152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bg2">
                      <a:lumMod val="20000"/>
                      <a:lumOff val="80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800" b="1" dirty="0" smtClean="0"/>
                <a:t>Lounge Chairs</a:t>
              </a:r>
              <a:endParaRPr lang="en-US" sz="3200" b="1" dirty="0"/>
            </a:p>
          </p:txBody>
        </p:sp>
        <p:pic>
          <p:nvPicPr>
            <p:cNvPr id="29" name="Picture Placeholder 27" descr="Check icon">
              <a:extLst>
                <a:ext uri="{FF2B5EF4-FFF2-40B4-BE49-F238E27FC236}">
                  <a16:creationId xmlns:a16="http://schemas.microsoft.com/office/drawing/2014/main" id="{3CDD98F8-113E-4FB2-A33D-039AFCD9C2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rgbClr val="203864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78812" y="1592196"/>
              <a:ext cx="417154" cy="417154"/>
            </a:xfrm>
            <a:prstGeom prst="rect">
              <a:avLst/>
            </a:prstGeom>
          </p:spPr>
        </p:pic>
      </p:grpSp>
      <p:grpSp>
        <p:nvGrpSpPr>
          <p:cNvPr id="30" name="Group 29"/>
          <p:cNvGrpSpPr/>
          <p:nvPr/>
        </p:nvGrpSpPr>
        <p:grpSpPr>
          <a:xfrm>
            <a:off x="887994" y="3507689"/>
            <a:ext cx="3796272" cy="731520"/>
            <a:chOff x="778812" y="1438664"/>
            <a:chExt cx="3796272" cy="731520"/>
          </a:xfrm>
        </p:grpSpPr>
        <p:sp>
          <p:nvSpPr>
            <p:cNvPr id="31" name="Text Placeholder 3">
              <a:extLst>
                <a:ext uri="{FF2B5EF4-FFF2-40B4-BE49-F238E27FC236}">
                  <a16:creationId xmlns:a16="http://schemas.microsoft.com/office/drawing/2014/main" id="{23C936ED-4D5A-4897-BFCD-65082B328E0D}"/>
                </a:ext>
              </a:extLst>
            </p:cNvPr>
            <p:cNvSpPr txBox="1">
              <a:spLocks/>
            </p:cNvSpPr>
            <p:nvPr/>
          </p:nvSpPr>
          <p:spPr>
            <a:xfrm>
              <a:off x="1105767" y="1438664"/>
              <a:ext cx="3469317" cy="73152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bg2">
                      <a:lumMod val="20000"/>
                      <a:lumOff val="80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800" b="1" dirty="0" smtClean="0"/>
                <a:t>Snacks</a:t>
              </a:r>
              <a:endParaRPr lang="en-US" sz="3200" b="1" dirty="0"/>
            </a:p>
          </p:txBody>
        </p:sp>
        <p:pic>
          <p:nvPicPr>
            <p:cNvPr id="32" name="Picture Placeholder 27" descr="Check icon">
              <a:extLst>
                <a:ext uri="{FF2B5EF4-FFF2-40B4-BE49-F238E27FC236}">
                  <a16:creationId xmlns:a16="http://schemas.microsoft.com/office/drawing/2014/main" id="{3CDD98F8-113E-4FB2-A33D-039AFCD9C2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rgbClr val="203864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78812" y="1592196"/>
              <a:ext cx="417154" cy="417154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887994" y="4155672"/>
            <a:ext cx="3092254" cy="731520"/>
            <a:chOff x="778812" y="1438664"/>
            <a:chExt cx="3092254" cy="731520"/>
          </a:xfrm>
        </p:grpSpPr>
        <p:sp>
          <p:nvSpPr>
            <p:cNvPr id="37" name="Text Placeholder 3">
              <a:extLst>
                <a:ext uri="{FF2B5EF4-FFF2-40B4-BE49-F238E27FC236}">
                  <a16:creationId xmlns:a16="http://schemas.microsoft.com/office/drawing/2014/main" id="{23C936ED-4D5A-4897-BFCD-65082B328E0D}"/>
                </a:ext>
              </a:extLst>
            </p:cNvPr>
            <p:cNvSpPr txBox="1">
              <a:spLocks/>
            </p:cNvSpPr>
            <p:nvPr/>
          </p:nvSpPr>
          <p:spPr>
            <a:xfrm>
              <a:off x="1105768" y="1438664"/>
              <a:ext cx="2765298" cy="73152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bg2">
                      <a:lumMod val="20000"/>
                      <a:lumOff val="80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800" b="1" dirty="0" smtClean="0"/>
                <a:t>Secure Temp Use Lockers</a:t>
              </a:r>
              <a:endParaRPr lang="en-US" sz="3200" b="1" dirty="0"/>
            </a:p>
          </p:txBody>
        </p:sp>
        <p:pic>
          <p:nvPicPr>
            <p:cNvPr id="38" name="Picture Placeholder 27" descr="Check icon">
              <a:extLst>
                <a:ext uri="{FF2B5EF4-FFF2-40B4-BE49-F238E27FC236}">
                  <a16:creationId xmlns:a16="http://schemas.microsoft.com/office/drawing/2014/main" id="{3CDD98F8-113E-4FB2-A33D-039AFCD9C2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rgbClr val="203864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78812" y="1592196"/>
              <a:ext cx="417154" cy="4171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4668906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8CC151D-3E87-49F8-947C-F3CD2D5C3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0691" y="244849"/>
            <a:ext cx="4562856" cy="603031"/>
          </a:xfrm>
        </p:spPr>
        <p:txBody>
          <a:bodyPr/>
          <a:lstStyle/>
          <a:p>
            <a:r>
              <a:rPr lang="en-US" b="1" dirty="0" smtClean="0">
                <a:ln w="0">
                  <a:solidFill>
                    <a:srgbClr val="2A83A2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fornian FB" panose="0207040306080B030204" pitchFamily="18" charset="0"/>
              </a:rPr>
              <a:t>“ONE STOP SHOP”</a:t>
            </a:r>
            <a:endParaRPr lang="en-US" b="1" dirty="0">
              <a:ln w="0">
                <a:solidFill>
                  <a:srgbClr val="2A83A2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fornian FB" panose="0207040306080B03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5448" y="1755001"/>
            <a:ext cx="800219" cy="33470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vert270" wrap="square" rtlCol="0">
            <a:spAutoFit/>
          </a:bodyPr>
          <a:lstStyle/>
          <a:p>
            <a:pPr algn="ctr"/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JDTRC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anose="02020602080505020303" pitchFamily="18" charset="0"/>
            </a:endParaRPr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7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4" b="3634"/>
          <a:stretch>
            <a:fillRect/>
          </a:stretch>
        </p:blipFill>
        <p:spPr/>
      </p:pic>
      <p:sp>
        <p:nvSpPr>
          <p:cNvPr id="9" name="Oval 8"/>
          <p:cNvSpPr/>
          <p:nvPr/>
        </p:nvSpPr>
        <p:spPr>
          <a:xfrm>
            <a:off x="5826199" y="1249261"/>
            <a:ext cx="1664208" cy="1655064"/>
          </a:xfrm>
          <a:prstGeom prst="ellipse">
            <a:avLst/>
          </a:prstGeom>
          <a:solidFill>
            <a:srgbClr val="157183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850102" y="1573508"/>
            <a:ext cx="15924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Mental Health Assessments</a:t>
            </a:r>
            <a:endParaRPr lang="en-US" sz="2000" b="1" dirty="0">
              <a:solidFill>
                <a:schemeClr val="bg1"/>
              </a:solidFill>
              <a:latin typeface="Perpetua" panose="02020502060401020303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9864017" y="1154309"/>
            <a:ext cx="1664208" cy="1655064"/>
          </a:xfrm>
          <a:prstGeom prst="ellipse">
            <a:avLst/>
          </a:prstGeom>
          <a:solidFill>
            <a:srgbClr val="14708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9972772" y="1607962"/>
            <a:ext cx="1508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bg1"/>
                </a:solidFill>
                <a:latin typeface="Perpetua" panose="02020502060401020303" pitchFamily="18" charset="0"/>
              </a:rPr>
              <a:t>MediCal</a:t>
            </a:r>
            <a:endParaRPr lang="en-US" sz="2000" b="1" dirty="0">
              <a:solidFill>
                <a:schemeClr val="bg1"/>
              </a:solidFill>
              <a:latin typeface="Perpetua" panose="02020502060401020303" pitchFamily="18" charset="0"/>
            </a:endParaRPr>
          </a:p>
          <a:p>
            <a:pPr algn="ctr"/>
            <a:r>
              <a:rPr lang="en-US" sz="2000" b="1" dirty="0">
                <a:solidFill>
                  <a:schemeClr val="bg1"/>
                </a:solidFill>
                <a:latin typeface="Perpetua" panose="02020502060401020303" pitchFamily="18" charset="0"/>
              </a:rPr>
              <a:t>&amp; </a:t>
            </a:r>
            <a:r>
              <a:rPr lang="en-US" sz="2000" b="1" dirty="0" err="1">
                <a:solidFill>
                  <a:schemeClr val="bg1"/>
                </a:solidFill>
                <a:latin typeface="Perpetua" panose="02020502060401020303" pitchFamily="18" charset="0"/>
              </a:rPr>
              <a:t>CalFresh</a:t>
            </a:r>
            <a:endParaRPr lang="en-US" sz="2000" b="1" dirty="0">
              <a:solidFill>
                <a:schemeClr val="bg1"/>
              </a:solidFill>
              <a:latin typeface="Perpetua" panose="02020502060401020303" pitchFamily="18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7844687" y="1764382"/>
            <a:ext cx="1664208" cy="1655064"/>
          </a:xfrm>
          <a:prstGeom prst="ellipse">
            <a:avLst/>
          </a:prstGeom>
          <a:solidFill>
            <a:srgbClr val="157183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7844687" y="2237971"/>
            <a:ext cx="16642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SUDs</a:t>
            </a:r>
          </a:p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Assessments</a:t>
            </a:r>
            <a:endParaRPr lang="en-US" sz="2000" b="1" dirty="0">
              <a:solidFill>
                <a:schemeClr val="bg1"/>
              </a:solidFill>
              <a:latin typeface="Perpetua" panose="02020502060401020303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6024593" y="3388222"/>
            <a:ext cx="1664208" cy="1655064"/>
          </a:xfrm>
          <a:prstGeom prst="ellipse">
            <a:avLst/>
          </a:prstGeom>
          <a:solidFill>
            <a:srgbClr val="20758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6318866" y="3861811"/>
            <a:ext cx="10675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Food &amp; Drink</a:t>
            </a:r>
            <a:endParaRPr lang="en-US" sz="2000" b="1" dirty="0">
              <a:solidFill>
                <a:schemeClr val="bg1"/>
              </a:solidFill>
              <a:latin typeface="Perpetua" panose="02020502060401020303" pitchFamily="18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9863748" y="3405678"/>
            <a:ext cx="1664208" cy="1655064"/>
          </a:xfrm>
          <a:prstGeom prst="ellipse">
            <a:avLst/>
          </a:prstGeom>
          <a:solidFill>
            <a:srgbClr val="157183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9890669" y="3858247"/>
            <a:ext cx="1610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Legal Help</a:t>
            </a:r>
            <a:endParaRPr lang="en-US" sz="2000" b="1" dirty="0">
              <a:solidFill>
                <a:schemeClr val="bg1"/>
              </a:solidFill>
              <a:latin typeface="Perpetua" panose="02020502060401020303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559399" y="0"/>
            <a:ext cx="0" cy="2441986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561193" y="4416014"/>
            <a:ext cx="0" cy="2441986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>
            <a:off x="7928769" y="4117596"/>
            <a:ext cx="1664208" cy="1655064"/>
          </a:xfrm>
          <a:prstGeom prst="ellipse">
            <a:avLst/>
          </a:prstGeom>
          <a:solidFill>
            <a:srgbClr val="157183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8157079" y="4745073"/>
            <a:ext cx="12075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Perpetua" panose="02020502060401020303" pitchFamily="18" charset="0"/>
              </a:rPr>
              <a:t>Clothing</a:t>
            </a:r>
            <a:endParaRPr lang="en-US" sz="2000" b="1" dirty="0">
              <a:solidFill>
                <a:schemeClr val="bg1"/>
              </a:solidFill>
              <a:latin typeface="Perpetua" panose="02020502060401020303" pitchFamily="18" charset="0"/>
            </a:endParaRPr>
          </a:p>
        </p:txBody>
      </p:sp>
      <p:sp>
        <p:nvSpPr>
          <p:cNvPr id="23" name="object 18" descr="Beige rectangle">
            <a:extLst>
              <a:ext uri="{FF2B5EF4-FFF2-40B4-BE49-F238E27FC236}">
                <a16:creationId xmlns:a16="http://schemas.microsoft.com/office/drawing/2014/main" id="{2D844B0B-BA7B-4E53-BCA1-628F65C6A4CA}"/>
              </a:ext>
            </a:extLst>
          </p:cNvPr>
          <p:cNvSpPr/>
          <p:nvPr/>
        </p:nvSpPr>
        <p:spPr>
          <a:xfrm flipV="1">
            <a:off x="7003914" y="742497"/>
            <a:ext cx="4221805" cy="72808"/>
          </a:xfrm>
          <a:custGeom>
            <a:avLst/>
            <a:gdLst/>
            <a:ahLst/>
            <a:cxnLst/>
            <a:rect l="l" t="t" r="r" b="b"/>
            <a:pathLst>
              <a:path w="3218815">
                <a:moveTo>
                  <a:pt x="0" y="0"/>
                </a:moveTo>
                <a:lnTo>
                  <a:pt x="3218395" y="0"/>
                </a:lnTo>
              </a:path>
            </a:pathLst>
          </a:custGeom>
          <a:ln w="54863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80963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94B42">
              <a:alpha val="6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/>
              <a:ea typeface="+mn-ea"/>
              <a:cs typeface="+mn-cs"/>
            </a:endParaRPr>
          </a:p>
        </p:txBody>
      </p:sp>
      <p:sp>
        <p:nvSpPr>
          <p:cNvPr id="6" name="Oval 5" descr="Image caption">
            <a:extLst>
              <a:ext uri="{FF2B5EF4-FFF2-40B4-BE49-F238E27FC236}">
                <a16:creationId xmlns:a16="http://schemas.microsoft.com/office/drawing/2014/main" id="{2BCB8CB3-8468-48D4-9C1D-A581FC558D6F}"/>
              </a:ext>
            </a:extLst>
          </p:cNvPr>
          <p:cNvSpPr/>
          <p:nvPr/>
        </p:nvSpPr>
        <p:spPr>
          <a:xfrm>
            <a:off x="887436" y="4416014"/>
            <a:ext cx="2401524" cy="2388886"/>
          </a:xfrm>
          <a:prstGeom prst="ellipse">
            <a:avLst/>
          </a:prstGeom>
          <a:solidFill>
            <a:schemeClr val="accent6">
              <a:lumMod val="75000"/>
              <a:alpha val="93000"/>
            </a:schemeClr>
          </a:solidFill>
          <a:ln w="3175"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6D4BFC2-69CA-4ED6-89E7-A9ADB571E7A4}"/>
              </a:ext>
            </a:extLst>
          </p:cNvPr>
          <p:cNvSpPr/>
          <p:nvPr/>
        </p:nvSpPr>
        <p:spPr>
          <a:xfrm>
            <a:off x="920412" y="4944616"/>
            <a:ext cx="2097590" cy="13316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Ins="91440" rtlCol="0" anchor="ctr"/>
          <a:lstStyle/>
          <a:p>
            <a:pPr algn="ctr">
              <a:defRPr sz="10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" panose="020B0502020104020203" pitchFamily="34" charset="-79"/>
                <a:cs typeface="Gill Sans" panose="020B0502020104020203" pitchFamily="34" charset="-79"/>
              </a:rPr>
              <a:t>Floor Plan</a:t>
            </a:r>
            <a:endParaRPr lang="en-US" sz="1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itle 2" hidden="1">
            <a:extLst>
              <a:ext uri="{FF2B5EF4-FFF2-40B4-BE49-F238E27FC236}">
                <a16:creationId xmlns:a16="http://schemas.microsoft.com/office/drawing/2014/main" id="{EB985F8A-17BD-4D34-8264-513487E7BF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Large Photo Slide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5448" y="1755001"/>
            <a:ext cx="800219" cy="3347051"/>
          </a:xfrm>
          <a:prstGeom prst="rect">
            <a:avLst/>
          </a:prstGeom>
          <a:solidFill>
            <a:srgbClr val="494B42">
              <a:alpha val="0"/>
            </a:srgb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vert270" wrap="square" rtlCol="0">
            <a:spAutoFit/>
          </a:bodyPr>
          <a:lstStyle/>
          <a:p>
            <a:pPr algn="ctr"/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JDTRC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anose="02020602080505020303" pitchFamily="18" charset="0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3244802"/>
              </p:ext>
            </p:extLst>
          </p:nvPr>
        </p:nvGraphicFramePr>
        <p:xfrm>
          <a:off x="10678525" y="4554470"/>
          <a:ext cx="1143000" cy="1188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8600">
                  <a:extLst>
                    <a:ext uri="{9D8B030D-6E8A-4147-A177-3AD203B41FA5}">
                      <a16:colId xmlns:a16="http://schemas.microsoft.com/office/drawing/2014/main" val="4253141107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930368523"/>
                    </a:ext>
                  </a:extLst>
                </a:gridCol>
              </a:tblGrid>
              <a:tr h="414867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  <a:solidFill>
                      <a:srgbClr val="0ED14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Common</a:t>
                      </a:r>
                      <a:r>
                        <a:rPr lang="en-US" sz="120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Area</a:t>
                      </a:r>
                      <a:endParaRPr lang="en-US" sz="12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1082776"/>
                  </a:ext>
                </a:extLst>
              </a:tr>
              <a:tr h="248920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  <a:solidFill>
                      <a:srgbClr val="FFF2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JDTRC</a:t>
                      </a:r>
                      <a:endParaRPr lang="en-US" sz="12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9762905"/>
                  </a:ext>
                </a:extLst>
              </a:tr>
              <a:tr h="414867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Secure Corridor</a:t>
                      </a:r>
                      <a:endParaRPr lang="en-US" sz="12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cell3D prstMaterial="dkEdge">
                      <a:bevel prst="coolSlant"/>
                      <a:lightRig rig="flood" dir="t"/>
                    </a:cell3D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965205"/>
                  </a:ext>
                </a:extLst>
              </a:tr>
            </a:tbl>
          </a:graphicData>
        </a:graphic>
      </p:graphicFrame>
      <p:cxnSp>
        <p:nvCxnSpPr>
          <p:cNvPr id="11" name="Straight Connector 10"/>
          <p:cNvCxnSpPr/>
          <p:nvPr/>
        </p:nvCxnSpPr>
        <p:spPr>
          <a:xfrm>
            <a:off x="559399" y="0"/>
            <a:ext cx="0" cy="2441986"/>
          </a:xfrm>
          <a:prstGeom prst="line">
            <a:avLst/>
          </a:prstGeom>
          <a:ln w="28575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61193" y="4416014"/>
            <a:ext cx="0" cy="2441986"/>
          </a:xfrm>
          <a:prstGeom prst="line">
            <a:avLst/>
          </a:prstGeom>
          <a:ln w="28575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302" y="206475"/>
            <a:ext cx="11247354" cy="4194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6977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6" descr="Man talks by phone">
            <a:extLst>
              <a:ext uri="{FF2B5EF4-FFF2-40B4-BE49-F238E27FC236}">
                <a16:creationId xmlns:a16="http://schemas.microsoft.com/office/drawing/2014/main" id="{EA4A3639-F9B9-4B3D-896B-128B8F77FA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pic>
        <p:nvPicPr>
          <p:cNvPr id="19" name="Content Placeholder 6" descr="People's hands">
            <a:extLst>
              <a:ext uri="{FF2B5EF4-FFF2-40B4-BE49-F238E27FC236}">
                <a16:creationId xmlns:a16="http://schemas.microsoft.com/office/drawing/2014/main" id="{7D87B918-371C-4B31-9C7A-1D9A08C8A3B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0" y="0"/>
            <a:ext cx="12189600" cy="6856650"/>
          </a:xfrm>
          <a:prstGeom prst="rect">
            <a:avLst/>
          </a:prstGeom>
        </p:spPr>
      </p:pic>
      <p:sp>
        <p:nvSpPr>
          <p:cNvPr id="5" name="object 3" descr="Blue rectangle">
            <a:extLst>
              <a:ext uri="{FF2B5EF4-FFF2-40B4-BE49-F238E27FC236}">
                <a16:creationId xmlns:a16="http://schemas.microsoft.com/office/drawing/2014/main" id="{3544D2CA-9A07-47BD-B1E4-88366F5FCD45}"/>
              </a:ext>
            </a:extLst>
          </p:cNvPr>
          <p:cNvSpPr/>
          <p:nvPr/>
        </p:nvSpPr>
        <p:spPr>
          <a:xfrm>
            <a:off x="1200" y="0"/>
            <a:ext cx="12190800" cy="6858000"/>
          </a:xfrm>
          <a:custGeom>
            <a:avLst/>
            <a:gdLst/>
            <a:ahLst/>
            <a:cxnLst/>
            <a:rect l="l" t="t" r="r" b="b"/>
            <a:pathLst>
              <a:path w="12189460" h="6858000">
                <a:moveTo>
                  <a:pt x="0" y="6858000"/>
                </a:moveTo>
                <a:lnTo>
                  <a:pt x="12188952" y="6858000"/>
                </a:lnTo>
                <a:lnTo>
                  <a:pt x="12188952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>
              <a:alpha val="70000"/>
            </a:schemeClr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0AF24A-ACB5-4319-9371-B0D71908A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702" y="566599"/>
            <a:ext cx="10515600" cy="1325563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Californian FB" panose="0207040306080B030204" pitchFamily="18" charset="0"/>
              </a:rPr>
              <a:t>KEY</a:t>
            </a:r>
            <a:br>
              <a:rPr lang="en-US" sz="4400" dirty="0">
                <a:solidFill>
                  <a:schemeClr val="bg1"/>
                </a:solidFill>
                <a:latin typeface="Californian FB" panose="0207040306080B030204" pitchFamily="18" charset="0"/>
              </a:rPr>
            </a:br>
            <a:r>
              <a:rPr lang="en-US" sz="4400" dirty="0">
                <a:solidFill>
                  <a:schemeClr val="bg1"/>
                </a:solidFill>
                <a:latin typeface="Californian FB" panose="0207040306080B030204" pitchFamily="18" charset="0"/>
              </a:rPr>
              <a:t>TIMELINE GOAL</a:t>
            </a:r>
            <a:endParaRPr lang="en-US" sz="4400" dirty="0">
              <a:latin typeface="Californian FB" panose="0207040306080B030204" pitchFamily="18" charset="0"/>
            </a:endParaRP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59F17430-EB02-4E9E-9F5E-C086C9EB9A6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93334009"/>
              </p:ext>
            </p:extLst>
          </p:nvPr>
        </p:nvGraphicFramePr>
        <p:xfrm>
          <a:off x="403029" y="2288168"/>
          <a:ext cx="11393155" cy="4169664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2099515">
                  <a:extLst>
                    <a:ext uri="{9D8B030D-6E8A-4147-A177-3AD203B41FA5}">
                      <a16:colId xmlns:a16="http://schemas.microsoft.com/office/drawing/2014/main" val="2120316286"/>
                    </a:ext>
                  </a:extLst>
                </a:gridCol>
                <a:gridCol w="774470">
                  <a:extLst>
                    <a:ext uri="{9D8B030D-6E8A-4147-A177-3AD203B41FA5}">
                      <a16:colId xmlns:a16="http://schemas.microsoft.com/office/drawing/2014/main" val="3254578854"/>
                    </a:ext>
                  </a:extLst>
                </a:gridCol>
                <a:gridCol w="774470">
                  <a:extLst>
                    <a:ext uri="{9D8B030D-6E8A-4147-A177-3AD203B41FA5}">
                      <a16:colId xmlns:a16="http://schemas.microsoft.com/office/drawing/2014/main" val="1298986144"/>
                    </a:ext>
                  </a:extLst>
                </a:gridCol>
                <a:gridCol w="774470">
                  <a:extLst>
                    <a:ext uri="{9D8B030D-6E8A-4147-A177-3AD203B41FA5}">
                      <a16:colId xmlns:a16="http://schemas.microsoft.com/office/drawing/2014/main" val="390275408"/>
                    </a:ext>
                  </a:extLst>
                </a:gridCol>
                <a:gridCol w="774470">
                  <a:extLst>
                    <a:ext uri="{9D8B030D-6E8A-4147-A177-3AD203B41FA5}">
                      <a16:colId xmlns:a16="http://schemas.microsoft.com/office/drawing/2014/main" val="1635292611"/>
                    </a:ext>
                  </a:extLst>
                </a:gridCol>
                <a:gridCol w="774470">
                  <a:extLst>
                    <a:ext uri="{9D8B030D-6E8A-4147-A177-3AD203B41FA5}">
                      <a16:colId xmlns:a16="http://schemas.microsoft.com/office/drawing/2014/main" val="3340997915"/>
                    </a:ext>
                  </a:extLst>
                </a:gridCol>
                <a:gridCol w="774470">
                  <a:extLst>
                    <a:ext uri="{9D8B030D-6E8A-4147-A177-3AD203B41FA5}">
                      <a16:colId xmlns:a16="http://schemas.microsoft.com/office/drawing/2014/main" val="1734231238"/>
                    </a:ext>
                  </a:extLst>
                </a:gridCol>
                <a:gridCol w="774470">
                  <a:extLst>
                    <a:ext uri="{9D8B030D-6E8A-4147-A177-3AD203B41FA5}">
                      <a16:colId xmlns:a16="http://schemas.microsoft.com/office/drawing/2014/main" val="3440448529"/>
                    </a:ext>
                  </a:extLst>
                </a:gridCol>
                <a:gridCol w="774470">
                  <a:extLst>
                    <a:ext uri="{9D8B030D-6E8A-4147-A177-3AD203B41FA5}">
                      <a16:colId xmlns:a16="http://schemas.microsoft.com/office/drawing/2014/main" val="4060415092"/>
                    </a:ext>
                  </a:extLst>
                </a:gridCol>
                <a:gridCol w="774470">
                  <a:extLst>
                    <a:ext uri="{9D8B030D-6E8A-4147-A177-3AD203B41FA5}">
                      <a16:colId xmlns:a16="http://schemas.microsoft.com/office/drawing/2014/main" val="1257484768"/>
                    </a:ext>
                  </a:extLst>
                </a:gridCol>
                <a:gridCol w="774470">
                  <a:extLst>
                    <a:ext uri="{9D8B030D-6E8A-4147-A177-3AD203B41FA5}">
                      <a16:colId xmlns:a16="http://schemas.microsoft.com/office/drawing/2014/main" val="2480324120"/>
                    </a:ext>
                  </a:extLst>
                </a:gridCol>
                <a:gridCol w="774470">
                  <a:extLst>
                    <a:ext uri="{9D8B030D-6E8A-4147-A177-3AD203B41FA5}">
                      <a16:colId xmlns:a16="http://schemas.microsoft.com/office/drawing/2014/main" val="3000376450"/>
                    </a:ext>
                  </a:extLst>
                </a:gridCol>
                <a:gridCol w="774470">
                  <a:extLst>
                    <a:ext uri="{9D8B030D-6E8A-4147-A177-3AD203B41FA5}">
                      <a16:colId xmlns:a16="http://schemas.microsoft.com/office/drawing/2014/main" val="799025717"/>
                    </a:ext>
                  </a:extLst>
                </a:gridCol>
              </a:tblGrid>
              <a:tr h="521208">
                <a:tc>
                  <a:txBody>
                    <a:bodyPr/>
                    <a:lstStyle/>
                    <a:p>
                      <a:pPr marL="226800" algn="l"/>
                      <a:endParaRPr lang="en-US" sz="1400" b="1" dirty="0">
                        <a:solidFill>
                          <a:schemeClr val="bg1">
                            <a:alpha val="7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50520" algn="l"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r>
                        <a:rPr lang="en-US" sz="1200" dirty="0" smtClean="0">
                          <a:solidFill>
                            <a:schemeClr val="bg1">
                              <a:alpha val="70000"/>
                            </a:schemeClr>
                          </a:solidFill>
                          <a:latin typeface="+mn-lt"/>
                          <a:cs typeface="Arial"/>
                        </a:rPr>
                        <a:t>Jan 2021</a:t>
                      </a:r>
                      <a:endParaRPr sz="1200" dirty="0">
                        <a:solidFill>
                          <a:schemeClr val="bg1">
                            <a:alpha val="70000"/>
                          </a:schemeClr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50520" algn="l"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r>
                        <a:rPr lang="en-US" sz="1200" dirty="0" smtClean="0">
                          <a:solidFill>
                            <a:schemeClr val="bg1">
                              <a:alpha val="70000"/>
                            </a:schemeClr>
                          </a:solidFill>
                          <a:latin typeface="+mn-lt"/>
                          <a:cs typeface="Arial"/>
                        </a:rPr>
                        <a:t>Feb 2021</a:t>
                      </a:r>
                      <a:endParaRPr sz="1200" dirty="0">
                        <a:solidFill>
                          <a:schemeClr val="bg1">
                            <a:alpha val="70000"/>
                          </a:schemeClr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527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50520" algn="l"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r>
                        <a:rPr lang="en-US" sz="1200" dirty="0" smtClean="0">
                          <a:solidFill>
                            <a:schemeClr val="bg1">
                              <a:alpha val="70000"/>
                            </a:schemeClr>
                          </a:solidFill>
                          <a:latin typeface="+mn-lt"/>
                          <a:cs typeface="Arial"/>
                        </a:rPr>
                        <a:t>Mar 2021</a:t>
                      </a:r>
                      <a:endParaRPr sz="1200" dirty="0">
                        <a:solidFill>
                          <a:schemeClr val="bg1">
                            <a:alpha val="70000"/>
                          </a:schemeClr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527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50520" algn="l"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r>
                        <a:rPr lang="en-US" sz="1200" dirty="0" smtClean="0">
                          <a:solidFill>
                            <a:schemeClr val="bg1">
                              <a:alpha val="70000"/>
                            </a:schemeClr>
                          </a:solidFill>
                          <a:latin typeface="+mn-lt"/>
                          <a:cs typeface="Arial"/>
                        </a:rPr>
                        <a:t>Apr 2021</a:t>
                      </a:r>
                      <a:endParaRPr sz="1200" dirty="0">
                        <a:solidFill>
                          <a:schemeClr val="bg1">
                            <a:alpha val="70000"/>
                          </a:schemeClr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527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50520" algn="l"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r>
                        <a:rPr lang="en-US" sz="1200" dirty="0" smtClean="0">
                          <a:solidFill>
                            <a:schemeClr val="bg1">
                              <a:alpha val="70000"/>
                            </a:schemeClr>
                          </a:solidFill>
                          <a:latin typeface="+mn-lt"/>
                          <a:cs typeface="Arial"/>
                        </a:rPr>
                        <a:t>May 2021</a:t>
                      </a:r>
                      <a:endParaRPr sz="1200" dirty="0">
                        <a:solidFill>
                          <a:schemeClr val="bg1">
                            <a:alpha val="70000"/>
                          </a:schemeClr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527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50520" algn="l"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r>
                        <a:rPr lang="en-US" sz="1200" dirty="0" smtClean="0">
                          <a:solidFill>
                            <a:schemeClr val="bg1">
                              <a:alpha val="70000"/>
                            </a:schemeClr>
                          </a:solidFill>
                          <a:latin typeface="+mn-lt"/>
                          <a:cs typeface="Arial"/>
                        </a:rPr>
                        <a:t>Jun 2021</a:t>
                      </a:r>
                      <a:endParaRPr sz="1200" dirty="0">
                        <a:solidFill>
                          <a:schemeClr val="bg1">
                            <a:alpha val="70000"/>
                          </a:schemeClr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527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50520" algn="l"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r>
                        <a:rPr lang="en-US" sz="1200" dirty="0" smtClean="0">
                          <a:solidFill>
                            <a:schemeClr val="bg1">
                              <a:alpha val="70000"/>
                            </a:schemeClr>
                          </a:solidFill>
                          <a:latin typeface="+mn-lt"/>
                          <a:cs typeface="Arial"/>
                        </a:rPr>
                        <a:t>Jul 2021</a:t>
                      </a:r>
                      <a:endParaRPr sz="1200" dirty="0">
                        <a:solidFill>
                          <a:schemeClr val="bg1">
                            <a:alpha val="70000"/>
                          </a:schemeClr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527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50520" algn="l"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r>
                        <a:rPr lang="en-US" sz="1200" dirty="0" smtClean="0">
                          <a:solidFill>
                            <a:schemeClr val="bg1">
                              <a:alpha val="70000"/>
                            </a:schemeClr>
                          </a:solidFill>
                          <a:latin typeface="+mn-lt"/>
                          <a:cs typeface="Arial"/>
                        </a:rPr>
                        <a:t>Aug 2021</a:t>
                      </a:r>
                      <a:endParaRPr sz="1200" dirty="0">
                        <a:solidFill>
                          <a:schemeClr val="bg1">
                            <a:alpha val="70000"/>
                          </a:schemeClr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527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50520" algn="l"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r>
                        <a:rPr lang="en-US" sz="1200" dirty="0" smtClean="0">
                          <a:solidFill>
                            <a:schemeClr val="bg1">
                              <a:alpha val="70000"/>
                            </a:schemeClr>
                          </a:solidFill>
                          <a:latin typeface="+mn-lt"/>
                          <a:cs typeface="Arial"/>
                        </a:rPr>
                        <a:t>Sep 2021</a:t>
                      </a:r>
                      <a:endParaRPr sz="1200" dirty="0">
                        <a:solidFill>
                          <a:schemeClr val="bg1">
                            <a:alpha val="70000"/>
                          </a:schemeClr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527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3220" algn="l"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r>
                        <a:rPr lang="en-US" sz="1200" dirty="0" smtClean="0">
                          <a:solidFill>
                            <a:schemeClr val="bg1">
                              <a:alpha val="70000"/>
                            </a:schemeClr>
                          </a:solidFill>
                          <a:latin typeface="+mn-lt"/>
                          <a:cs typeface="Arial"/>
                        </a:rPr>
                        <a:t>Oct 2021</a:t>
                      </a:r>
                      <a:endParaRPr sz="1200" dirty="0">
                        <a:solidFill>
                          <a:schemeClr val="bg1">
                            <a:alpha val="70000"/>
                          </a:schemeClr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527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7665" algn="l"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r>
                        <a:rPr lang="en-US" sz="1200" dirty="0" smtClean="0">
                          <a:solidFill>
                            <a:schemeClr val="bg1">
                              <a:alpha val="70000"/>
                            </a:schemeClr>
                          </a:solidFill>
                          <a:latin typeface="+mn-lt"/>
                          <a:cs typeface="Arial"/>
                        </a:rPr>
                        <a:t>Nov 2021</a:t>
                      </a:r>
                      <a:endParaRPr sz="1200" dirty="0">
                        <a:solidFill>
                          <a:schemeClr val="bg1">
                            <a:alpha val="70000"/>
                          </a:schemeClr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527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7665" algn="l"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r>
                        <a:rPr lang="en-US" sz="1200" dirty="0" smtClean="0">
                          <a:solidFill>
                            <a:schemeClr val="bg1">
                              <a:alpha val="70000"/>
                            </a:schemeClr>
                          </a:solidFill>
                          <a:latin typeface="+mn-lt"/>
                          <a:cs typeface="Arial"/>
                        </a:rPr>
                        <a:t>Dec 2021</a:t>
                      </a:r>
                      <a:endParaRPr sz="1200" dirty="0">
                        <a:solidFill>
                          <a:schemeClr val="bg1">
                            <a:alpha val="70000"/>
                          </a:schemeClr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527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5766637"/>
                  </a:ext>
                </a:extLst>
              </a:tr>
              <a:tr h="521208">
                <a:tc>
                  <a:txBody>
                    <a:bodyPr/>
                    <a:lstStyle/>
                    <a:p>
                      <a:pPr marL="226800"/>
                      <a:r>
                        <a:rPr lang="en-US" sz="1400" b="1" dirty="0" smtClean="0">
                          <a:solidFill>
                            <a:schemeClr val="tx2">
                              <a:alpha val="7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Permits Issued</a:t>
                      </a:r>
                      <a:endParaRPr lang="en-US" sz="1400" b="1" dirty="0">
                        <a:solidFill>
                          <a:schemeClr val="tx2">
                            <a:alpha val="7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50520"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endParaRPr sz="1200" dirty="0">
                        <a:solidFill>
                          <a:schemeClr val="tx2">
                            <a:alpha val="70000"/>
                          </a:schemeClr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527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50520"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endParaRPr sz="1200" dirty="0">
                        <a:solidFill>
                          <a:schemeClr val="tx2">
                            <a:alpha val="70000"/>
                          </a:schemeClr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527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50520"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endParaRPr sz="1200" dirty="0">
                        <a:solidFill>
                          <a:schemeClr val="tx2">
                            <a:alpha val="70000"/>
                          </a:schemeClr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527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50520"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endParaRPr sz="1200" dirty="0">
                        <a:solidFill>
                          <a:schemeClr val="tx2">
                            <a:alpha val="70000"/>
                          </a:schemeClr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527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50520"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endParaRPr sz="1200" dirty="0">
                        <a:solidFill>
                          <a:schemeClr val="tx2">
                            <a:alpha val="70000"/>
                          </a:schemeClr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527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50520"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endParaRPr sz="1200" dirty="0">
                        <a:solidFill>
                          <a:schemeClr val="tx2">
                            <a:alpha val="70000"/>
                          </a:schemeClr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527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50520"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endParaRPr sz="1200" dirty="0">
                        <a:solidFill>
                          <a:schemeClr val="tx2">
                            <a:alpha val="70000"/>
                          </a:schemeClr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527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50520"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endParaRPr sz="1200" dirty="0">
                        <a:solidFill>
                          <a:schemeClr val="tx2">
                            <a:alpha val="70000"/>
                          </a:schemeClr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527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50520"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endParaRPr sz="1200" dirty="0">
                        <a:solidFill>
                          <a:schemeClr val="tx2">
                            <a:alpha val="70000"/>
                          </a:schemeClr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527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3220"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endParaRPr sz="1200" dirty="0">
                        <a:solidFill>
                          <a:schemeClr val="tx2">
                            <a:alpha val="70000"/>
                          </a:schemeClr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527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7665"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endParaRPr sz="1200" dirty="0">
                        <a:solidFill>
                          <a:schemeClr val="tx2">
                            <a:alpha val="70000"/>
                          </a:schemeClr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527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7665"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endParaRPr sz="1200" dirty="0">
                        <a:solidFill>
                          <a:schemeClr val="tx2">
                            <a:alpha val="70000"/>
                          </a:schemeClr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527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2886727"/>
                  </a:ext>
                </a:extLst>
              </a:tr>
              <a:tr h="521208">
                <a:tc>
                  <a:txBody>
                    <a:bodyPr/>
                    <a:lstStyle/>
                    <a:p>
                      <a:pPr marL="22680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smtClean="0">
                          <a:solidFill>
                            <a:schemeClr val="bg2">
                              <a:lumMod val="20000"/>
                              <a:lumOff val="80000"/>
                              <a:alpha val="7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JOC Contractor Pricing</a:t>
                      </a:r>
                      <a:endParaRPr lang="en-US" sz="1400" b="1" dirty="0">
                        <a:solidFill>
                          <a:schemeClr val="bg2">
                            <a:lumMod val="20000"/>
                            <a:lumOff val="80000"/>
                            <a:alpha val="7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50520"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endParaRPr sz="1200" dirty="0">
                        <a:solidFill>
                          <a:schemeClr val="tx2">
                            <a:alpha val="70000"/>
                          </a:schemeClr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527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50520"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endParaRPr sz="1200" dirty="0">
                        <a:solidFill>
                          <a:schemeClr val="tx2">
                            <a:alpha val="70000"/>
                          </a:schemeClr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527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50520"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endParaRPr sz="1200" dirty="0">
                        <a:solidFill>
                          <a:schemeClr val="tx2">
                            <a:alpha val="70000"/>
                          </a:schemeClr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527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50520"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endParaRPr sz="1200" dirty="0">
                        <a:solidFill>
                          <a:schemeClr val="tx2">
                            <a:alpha val="70000"/>
                          </a:schemeClr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527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50520"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endParaRPr sz="1200" dirty="0">
                        <a:solidFill>
                          <a:schemeClr val="tx2">
                            <a:alpha val="70000"/>
                          </a:schemeClr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527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50520"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endParaRPr sz="1200" dirty="0">
                        <a:solidFill>
                          <a:schemeClr val="tx2">
                            <a:alpha val="70000"/>
                          </a:schemeClr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527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50520"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endParaRPr sz="1200" dirty="0">
                        <a:solidFill>
                          <a:schemeClr val="tx2">
                            <a:alpha val="70000"/>
                          </a:schemeClr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527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50520"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endParaRPr sz="1200" dirty="0">
                        <a:solidFill>
                          <a:schemeClr val="tx2">
                            <a:alpha val="70000"/>
                          </a:schemeClr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527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50520"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endParaRPr sz="1200" dirty="0">
                        <a:solidFill>
                          <a:schemeClr val="tx2">
                            <a:alpha val="70000"/>
                          </a:schemeClr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527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3220"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endParaRPr sz="1200" dirty="0">
                        <a:solidFill>
                          <a:schemeClr val="tx2">
                            <a:alpha val="70000"/>
                          </a:schemeClr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527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7665"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endParaRPr sz="1200" dirty="0">
                        <a:solidFill>
                          <a:schemeClr val="tx2">
                            <a:alpha val="70000"/>
                          </a:schemeClr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527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7665"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endParaRPr sz="1200" dirty="0">
                        <a:solidFill>
                          <a:schemeClr val="tx2">
                            <a:alpha val="70000"/>
                          </a:schemeClr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527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71228187"/>
                  </a:ext>
                </a:extLst>
              </a:tr>
              <a:tr h="521208">
                <a:tc>
                  <a:txBody>
                    <a:bodyPr/>
                    <a:lstStyle/>
                    <a:p>
                      <a:pPr marL="22680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smtClean="0">
                          <a:solidFill>
                            <a:schemeClr val="tx2">
                              <a:alpha val="7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Notice to</a:t>
                      </a:r>
                      <a:r>
                        <a:rPr lang="en-US" sz="1400" b="1" baseline="0" smtClean="0">
                          <a:solidFill>
                            <a:schemeClr val="tx2">
                              <a:alpha val="7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Proceed</a:t>
                      </a:r>
                      <a:endParaRPr lang="en-US" sz="1400" b="1" dirty="0">
                        <a:solidFill>
                          <a:schemeClr val="tx2">
                            <a:alpha val="7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50520"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endParaRPr sz="1200" dirty="0">
                        <a:solidFill>
                          <a:schemeClr val="tx2">
                            <a:alpha val="70000"/>
                          </a:schemeClr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527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50520"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endParaRPr sz="1200" dirty="0">
                        <a:solidFill>
                          <a:schemeClr val="tx2">
                            <a:alpha val="70000"/>
                          </a:schemeClr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527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50520"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endParaRPr sz="1200" dirty="0">
                        <a:solidFill>
                          <a:schemeClr val="tx2">
                            <a:alpha val="70000"/>
                          </a:schemeClr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527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50520"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endParaRPr sz="1200" dirty="0">
                        <a:solidFill>
                          <a:schemeClr val="tx2">
                            <a:alpha val="70000"/>
                          </a:schemeClr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527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50520"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endParaRPr sz="1200" dirty="0">
                        <a:solidFill>
                          <a:schemeClr val="tx2">
                            <a:alpha val="70000"/>
                          </a:schemeClr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527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50520"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endParaRPr sz="1200" dirty="0">
                        <a:solidFill>
                          <a:schemeClr val="tx2">
                            <a:alpha val="70000"/>
                          </a:schemeClr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527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50520"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endParaRPr sz="1200" dirty="0">
                        <a:solidFill>
                          <a:schemeClr val="tx2">
                            <a:alpha val="70000"/>
                          </a:schemeClr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527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50520"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endParaRPr sz="1200" dirty="0">
                        <a:solidFill>
                          <a:schemeClr val="tx2">
                            <a:alpha val="70000"/>
                          </a:schemeClr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527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50520"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endParaRPr sz="1200" dirty="0">
                        <a:solidFill>
                          <a:schemeClr val="tx2">
                            <a:alpha val="70000"/>
                          </a:schemeClr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527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3220"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endParaRPr sz="1200" dirty="0">
                        <a:solidFill>
                          <a:schemeClr val="tx2">
                            <a:alpha val="70000"/>
                          </a:schemeClr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527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7665"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endParaRPr sz="1200" dirty="0">
                        <a:solidFill>
                          <a:schemeClr val="tx2">
                            <a:alpha val="70000"/>
                          </a:schemeClr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527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7665"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endParaRPr sz="1200" dirty="0">
                        <a:solidFill>
                          <a:schemeClr val="tx2">
                            <a:alpha val="70000"/>
                          </a:schemeClr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5270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1273019"/>
                  </a:ext>
                </a:extLst>
              </a:tr>
              <a:tr h="521208">
                <a:tc>
                  <a:txBody>
                    <a:bodyPr/>
                    <a:lstStyle/>
                    <a:p>
                      <a:pPr marL="22680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smtClean="0">
                          <a:solidFill>
                            <a:schemeClr val="bg2">
                              <a:lumMod val="20000"/>
                              <a:lumOff val="80000"/>
                              <a:alpha val="7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Construction</a:t>
                      </a:r>
                      <a:r>
                        <a:rPr lang="en-US" sz="1400" b="1" baseline="0" smtClean="0">
                          <a:solidFill>
                            <a:schemeClr val="bg2">
                              <a:lumMod val="20000"/>
                              <a:lumOff val="80000"/>
                              <a:alpha val="7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Begins</a:t>
                      </a:r>
                      <a:endParaRPr lang="en-US" sz="1400" b="1" dirty="0">
                        <a:solidFill>
                          <a:schemeClr val="bg2">
                            <a:lumMod val="20000"/>
                            <a:lumOff val="80000"/>
                            <a:alpha val="7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5052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endParaRPr sz="1200" dirty="0">
                        <a:solidFill>
                          <a:schemeClr val="tx2">
                            <a:alpha val="70000"/>
                          </a:schemeClr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4699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5052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endParaRPr sz="1200" dirty="0">
                        <a:solidFill>
                          <a:schemeClr val="tx2">
                            <a:alpha val="70000"/>
                          </a:schemeClr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4699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5052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endParaRPr sz="1200" dirty="0">
                        <a:solidFill>
                          <a:schemeClr val="tx2">
                            <a:alpha val="70000"/>
                          </a:schemeClr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4699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5052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endParaRPr sz="1200" dirty="0">
                        <a:solidFill>
                          <a:schemeClr val="tx2">
                            <a:alpha val="70000"/>
                          </a:schemeClr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4699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5052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endParaRPr sz="1200" dirty="0">
                        <a:solidFill>
                          <a:schemeClr val="tx2">
                            <a:alpha val="70000"/>
                          </a:schemeClr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4699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5052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endParaRPr sz="1200" dirty="0">
                        <a:solidFill>
                          <a:schemeClr val="tx2">
                            <a:alpha val="70000"/>
                          </a:schemeClr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4699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5052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endParaRPr sz="1200" dirty="0">
                        <a:solidFill>
                          <a:schemeClr val="tx2">
                            <a:alpha val="70000"/>
                          </a:schemeClr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4699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5052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endParaRPr sz="1200" dirty="0">
                        <a:solidFill>
                          <a:schemeClr val="tx2">
                            <a:alpha val="70000"/>
                          </a:schemeClr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4699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5052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endParaRPr sz="1200" dirty="0">
                        <a:solidFill>
                          <a:schemeClr val="tx2">
                            <a:alpha val="70000"/>
                          </a:schemeClr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4699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322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endParaRPr sz="1200" dirty="0">
                        <a:solidFill>
                          <a:schemeClr val="tx2">
                            <a:alpha val="70000"/>
                          </a:schemeClr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4699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7665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endParaRPr sz="1200" dirty="0">
                        <a:solidFill>
                          <a:schemeClr val="tx2">
                            <a:alpha val="70000"/>
                          </a:schemeClr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4699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7665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endParaRPr sz="1200" dirty="0">
                        <a:solidFill>
                          <a:schemeClr val="tx2">
                            <a:alpha val="70000"/>
                          </a:schemeClr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4699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3928045"/>
                  </a:ext>
                </a:extLst>
              </a:tr>
              <a:tr h="521208">
                <a:tc>
                  <a:txBody>
                    <a:bodyPr/>
                    <a:lstStyle/>
                    <a:p>
                      <a:pPr marL="226800"/>
                      <a:r>
                        <a:rPr lang="en-US" sz="1400" b="1" smtClean="0">
                          <a:solidFill>
                            <a:schemeClr val="tx2">
                              <a:alpha val="7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Construction Completion</a:t>
                      </a:r>
                      <a:endParaRPr lang="en-US" sz="1400" b="1" baseline="0" dirty="0">
                        <a:solidFill>
                          <a:schemeClr val="tx2">
                            <a:alpha val="7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5052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endParaRPr sz="1200" dirty="0">
                        <a:solidFill>
                          <a:schemeClr val="tx2">
                            <a:alpha val="70000"/>
                          </a:schemeClr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4699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5052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endParaRPr sz="1200" dirty="0">
                        <a:solidFill>
                          <a:schemeClr val="tx2">
                            <a:alpha val="70000"/>
                          </a:schemeClr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4699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5052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endParaRPr sz="1200" dirty="0">
                        <a:solidFill>
                          <a:schemeClr val="tx2">
                            <a:alpha val="70000"/>
                          </a:schemeClr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4699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5052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endParaRPr sz="1200" dirty="0">
                        <a:solidFill>
                          <a:schemeClr val="tx2">
                            <a:alpha val="70000"/>
                          </a:schemeClr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4699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5052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endParaRPr sz="1200" dirty="0">
                        <a:solidFill>
                          <a:schemeClr val="tx2">
                            <a:alpha val="70000"/>
                          </a:schemeClr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4699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5052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endParaRPr sz="1200" dirty="0">
                        <a:solidFill>
                          <a:schemeClr val="tx2">
                            <a:alpha val="70000"/>
                          </a:schemeClr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4699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5052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endParaRPr sz="1200" dirty="0">
                        <a:solidFill>
                          <a:schemeClr val="tx2">
                            <a:alpha val="70000"/>
                          </a:schemeClr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4699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5052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endParaRPr sz="1200" dirty="0">
                        <a:solidFill>
                          <a:schemeClr val="tx2">
                            <a:alpha val="70000"/>
                          </a:schemeClr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4699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5052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endParaRPr sz="1200" dirty="0">
                        <a:solidFill>
                          <a:schemeClr val="tx2">
                            <a:alpha val="70000"/>
                          </a:schemeClr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4699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322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endParaRPr sz="1200" dirty="0">
                        <a:solidFill>
                          <a:schemeClr val="tx2">
                            <a:alpha val="70000"/>
                          </a:schemeClr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4699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7665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endParaRPr sz="1200" dirty="0">
                        <a:solidFill>
                          <a:schemeClr val="tx2">
                            <a:alpha val="70000"/>
                          </a:schemeClr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4699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67665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endParaRPr sz="1200" dirty="0">
                        <a:solidFill>
                          <a:schemeClr val="tx2">
                            <a:alpha val="70000"/>
                          </a:schemeClr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4699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8066630"/>
                  </a:ext>
                </a:extLst>
              </a:tr>
              <a:tr h="521208">
                <a:tc>
                  <a:txBody>
                    <a:bodyPr/>
                    <a:lstStyle/>
                    <a:p>
                      <a:pPr marL="22680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smtClean="0">
                          <a:solidFill>
                            <a:schemeClr val="bg2">
                              <a:lumMod val="20000"/>
                              <a:lumOff val="80000"/>
                              <a:alpha val="7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Employee Move In</a:t>
                      </a:r>
                      <a:endParaRPr lang="en-US" sz="1400" b="1" dirty="0" smtClean="0">
                        <a:solidFill>
                          <a:schemeClr val="bg2">
                            <a:lumMod val="20000"/>
                            <a:lumOff val="80000"/>
                            <a:alpha val="7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5052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endParaRPr sz="1200" dirty="0">
                        <a:solidFill>
                          <a:schemeClr val="tx2">
                            <a:alpha val="70000"/>
                          </a:schemeClr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4699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5052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endParaRPr sz="1200" dirty="0">
                        <a:solidFill>
                          <a:schemeClr val="tx2">
                            <a:alpha val="70000"/>
                          </a:schemeClr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4699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5052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endParaRPr sz="1200" dirty="0">
                        <a:solidFill>
                          <a:schemeClr val="tx2">
                            <a:alpha val="70000"/>
                          </a:schemeClr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4699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5052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endParaRPr sz="1200" dirty="0">
                        <a:solidFill>
                          <a:schemeClr val="tx2">
                            <a:alpha val="70000"/>
                          </a:schemeClr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4699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5052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endParaRPr sz="1200" dirty="0">
                        <a:solidFill>
                          <a:schemeClr val="tx2">
                            <a:alpha val="70000"/>
                          </a:schemeClr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4699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5052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endParaRPr sz="1200" dirty="0">
                        <a:solidFill>
                          <a:schemeClr val="tx2">
                            <a:alpha val="70000"/>
                          </a:schemeClr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4699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5052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endParaRPr sz="1200" dirty="0">
                        <a:solidFill>
                          <a:schemeClr val="tx2">
                            <a:alpha val="70000"/>
                          </a:schemeClr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4699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5052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endParaRPr sz="1200" dirty="0">
                        <a:solidFill>
                          <a:schemeClr val="tx2">
                            <a:alpha val="70000"/>
                          </a:schemeClr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4699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5052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endParaRPr sz="1200" dirty="0">
                        <a:solidFill>
                          <a:schemeClr val="tx2">
                            <a:alpha val="70000"/>
                          </a:schemeClr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4699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322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endParaRPr sz="1200" dirty="0">
                        <a:solidFill>
                          <a:schemeClr val="tx2">
                            <a:alpha val="70000"/>
                          </a:schemeClr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4699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7665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endParaRPr sz="1200" dirty="0">
                        <a:solidFill>
                          <a:schemeClr val="tx2">
                            <a:alpha val="70000"/>
                          </a:schemeClr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4699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67665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endParaRPr sz="1200" dirty="0">
                        <a:solidFill>
                          <a:schemeClr val="tx2">
                            <a:alpha val="70000"/>
                          </a:schemeClr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4699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2868716"/>
                  </a:ext>
                </a:extLst>
              </a:tr>
              <a:tr h="521208">
                <a:tc>
                  <a:txBody>
                    <a:bodyPr/>
                    <a:lstStyle/>
                    <a:p>
                      <a:pPr marL="226800"/>
                      <a:r>
                        <a:rPr lang="en-US" sz="1400" b="1" smtClean="0">
                          <a:solidFill>
                            <a:schemeClr val="tx2">
                              <a:alpha val="7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Open</a:t>
                      </a:r>
                      <a:r>
                        <a:rPr lang="en-US" sz="1400" b="1" baseline="0" smtClean="0">
                          <a:solidFill>
                            <a:schemeClr val="tx2">
                              <a:alpha val="7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for Services</a:t>
                      </a:r>
                      <a:endParaRPr lang="en-US" sz="1400" b="1" baseline="0" dirty="0">
                        <a:solidFill>
                          <a:schemeClr val="tx2">
                            <a:alpha val="7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DABAC"/>
                    </a:solidFill>
                  </a:tcPr>
                </a:tc>
                <a:tc>
                  <a:txBody>
                    <a:bodyPr/>
                    <a:lstStyle/>
                    <a:p>
                      <a:pPr marL="35052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endParaRPr sz="1200" dirty="0">
                        <a:solidFill>
                          <a:schemeClr val="tx2">
                            <a:alpha val="70000"/>
                          </a:schemeClr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4699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EACAD"/>
                    </a:solidFill>
                  </a:tcPr>
                </a:tc>
                <a:tc>
                  <a:txBody>
                    <a:bodyPr/>
                    <a:lstStyle/>
                    <a:p>
                      <a:pPr marL="35052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endParaRPr sz="1200" dirty="0">
                        <a:solidFill>
                          <a:schemeClr val="tx2">
                            <a:alpha val="70000"/>
                          </a:schemeClr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4699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EACAD"/>
                    </a:solidFill>
                  </a:tcPr>
                </a:tc>
                <a:tc>
                  <a:txBody>
                    <a:bodyPr/>
                    <a:lstStyle/>
                    <a:p>
                      <a:pPr marL="35052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endParaRPr sz="1200" dirty="0">
                        <a:solidFill>
                          <a:schemeClr val="tx2">
                            <a:alpha val="70000"/>
                          </a:schemeClr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4699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EACAD"/>
                    </a:solidFill>
                  </a:tcPr>
                </a:tc>
                <a:tc>
                  <a:txBody>
                    <a:bodyPr/>
                    <a:lstStyle/>
                    <a:p>
                      <a:pPr marL="35052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endParaRPr sz="1200" dirty="0">
                        <a:solidFill>
                          <a:schemeClr val="tx2">
                            <a:alpha val="70000"/>
                          </a:schemeClr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4699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EACAD"/>
                    </a:solidFill>
                  </a:tcPr>
                </a:tc>
                <a:tc>
                  <a:txBody>
                    <a:bodyPr/>
                    <a:lstStyle/>
                    <a:p>
                      <a:pPr marL="35052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endParaRPr sz="1200" dirty="0">
                        <a:solidFill>
                          <a:schemeClr val="tx2">
                            <a:alpha val="70000"/>
                          </a:schemeClr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4699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EACAD"/>
                    </a:solidFill>
                  </a:tcPr>
                </a:tc>
                <a:tc>
                  <a:txBody>
                    <a:bodyPr/>
                    <a:lstStyle/>
                    <a:p>
                      <a:pPr marL="35052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endParaRPr sz="1200" dirty="0">
                        <a:solidFill>
                          <a:schemeClr val="tx2">
                            <a:alpha val="70000"/>
                          </a:schemeClr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4699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EACAD"/>
                    </a:solidFill>
                  </a:tcPr>
                </a:tc>
                <a:tc>
                  <a:txBody>
                    <a:bodyPr/>
                    <a:lstStyle/>
                    <a:p>
                      <a:pPr marL="35052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endParaRPr sz="1200" dirty="0">
                        <a:solidFill>
                          <a:schemeClr val="tx2">
                            <a:alpha val="70000"/>
                          </a:schemeClr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4699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EACAD"/>
                    </a:solidFill>
                  </a:tcPr>
                </a:tc>
                <a:tc>
                  <a:txBody>
                    <a:bodyPr/>
                    <a:lstStyle/>
                    <a:p>
                      <a:pPr marL="35052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endParaRPr sz="1200" dirty="0">
                        <a:solidFill>
                          <a:schemeClr val="tx2">
                            <a:alpha val="70000"/>
                          </a:schemeClr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4699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EACAD"/>
                    </a:solidFill>
                  </a:tcPr>
                </a:tc>
                <a:tc>
                  <a:txBody>
                    <a:bodyPr/>
                    <a:lstStyle/>
                    <a:p>
                      <a:pPr marL="35052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endParaRPr sz="1200" dirty="0">
                        <a:solidFill>
                          <a:schemeClr val="tx2">
                            <a:alpha val="70000"/>
                          </a:schemeClr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4699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EACAD"/>
                    </a:solidFill>
                  </a:tcPr>
                </a:tc>
                <a:tc>
                  <a:txBody>
                    <a:bodyPr/>
                    <a:lstStyle/>
                    <a:p>
                      <a:pPr marL="36322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endParaRPr sz="1200" dirty="0">
                        <a:solidFill>
                          <a:schemeClr val="tx2">
                            <a:alpha val="70000"/>
                          </a:schemeClr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4699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EACAD"/>
                    </a:solidFill>
                  </a:tcPr>
                </a:tc>
                <a:tc>
                  <a:txBody>
                    <a:bodyPr/>
                    <a:lstStyle/>
                    <a:p>
                      <a:pPr marL="367665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endParaRPr sz="1200" dirty="0">
                        <a:solidFill>
                          <a:schemeClr val="tx2">
                            <a:alpha val="70000"/>
                          </a:schemeClr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4699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EACAD"/>
                    </a:solidFill>
                  </a:tcPr>
                </a:tc>
                <a:tc>
                  <a:txBody>
                    <a:bodyPr/>
                    <a:lstStyle/>
                    <a:p>
                      <a:pPr marL="367665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endParaRPr sz="1200" dirty="0">
                        <a:solidFill>
                          <a:schemeClr val="tx2">
                            <a:alpha val="70000"/>
                          </a:schemeClr>
                        </a:solidFill>
                        <a:latin typeface="+mn-lt"/>
                        <a:cs typeface="Arial"/>
                      </a:endParaRPr>
                    </a:p>
                  </a:txBody>
                  <a:tcPr marL="0" marR="0" marT="4699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EAC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5848341"/>
                  </a:ext>
                </a:extLst>
              </a:tr>
            </a:tbl>
          </a:graphicData>
        </a:graphic>
      </p:graphicFrame>
      <p:sp>
        <p:nvSpPr>
          <p:cNvPr id="9" name="object 18" descr="Beige rectangle">
            <a:extLst>
              <a:ext uri="{FF2B5EF4-FFF2-40B4-BE49-F238E27FC236}">
                <a16:creationId xmlns:a16="http://schemas.microsoft.com/office/drawing/2014/main" id="{2D844B0B-BA7B-4E53-BCA1-628F65C6A4CA}"/>
              </a:ext>
            </a:extLst>
          </p:cNvPr>
          <p:cNvSpPr/>
          <p:nvPr/>
        </p:nvSpPr>
        <p:spPr>
          <a:xfrm flipV="1">
            <a:off x="942534" y="1697719"/>
            <a:ext cx="7329701" cy="94373"/>
          </a:xfrm>
          <a:custGeom>
            <a:avLst/>
            <a:gdLst/>
            <a:ahLst/>
            <a:cxnLst/>
            <a:rect l="l" t="t" r="r" b="b"/>
            <a:pathLst>
              <a:path w="3218815">
                <a:moveTo>
                  <a:pt x="0" y="0"/>
                </a:moveTo>
                <a:lnTo>
                  <a:pt x="3218395" y="0"/>
                </a:lnTo>
              </a:path>
            </a:pathLst>
          </a:custGeom>
          <a:ln w="54863"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"/>
              <a:ea typeface="+mn-ea"/>
              <a:cs typeface="+mn-cs"/>
            </a:endParaRPr>
          </a:p>
        </p:txBody>
      </p:sp>
      <p:sp>
        <p:nvSpPr>
          <p:cNvPr id="10" name="Rounded Rectangle 3" descr="Blue rectangle">
            <a:extLst>
              <a:ext uri="{FF2B5EF4-FFF2-40B4-BE49-F238E27FC236}">
                <a16:creationId xmlns:a16="http://schemas.microsoft.com/office/drawing/2014/main" id="{EB77E677-0739-46F4-AE7B-6BA7CDE3BB98}"/>
              </a:ext>
            </a:extLst>
          </p:cNvPr>
          <p:cNvSpPr/>
          <p:nvPr/>
        </p:nvSpPr>
        <p:spPr>
          <a:xfrm>
            <a:off x="2525860" y="2845061"/>
            <a:ext cx="1487099" cy="457200"/>
          </a:xfrm>
          <a:prstGeom prst="roundRect">
            <a:avLst/>
          </a:prstGeom>
          <a:solidFill>
            <a:schemeClr val="accent2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0CDA1"/>
              </a:solidFill>
              <a:effectLst/>
              <a:uLnTx/>
              <a:uFillTx/>
              <a:latin typeface="Arial "/>
              <a:ea typeface="+mn-ea"/>
              <a:cs typeface="+mn-cs"/>
            </a:endParaRPr>
          </a:p>
        </p:txBody>
      </p:sp>
      <p:sp>
        <p:nvSpPr>
          <p:cNvPr id="11" name="Rounded Rectangle 15" descr="White rectangle">
            <a:extLst>
              <a:ext uri="{FF2B5EF4-FFF2-40B4-BE49-F238E27FC236}">
                <a16:creationId xmlns:a16="http://schemas.microsoft.com/office/drawing/2014/main" id="{8D7368F4-D8C2-452B-9E7A-BFE03C25A22E}"/>
              </a:ext>
            </a:extLst>
          </p:cNvPr>
          <p:cNvSpPr/>
          <p:nvPr/>
        </p:nvSpPr>
        <p:spPr>
          <a:xfrm>
            <a:off x="3893489" y="3362807"/>
            <a:ext cx="1068539" cy="457200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0CDA1"/>
              </a:solidFill>
              <a:effectLst/>
              <a:uLnTx/>
              <a:uFillTx/>
              <a:latin typeface="Arial "/>
              <a:ea typeface="+mn-ea"/>
              <a:cs typeface="+mn-cs"/>
            </a:endParaRPr>
          </a:p>
        </p:txBody>
      </p:sp>
      <p:sp>
        <p:nvSpPr>
          <p:cNvPr id="12" name="Rounded Rectangle 16" descr="Blue rectangle">
            <a:extLst>
              <a:ext uri="{FF2B5EF4-FFF2-40B4-BE49-F238E27FC236}">
                <a16:creationId xmlns:a16="http://schemas.microsoft.com/office/drawing/2014/main" id="{DDAE81EB-0F97-479A-B63D-B102718BABE3}"/>
              </a:ext>
            </a:extLst>
          </p:cNvPr>
          <p:cNvSpPr/>
          <p:nvPr/>
        </p:nvSpPr>
        <p:spPr>
          <a:xfrm>
            <a:off x="4875670" y="3879517"/>
            <a:ext cx="672487" cy="457200"/>
          </a:xfrm>
          <a:prstGeom prst="roundRect">
            <a:avLst/>
          </a:prstGeom>
          <a:solidFill>
            <a:schemeClr val="accent2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0CDA1"/>
              </a:solidFill>
              <a:effectLst/>
              <a:uLnTx/>
              <a:uFillTx/>
              <a:latin typeface="Arial "/>
              <a:ea typeface="+mn-ea"/>
              <a:cs typeface="+mn-cs"/>
            </a:endParaRPr>
          </a:p>
        </p:txBody>
      </p:sp>
      <p:sp>
        <p:nvSpPr>
          <p:cNvPr id="13" name="Rounded Rectangle 17" descr="White rectangle">
            <a:extLst>
              <a:ext uri="{FF2B5EF4-FFF2-40B4-BE49-F238E27FC236}">
                <a16:creationId xmlns:a16="http://schemas.microsoft.com/office/drawing/2014/main" id="{7846A869-67E3-495C-94B0-430ABC77A13C}"/>
              </a:ext>
            </a:extLst>
          </p:cNvPr>
          <p:cNvSpPr/>
          <p:nvPr/>
        </p:nvSpPr>
        <p:spPr>
          <a:xfrm>
            <a:off x="5356492" y="4409229"/>
            <a:ext cx="3059455" cy="457200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0CDA1"/>
              </a:solidFill>
              <a:effectLst/>
              <a:uLnTx/>
              <a:uFillTx/>
              <a:latin typeface="Arial "/>
              <a:ea typeface="+mn-ea"/>
              <a:cs typeface="+mn-cs"/>
            </a:endParaRPr>
          </a:p>
        </p:txBody>
      </p:sp>
      <p:sp>
        <p:nvSpPr>
          <p:cNvPr id="14" name="Rounded Rectangle 18" descr="Blue rectangle">
            <a:extLst>
              <a:ext uri="{FF2B5EF4-FFF2-40B4-BE49-F238E27FC236}">
                <a16:creationId xmlns:a16="http://schemas.microsoft.com/office/drawing/2014/main" id="{95D8F389-A8DF-4E35-ADA8-157AC252A6EC}"/>
              </a:ext>
            </a:extLst>
          </p:cNvPr>
          <p:cNvSpPr/>
          <p:nvPr/>
        </p:nvSpPr>
        <p:spPr>
          <a:xfrm>
            <a:off x="8415947" y="4930273"/>
            <a:ext cx="806059" cy="457200"/>
          </a:xfrm>
          <a:prstGeom prst="roundRect">
            <a:avLst/>
          </a:prstGeom>
          <a:solidFill>
            <a:schemeClr val="accent2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0CDA1"/>
              </a:solidFill>
              <a:effectLst/>
              <a:uLnTx/>
              <a:uFillTx/>
              <a:latin typeface="Arial "/>
              <a:ea typeface="+mn-ea"/>
              <a:cs typeface="+mn-cs"/>
            </a:endParaRPr>
          </a:p>
        </p:txBody>
      </p:sp>
      <p:sp>
        <p:nvSpPr>
          <p:cNvPr id="23" name="Rounded Rectangle 17" descr="White rectangle">
            <a:extLst>
              <a:ext uri="{FF2B5EF4-FFF2-40B4-BE49-F238E27FC236}">
                <a16:creationId xmlns:a16="http://schemas.microsoft.com/office/drawing/2014/main" id="{7846A869-67E3-495C-94B0-430ABC77A13C}"/>
              </a:ext>
            </a:extLst>
          </p:cNvPr>
          <p:cNvSpPr/>
          <p:nvPr/>
        </p:nvSpPr>
        <p:spPr>
          <a:xfrm>
            <a:off x="9222006" y="5446983"/>
            <a:ext cx="716796" cy="457200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0CDA1"/>
              </a:solidFill>
              <a:effectLst/>
              <a:uLnTx/>
              <a:uFillTx/>
              <a:latin typeface="Arial "/>
              <a:ea typeface="+mn-ea"/>
              <a:cs typeface="+mn-cs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9938802" y="5971441"/>
            <a:ext cx="1857382" cy="457200"/>
            <a:chOff x="9938802" y="5971441"/>
            <a:chExt cx="1857382" cy="457200"/>
          </a:xfrm>
        </p:grpSpPr>
        <p:sp>
          <p:nvSpPr>
            <p:cNvPr id="24" name="Rounded Rectangle 18" descr="Blue rectangle">
              <a:extLst>
                <a:ext uri="{FF2B5EF4-FFF2-40B4-BE49-F238E27FC236}">
                  <a16:creationId xmlns:a16="http://schemas.microsoft.com/office/drawing/2014/main" id="{95D8F389-A8DF-4E35-ADA8-157AC252A6EC}"/>
                </a:ext>
              </a:extLst>
            </p:cNvPr>
            <p:cNvSpPr/>
            <p:nvPr/>
          </p:nvSpPr>
          <p:spPr>
            <a:xfrm>
              <a:off x="9938802" y="5971441"/>
              <a:ext cx="1857382" cy="457200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0CDA1"/>
                </a:solidFill>
                <a:effectLst/>
                <a:uLnTx/>
                <a:uFillTx/>
                <a:latin typeface="Arial "/>
                <a:ea typeface="+mn-ea"/>
                <a:cs typeface="+mn-cs"/>
              </a:endParaRPr>
            </a:p>
          </p:txBody>
        </p:sp>
        <p:sp>
          <p:nvSpPr>
            <p:cNvPr id="3" name="Right Arrow 2"/>
            <p:cNvSpPr/>
            <p:nvPr/>
          </p:nvSpPr>
          <p:spPr>
            <a:xfrm>
              <a:off x="10305418" y="6101778"/>
              <a:ext cx="1261092" cy="199348"/>
            </a:xfrm>
            <a:prstGeom prst="rightArrow">
              <a:avLst/>
            </a:prstGeom>
            <a:solidFill>
              <a:schemeClr val="bg1"/>
            </a:solidFill>
            <a:ln w="190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922699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Picture 121">
            <a:extLst>
              <a:ext uri="{FF2B5EF4-FFF2-40B4-BE49-F238E27FC236}">
                <a16:creationId xmlns:a16="http://schemas.microsoft.com/office/drawing/2014/main" id="{470070FC-19D0-4354-9BC9-608A5DC4499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60"/>
          <a:stretch/>
        </p:blipFill>
        <p:spPr>
          <a:xfrm>
            <a:off x="-5108" y="0"/>
            <a:ext cx="12197107" cy="6858000"/>
          </a:xfrm>
          <a:custGeom>
            <a:avLst/>
            <a:gdLst>
              <a:gd name="connsiteX0" fmla="*/ 0 w 12192000"/>
              <a:gd name="connsiteY0" fmla="*/ 0 h 2895600"/>
              <a:gd name="connsiteX1" fmla="*/ 12192000 w 12192000"/>
              <a:gd name="connsiteY1" fmla="*/ 0 h 2895600"/>
              <a:gd name="connsiteX2" fmla="*/ 12192000 w 12192000"/>
              <a:gd name="connsiteY2" fmla="*/ 2895600 h 2895600"/>
              <a:gd name="connsiteX3" fmla="*/ 0 w 12192000"/>
              <a:gd name="connsiteY3" fmla="*/ 2895600 h 289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2895600">
                <a:moveTo>
                  <a:pt x="0" y="0"/>
                </a:moveTo>
                <a:lnTo>
                  <a:pt x="12192000" y="0"/>
                </a:lnTo>
                <a:lnTo>
                  <a:pt x="12192000" y="2895600"/>
                </a:lnTo>
                <a:lnTo>
                  <a:pt x="0" y="2895600"/>
                </a:lnTo>
                <a:close/>
              </a:path>
            </a:pathLst>
          </a:custGeom>
        </p:spPr>
      </p:pic>
      <p:sp>
        <p:nvSpPr>
          <p:cNvPr id="123" name="Rectangle 122">
            <a:extLst>
              <a:ext uri="{FF2B5EF4-FFF2-40B4-BE49-F238E27FC236}">
                <a16:creationId xmlns:a16="http://schemas.microsoft.com/office/drawing/2014/main" id="{C9C2C56A-C4D4-4578-84E9-27FD62603EA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-5107" y="0"/>
            <a:ext cx="12192000" cy="68580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2AEF5FE-6C45-4BF6-9676-571742C3CDD7}"/>
              </a:ext>
            </a:extLst>
          </p:cNvPr>
          <p:cNvSpPr txBox="1"/>
          <p:nvPr/>
        </p:nvSpPr>
        <p:spPr>
          <a:xfrm>
            <a:off x="723688" y="198039"/>
            <a:ext cx="10744624" cy="51296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small" spc="0" normalizeH="0" noProof="0" dirty="0" smtClean="0">
                <a:ln>
                  <a:noFill/>
                </a:ln>
                <a:solidFill>
                  <a:srgbClr val="2F2D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fornian FB" panose="0207040306080B030204" pitchFamily="18" charset="0"/>
                <a:cs typeface="Segoe UI" panose="020B0502040204020203" pitchFamily="34" charset="0"/>
              </a:rPr>
              <a:t>What is </a:t>
            </a:r>
            <a:r>
              <a:rPr kumimoji="0" lang="en-US" sz="4400" b="1" i="0" u="none" strike="noStrike" kern="1200" cap="small" spc="0" normalizeH="0" noProof="0" dirty="0" err="1" smtClean="0">
                <a:ln>
                  <a:noFill/>
                </a:ln>
                <a:solidFill>
                  <a:srgbClr val="2F2D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fornian FB" panose="0207040306080B030204" pitchFamily="18" charset="0"/>
                <a:cs typeface="Segoe UI" panose="020B0502040204020203" pitchFamily="34" charset="0"/>
              </a:rPr>
              <a:t>Misd</a:t>
            </a:r>
            <a:r>
              <a:rPr kumimoji="0" lang="en-US" sz="4400" b="1" i="0" u="none" strike="noStrike" kern="1200" cap="small" spc="0" normalizeH="0" noProof="0" dirty="0" smtClean="0">
                <a:ln>
                  <a:noFill/>
                </a:ln>
                <a:solidFill>
                  <a:srgbClr val="2F2D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fornian FB" panose="0207040306080B030204" pitchFamily="18" charset="0"/>
                <a:cs typeface="Segoe UI" panose="020B0502040204020203" pitchFamily="34" charset="0"/>
              </a:rPr>
              <a:t>. Mental Health Diversion?</a:t>
            </a:r>
            <a:endParaRPr kumimoji="0" lang="en-US" sz="2000" b="1" i="0" u="none" strike="noStrike" kern="1200" cap="small" spc="0" normalizeH="0" noProof="0" dirty="0">
              <a:ln>
                <a:noFill/>
              </a:ln>
              <a:solidFill>
                <a:srgbClr val="2F2D2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fornian FB" panose="0207040306080B030204" pitchFamily="18" charset="0"/>
              <a:cs typeface="Segoe UI" panose="020B0502040204020203" pitchFamily="34" charset="0"/>
            </a:endParaRPr>
          </a:p>
        </p:txBody>
      </p:sp>
      <p:sp>
        <p:nvSpPr>
          <p:cNvPr id="68" name="Title 67" hidden="1">
            <a:extLst>
              <a:ext uri="{FF2B5EF4-FFF2-40B4-BE49-F238E27FC236}">
                <a16:creationId xmlns:a16="http://schemas.microsoft.com/office/drawing/2014/main" id="{3D46526D-118F-4F6F-BAE0-066F422EB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resources slide 3</a:t>
            </a:r>
          </a:p>
        </p:txBody>
      </p:sp>
      <p:sp>
        <p:nvSpPr>
          <p:cNvPr id="19" name="Title 3">
            <a:extLst>
              <a:ext uri="{FF2B5EF4-FFF2-40B4-BE49-F238E27FC236}">
                <a16:creationId xmlns:a16="http://schemas.microsoft.com/office/drawing/2014/main" id="{A644FD75-A6E0-4C28-946F-89CBDEC00E20}"/>
              </a:ext>
            </a:extLst>
          </p:cNvPr>
          <p:cNvSpPr txBox="1">
            <a:spLocks/>
          </p:cNvSpPr>
          <p:nvPr/>
        </p:nvSpPr>
        <p:spPr>
          <a:xfrm>
            <a:off x="475271" y="872703"/>
            <a:ext cx="3968496" cy="5736111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360000" tIns="45720" rIns="9000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i="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600" cap="none" dirty="0">
              <a:cs typeface="Arial" panose="020B0604020202020204" pitchFamily="34" charset="0"/>
            </a:endParaRPr>
          </a:p>
        </p:txBody>
      </p:sp>
      <p:sp>
        <p:nvSpPr>
          <p:cNvPr id="20" name="Title 3">
            <a:extLst>
              <a:ext uri="{FF2B5EF4-FFF2-40B4-BE49-F238E27FC236}">
                <a16:creationId xmlns:a16="http://schemas.microsoft.com/office/drawing/2014/main" id="{A644FD75-A6E0-4C28-946F-89CBDEC00E20}"/>
              </a:ext>
            </a:extLst>
          </p:cNvPr>
          <p:cNvSpPr txBox="1">
            <a:spLocks/>
          </p:cNvSpPr>
          <p:nvPr/>
        </p:nvSpPr>
        <p:spPr>
          <a:xfrm>
            <a:off x="892700" y="1134949"/>
            <a:ext cx="3968496" cy="5211617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360000" tIns="45720" rIns="9000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i="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600" cap="none" dirty="0">
              <a:cs typeface="Arial" panose="020B0604020202020204" pitchFamily="34" charset="0"/>
            </a:endParaRPr>
          </a:p>
        </p:txBody>
      </p:sp>
      <p:sp>
        <p:nvSpPr>
          <p:cNvPr id="21" name="Title 2">
            <a:extLst>
              <a:ext uri="{FF2B5EF4-FFF2-40B4-BE49-F238E27FC236}">
                <a16:creationId xmlns:a16="http://schemas.microsoft.com/office/drawing/2014/main" id="{302303BC-9A39-470F-8733-A268BC16B299}"/>
              </a:ext>
            </a:extLst>
          </p:cNvPr>
          <p:cNvSpPr txBox="1">
            <a:spLocks/>
          </p:cNvSpPr>
          <p:nvPr/>
        </p:nvSpPr>
        <p:spPr>
          <a:xfrm>
            <a:off x="1070647" y="1273860"/>
            <a:ext cx="3670366" cy="6466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i="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cap="smal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fornian FB" panose="0207040306080B030204" pitchFamily="18" charset="0"/>
              </a:rPr>
              <a:t>Defendants Who</a:t>
            </a:r>
            <a:endParaRPr lang="en-US" cap="smal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fornian FB" panose="0207040306080B030204" pitchFamily="18" charset="0"/>
            </a:endParaRPr>
          </a:p>
        </p:txBody>
      </p:sp>
      <p:sp>
        <p:nvSpPr>
          <p:cNvPr id="22" name="object 27" descr="Beige rectangle">
            <a:extLst>
              <a:ext uri="{FF2B5EF4-FFF2-40B4-BE49-F238E27FC236}">
                <a16:creationId xmlns:a16="http://schemas.microsoft.com/office/drawing/2014/main" id="{C5B67D68-F2A3-48A2-B2A0-C9DF8BA55D80}"/>
              </a:ext>
            </a:extLst>
          </p:cNvPr>
          <p:cNvSpPr/>
          <p:nvPr/>
        </p:nvSpPr>
        <p:spPr>
          <a:xfrm flipV="1">
            <a:off x="1040248" y="1722183"/>
            <a:ext cx="3581466" cy="84185"/>
          </a:xfrm>
          <a:custGeom>
            <a:avLst/>
            <a:gdLst/>
            <a:ahLst/>
            <a:cxnLst/>
            <a:rect l="l" t="t" r="r" b="b"/>
            <a:pathLst>
              <a:path w="2501265">
                <a:moveTo>
                  <a:pt x="0" y="0"/>
                </a:moveTo>
                <a:lnTo>
                  <a:pt x="2500883" y="0"/>
                </a:lnTo>
              </a:path>
            </a:pathLst>
          </a:custGeom>
          <a:ln w="54863">
            <a:solidFill>
              <a:schemeClr val="accent5">
                <a:lumMod val="50000"/>
              </a:schemeClr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"/>
              <a:ea typeface="+mn-ea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846228" y="2173875"/>
            <a:ext cx="4084474" cy="731520"/>
            <a:chOff x="846228" y="2173875"/>
            <a:chExt cx="4084474" cy="731520"/>
          </a:xfrm>
        </p:grpSpPr>
        <p:sp>
          <p:nvSpPr>
            <p:cNvPr id="23" name="Text Placeholder 3">
              <a:extLst>
                <a:ext uri="{FF2B5EF4-FFF2-40B4-BE49-F238E27FC236}">
                  <a16:creationId xmlns:a16="http://schemas.microsoft.com/office/drawing/2014/main" id="{23C936ED-4D5A-4897-BFCD-65082B328E0D}"/>
                </a:ext>
              </a:extLst>
            </p:cNvPr>
            <p:cNvSpPr txBox="1">
              <a:spLocks/>
            </p:cNvSpPr>
            <p:nvPr/>
          </p:nvSpPr>
          <p:spPr>
            <a:xfrm>
              <a:off x="1461385" y="2173875"/>
              <a:ext cx="3469317" cy="73152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bg2">
                      <a:lumMod val="20000"/>
                      <a:lumOff val="80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800" b="1" dirty="0" smtClean="0"/>
                <a:t>Charged with a Misdemeanor</a:t>
              </a:r>
              <a:endParaRPr lang="en-US" sz="2800" b="1" dirty="0"/>
            </a:p>
          </p:txBody>
        </p:sp>
        <p:sp>
          <p:nvSpPr>
            <p:cNvPr id="3" name="Rectangle 2"/>
            <p:cNvSpPr/>
            <p:nvPr/>
          </p:nvSpPr>
          <p:spPr>
            <a:xfrm>
              <a:off x="846228" y="2185692"/>
              <a:ext cx="738811" cy="70788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4000" b="1" cap="none" spc="0" dirty="0" smtClean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5">
                      <a:lumMod val="50000"/>
                    </a:schemeClr>
                  </a:solidFill>
                  <a:effectLst>
                    <a:outerShdw blurRad="12700" dist="38100" dir="2700000" algn="tl" rotWithShape="0">
                      <a:schemeClr val="accent6"/>
                    </a:outerShdw>
                  </a:effectLst>
                </a:rPr>
                <a:t>1:</a:t>
              </a:r>
              <a:endParaRPr 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6"/>
                  </a:outerShdw>
                </a:effectLst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846228" y="3431168"/>
            <a:ext cx="4084474" cy="731520"/>
            <a:chOff x="846228" y="3431168"/>
            <a:chExt cx="4084474" cy="731520"/>
          </a:xfrm>
        </p:grpSpPr>
        <p:sp>
          <p:nvSpPr>
            <p:cNvPr id="26" name="Text Placeholder 3">
              <a:extLst>
                <a:ext uri="{FF2B5EF4-FFF2-40B4-BE49-F238E27FC236}">
                  <a16:creationId xmlns:a16="http://schemas.microsoft.com/office/drawing/2014/main" id="{23C936ED-4D5A-4897-BFCD-65082B328E0D}"/>
                </a:ext>
              </a:extLst>
            </p:cNvPr>
            <p:cNvSpPr txBox="1">
              <a:spLocks/>
            </p:cNvSpPr>
            <p:nvPr/>
          </p:nvSpPr>
          <p:spPr>
            <a:xfrm>
              <a:off x="1461385" y="3431168"/>
              <a:ext cx="3469317" cy="73152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bg2">
                      <a:lumMod val="20000"/>
                      <a:lumOff val="80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800" b="1" dirty="0" smtClean="0"/>
                <a:t>Meets Requirements of PC 1001.36 and</a:t>
              </a:r>
              <a:endParaRPr lang="en-US" sz="2800" b="1" dirty="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846228" y="3442985"/>
              <a:ext cx="738811" cy="70788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40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5">
                      <a:lumMod val="50000"/>
                    </a:schemeClr>
                  </a:solidFill>
                  <a:effectLst>
                    <a:outerShdw blurRad="12700" dist="38100" dir="2700000" algn="tl" rotWithShape="0">
                      <a:schemeClr val="accent6"/>
                    </a:outerShdw>
                  </a:effectLst>
                </a:rPr>
                <a:t>2</a:t>
              </a:r>
              <a:r>
                <a:rPr lang="en-US" sz="4000" b="1" cap="none" spc="0" dirty="0" smtClean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5">
                      <a:lumMod val="50000"/>
                    </a:schemeClr>
                  </a:solidFill>
                  <a:effectLst>
                    <a:outerShdw blurRad="12700" dist="38100" dir="2700000" algn="tl" rotWithShape="0">
                      <a:schemeClr val="accent6"/>
                    </a:outerShdw>
                  </a:effectLst>
                </a:rPr>
                <a:t>:</a:t>
              </a:r>
              <a:endParaRPr 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6"/>
                  </a:outerShdw>
                </a:effectLst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846228" y="4563333"/>
            <a:ext cx="4084474" cy="1835745"/>
            <a:chOff x="846228" y="4563333"/>
            <a:chExt cx="4084474" cy="1835745"/>
          </a:xfrm>
        </p:grpSpPr>
        <p:sp>
          <p:nvSpPr>
            <p:cNvPr id="28" name="Text Placeholder 3">
              <a:extLst>
                <a:ext uri="{FF2B5EF4-FFF2-40B4-BE49-F238E27FC236}">
                  <a16:creationId xmlns:a16="http://schemas.microsoft.com/office/drawing/2014/main" id="{23C936ED-4D5A-4897-BFCD-65082B328E0D}"/>
                </a:ext>
              </a:extLst>
            </p:cNvPr>
            <p:cNvSpPr txBox="1">
              <a:spLocks/>
            </p:cNvSpPr>
            <p:nvPr/>
          </p:nvSpPr>
          <p:spPr>
            <a:xfrm>
              <a:off x="1461385" y="4563333"/>
              <a:ext cx="3469317" cy="183574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bg2">
                      <a:lumMod val="20000"/>
                      <a:lumOff val="80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800" b="1" dirty="0" smtClean="0"/>
                <a:t>Court Grants Mental Health Diversion Pursuant to PC 1001.36</a:t>
              </a:r>
              <a:endParaRPr lang="en-US" sz="2800" b="1" dirty="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846228" y="5127262"/>
              <a:ext cx="738811" cy="70788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4000" b="1" dirty="0" smtClean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5">
                      <a:lumMod val="50000"/>
                    </a:schemeClr>
                  </a:solidFill>
                  <a:effectLst>
                    <a:outerShdw blurRad="12700" dist="38100" dir="2700000" algn="tl" rotWithShape="0">
                      <a:schemeClr val="accent6"/>
                    </a:outerShdw>
                  </a:effectLst>
                </a:rPr>
                <a:t>3</a:t>
              </a:r>
              <a:r>
                <a:rPr lang="en-US" sz="4000" b="1" cap="none" spc="0" dirty="0" smtClean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5">
                      <a:lumMod val="50000"/>
                    </a:schemeClr>
                  </a:solidFill>
                  <a:effectLst>
                    <a:outerShdw blurRad="12700" dist="38100" dir="2700000" algn="tl" rotWithShape="0">
                      <a:schemeClr val="accent6"/>
                    </a:outerShdw>
                  </a:effectLst>
                </a:rPr>
                <a:t>:</a:t>
              </a:r>
              <a:endParaRPr 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6"/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2269404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Custom 30">
      <a:dk1>
        <a:sysClr val="windowText" lastClr="000000"/>
      </a:dk1>
      <a:lt1>
        <a:sysClr val="window" lastClr="FFFFFF"/>
      </a:lt1>
      <a:dk2>
        <a:srgbClr val="00292E"/>
      </a:dk2>
      <a:lt2>
        <a:srgbClr val="64B2C1"/>
      </a:lt2>
      <a:accent1>
        <a:srgbClr val="F0CDA1"/>
      </a:accent1>
      <a:accent2>
        <a:srgbClr val="107082"/>
      </a:accent2>
      <a:accent3>
        <a:srgbClr val="054854"/>
      </a:accent3>
      <a:accent4>
        <a:srgbClr val="00AEEF"/>
      </a:accent4>
      <a:accent5>
        <a:srgbClr val="F99927"/>
      </a:accent5>
      <a:accent6>
        <a:srgbClr val="EC7216"/>
      </a:accent6>
      <a:hlink>
        <a:srgbClr val="000000"/>
      </a:hlink>
      <a:folHlink>
        <a:srgbClr val="000000"/>
      </a:folHlink>
    </a:clrScheme>
    <a:fontScheme name="Custom 24">
      <a:majorFont>
        <a:latin typeface="Gill Sans MT"/>
        <a:ea typeface=""/>
        <a:cs typeface=""/>
      </a:majorFont>
      <a:minorFont>
        <a:latin typeface="Arial 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M45022061_Professional services marketing plan_SL_V1" id="{B214D568-CC3C-4109-877A-D7A12976D35F}" vid="{D425069E-A49A-4A86-9A62-1864F0635A9C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M33668227_Human resources, from 24Slides_SL_V1" id="{617D8675-87EA-4E65-899C-EC1AA060F43B}" vid="{A0FF6A7D-4118-4569-8B1F-1CBD407F0755}"/>
    </a:ext>
  </a:extLst>
</a:theme>
</file>

<file path=ppt/theme/theme4.xml><?xml version="1.0" encoding="utf-8"?>
<a:theme xmlns:a="http://schemas.openxmlformats.org/drawingml/2006/main" name="3_Office Theme">
  <a:themeElements>
    <a:clrScheme name="MS-Theme-Flower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96A9A9"/>
      </a:accent1>
      <a:accent2>
        <a:srgbClr val="CB58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D0690C"/>
      </a:hlink>
      <a:folHlink>
        <a:srgbClr val="9696A0"/>
      </a:folHlink>
    </a:clrScheme>
    <a:fontScheme name="MS-Theme-Flower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dern Conference Presentation_Win32_SB v2" id="{B53486CA-0B12-407E-B210-0E27351771A7}" vid="{766347BD-4DDC-47ED-977F-A882BCAC9274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1813</TotalTime>
  <Words>852</Words>
  <Application>Microsoft Office PowerPoint</Application>
  <PresentationFormat>Widescreen</PresentationFormat>
  <Paragraphs>208</Paragraphs>
  <Slides>18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38" baseType="lpstr">
      <vt:lpstr>Arial</vt:lpstr>
      <vt:lpstr>Arial </vt:lpstr>
      <vt:lpstr>Baskerville Old Face</vt:lpstr>
      <vt:lpstr>Bebas</vt:lpstr>
      <vt:lpstr>Calibri</vt:lpstr>
      <vt:lpstr>Calibri Light</vt:lpstr>
      <vt:lpstr>Californian FB</vt:lpstr>
      <vt:lpstr>Freestyle Script</vt:lpstr>
      <vt:lpstr>Garamond</vt:lpstr>
      <vt:lpstr>Gill Sans</vt:lpstr>
      <vt:lpstr>Gill Sans MT</vt:lpstr>
      <vt:lpstr>Lato</vt:lpstr>
      <vt:lpstr>Perpetua</vt:lpstr>
      <vt:lpstr>Segoe UI</vt:lpstr>
      <vt:lpstr>Times New Roman</vt:lpstr>
      <vt:lpstr>Wingdings</vt:lpstr>
      <vt:lpstr>Office Theme</vt:lpstr>
      <vt:lpstr>1_Office Theme</vt:lpstr>
      <vt:lpstr>2_Office Theme</vt:lpstr>
      <vt:lpstr>3_Office Theme</vt:lpstr>
      <vt:lpstr>Jail Diversion Treatment &amp; Resource Center</vt:lpstr>
      <vt:lpstr>PowerPoint Presentation</vt:lpstr>
      <vt:lpstr>Human resources slide 3</vt:lpstr>
      <vt:lpstr>VISION  Creation of an easily accessible community diversion and mental health treatment hub for the target population. A center for co-location of partnering agencies to provide expedited delivery of treatment and services in a warm and welcoming environment.</vt:lpstr>
      <vt:lpstr>Human resources slide 3</vt:lpstr>
      <vt:lpstr>“ONE STOP SHOP”</vt:lpstr>
      <vt:lpstr>Large Photo Slide</vt:lpstr>
      <vt:lpstr>KEY TIMELINE GOAL</vt:lpstr>
      <vt:lpstr>Human resources slide 3</vt:lpstr>
      <vt:lpstr>Pre-Granting of MHD</vt:lpstr>
      <vt:lpstr>PowerPoint Presentation</vt:lpstr>
      <vt:lpstr>Human resources slide 3</vt:lpstr>
      <vt:lpstr>Human resources slide 3</vt:lpstr>
      <vt:lpstr>Human resources slide 3</vt:lpstr>
      <vt:lpstr>Substance Use Treatment Services Process</vt:lpstr>
      <vt:lpstr>PowerPoint Presentation</vt:lpstr>
      <vt:lpstr>Sample Onsite Classes</vt:lpstr>
      <vt:lpstr>Questions?</vt:lpstr>
    </vt:vector>
  </TitlesOfParts>
  <Company>County of Sacramento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Jail Diversion Treatment &amp; Resource Center</dc:title>
  <dc:creator>Ermey. Alana</dc:creator>
  <cp:lastModifiedBy>Harp. Thomas</cp:lastModifiedBy>
  <cp:revision>109</cp:revision>
  <dcterms:created xsi:type="dcterms:W3CDTF">2020-11-23T20:31:11Z</dcterms:created>
  <dcterms:modified xsi:type="dcterms:W3CDTF">2021-06-23T15:26:59Z</dcterms:modified>
</cp:coreProperties>
</file>