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382" r:id="rId3"/>
    <p:sldId id="372" r:id="rId4"/>
    <p:sldId id="258" r:id="rId5"/>
    <p:sldId id="259" r:id="rId6"/>
    <p:sldId id="260" r:id="rId7"/>
    <p:sldId id="261" r:id="rId8"/>
    <p:sldId id="262" r:id="rId9"/>
    <p:sldId id="263" r:id="rId10"/>
    <p:sldId id="264" r:id="rId11"/>
    <p:sldId id="265" r:id="rId12"/>
    <p:sldId id="266" r:id="rId13"/>
    <p:sldId id="267" r:id="rId14"/>
    <p:sldId id="274" r:id="rId15"/>
    <p:sldId id="276" r:id="rId16"/>
    <p:sldId id="269" r:id="rId17"/>
    <p:sldId id="381" r:id="rId18"/>
    <p:sldId id="275" r:id="rId19"/>
    <p:sldId id="380" r:id="rId20"/>
    <p:sldId id="3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p:restoredTop sz="81229"/>
  </p:normalViewPr>
  <p:slideViewPr>
    <p:cSldViewPr snapToGrid="0" snapToObjects="1">
      <p:cViewPr varScale="1">
        <p:scale>
          <a:sx n="81" d="100"/>
          <a:sy n="81" d="100"/>
        </p:scale>
        <p:origin x="21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229C5-9EE0-0441-AEE5-A8E4984FD16F}" type="datetimeFigureOut">
              <a:rPr lang="en-US" smtClean="0"/>
              <a:t>10/7/22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E577C-0DEB-C243-A459-8775A3AB4242}" type="slidenum">
              <a:rPr lang="en-US" smtClean="0"/>
              <a:t>‹#›</a:t>
            </a:fld>
            <a:endParaRPr lang="en-US"/>
          </a:p>
        </p:txBody>
      </p:sp>
    </p:spTree>
    <p:extLst>
      <p:ext uri="{BB962C8B-B14F-4D97-AF65-F5344CB8AC3E}">
        <p14:creationId xmlns:p14="http://schemas.microsoft.com/office/powerpoint/2010/main" val="103371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amhsa.gov/dat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80/14659891.2020.178923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 your presentation we’re hoping you will generally cover (in any way you see fit to address the subject of “Understanding the Science of Addiction”): How Opioids interact with the brain and body and the neuro-biological process of addiction – that it is a disease that can be treated. Conditions that increase the likelihood of misuse: mental health issues; problems at home; social and family norms; genetic predisposition. </a:t>
            </a:r>
          </a:p>
          <a:p>
            <a:r>
              <a:rPr lang="en-US" sz="1200" b="0" i="0" u="none" strike="noStrike"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CBE577C-0DEB-C243-A459-8775A3AB4242}" type="slidenum">
              <a:rPr lang="en-US" smtClean="0"/>
              <a:t>1</a:t>
            </a:fld>
            <a:endParaRPr lang="en-US"/>
          </a:p>
        </p:txBody>
      </p:sp>
    </p:spTree>
    <p:extLst>
      <p:ext uri="{BB962C8B-B14F-4D97-AF65-F5344CB8AC3E}">
        <p14:creationId xmlns:p14="http://schemas.microsoft.com/office/powerpoint/2010/main" val="25141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ee91f7b9c_0_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g6ee91f7b9c_0_7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200" b="1">
                <a:latin typeface="Calibri"/>
                <a:ea typeface="Calibri"/>
                <a:cs typeface="Calibri"/>
                <a:sym typeface="Calibri"/>
              </a:rPr>
              <a:t>Speaker Notes:</a:t>
            </a:r>
            <a:endParaRPr/>
          </a:p>
          <a:p>
            <a:pPr marL="171450" lvl="0" indent="-171450" algn="l" rtl="0">
              <a:lnSpc>
                <a:spcPct val="100000"/>
              </a:lnSpc>
              <a:spcBef>
                <a:spcPts val="0"/>
              </a:spcBef>
              <a:spcAft>
                <a:spcPts val="0"/>
              </a:spcAft>
              <a:buSzPts val="1200"/>
              <a:buFont typeface="Arial"/>
              <a:buChar char="•"/>
            </a:pPr>
            <a:r>
              <a:rPr lang="en-US" sz="1200" u="sng">
                <a:latin typeface="Calibri"/>
                <a:ea typeface="Calibri"/>
                <a:cs typeface="Calibri"/>
                <a:sym typeface="Calibri"/>
              </a:rPr>
              <a:t>Key Point #1</a:t>
            </a:r>
            <a:r>
              <a:rPr lang="en-US" u="none"/>
              <a:t>: Patients out of treatment died at about 6 times the rate of people in the general population, while medication-assisted treatment with methadone brought this to less than 2 times. </a:t>
            </a:r>
            <a:endParaRPr/>
          </a:p>
          <a:p>
            <a:pPr marL="171450" lvl="0" indent="-171450" algn="l" rtl="0">
              <a:lnSpc>
                <a:spcPct val="100000"/>
              </a:lnSpc>
              <a:spcBef>
                <a:spcPts val="0"/>
              </a:spcBef>
              <a:spcAft>
                <a:spcPts val="0"/>
              </a:spcAft>
              <a:buSzPts val="1200"/>
              <a:buFont typeface="Arial"/>
              <a:buChar char="•"/>
            </a:pPr>
            <a:r>
              <a:rPr lang="en-US" sz="1200" u="sng">
                <a:latin typeface="Calibri"/>
                <a:ea typeface="Calibri"/>
                <a:cs typeface="Calibri"/>
                <a:sym typeface="Calibri"/>
              </a:rPr>
              <a:t>Key Point #2</a:t>
            </a:r>
            <a:r>
              <a:rPr lang="en-US" u="none"/>
              <a:t>: Retention in methadone and buprenorphine treatment is associated with substantial reductions in the risk for all cause and overdose mortality in people dependent on opioids.</a:t>
            </a:r>
            <a:endParaRPr/>
          </a:p>
          <a:p>
            <a:pPr marL="171450" lvl="0" indent="-83756" algn="l" rtl="0">
              <a:lnSpc>
                <a:spcPct val="100000"/>
              </a:lnSpc>
              <a:spcBef>
                <a:spcPts val="0"/>
              </a:spcBef>
              <a:spcAft>
                <a:spcPts val="0"/>
              </a:spcAft>
              <a:buSzPts val="1381"/>
              <a:buFont typeface="Arial"/>
              <a:buNone/>
            </a:pPr>
            <a:endParaRPr u="none"/>
          </a:p>
        </p:txBody>
      </p:sp>
    </p:spTree>
    <p:extLst>
      <p:ext uri="{BB962C8B-B14F-4D97-AF65-F5344CB8AC3E}">
        <p14:creationId xmlns:p14="http://schemas.microsoft.com/office/powerpoint/2010/main" val="2247980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ee91f7b9c_0_12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6ee91f7b9c_0_1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3941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Auriacombe M, Fatséas M, Dubernet J, Daulouède JP, Tignol J. French field experience with buprenorphine. Am J Addict. 2004;13 Suppl 1:S17-28. doi: 10.1080/10550490490440780. PMID: 15204673.</a:t>
            </a:r>
            <a:endParaRPr/>
          </a:p>
        </p:txBody>
      </p:sp>
      <p:sp>
        <p:nvSpPr>
          <p:cNvPr id="251" name="Google Shape;2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93651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https://www.samhsa.gov/data/sites/default/files/reports/rpt29393/2019NSDUHFFRPDFWHTML/2019NSDUHFFR090120.htm#tx1</a:t>
            </a:r>
            <a:endParaRPr/>
          </a:p>
          <a:p>
            <a:pPr marL="0" lvl="0" indent="0" algn="l" rtl="0">
              <a:spcBef>
                <a:spcPts val="0"/>
              </a:spcBef>
              <a:spcAft>
                <a:spcPts val="0"/>
              </a:spcAft>
              <a:buNone/>
            </a:pP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Substance Abuse and Mental Health Services Administration. (2020). </a:t>
            </a:r>
            <a:r>
              <a:rPr lang="en-US" sz="1200" b="0" i="1">
                <a:solidFill>
                  <a:schemeClr val="dk1"/>
                </a:solidFill>
                <a:latin typeface="Calibri"/>
                <a:ea typeface="Calibri"/>
                <a:cs typeface="Calibri"/>
                <a:sym typeface="Calibri"/>
              </a:rPr>
              <a:t>Key substance use and mental health indicators in the United States: Results from the 2019 National Survey on Drug Use and Health</a:t>
            </a:r>
            <a:r>
              <a:rPr lang="en-US" sz="1200" b="0" i="0">
                <a:solidFill>
                  <a:schemeClr val="dk1"/>
                </a:solidFill>
                <a:latin typeface="Calibri"/>
                <a:ea typeface="Calibri"/>
                <a:cs typeface="Calibri"/>
                <a:sym typeface="Calibri"/>
              </a:rPr>
              <a:t> (HHS Publication No. PEP20-07-01-001, NSDUH Series H-55). Rockville, MD: Center for Behavioral Health Statistics and Quality, Substance Abuse and Mental Health Services Administration. Retrieved from </a:t>
            </a:r>
            <a:r>
              <a:rPr lang="en-US" sz="1200" b="0" i="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https://www.samhsa.gov/data/</a:t>
            </a:r>
            <a:endParaRPr/>
          </a:p>
        </p:txBody>
      </p:sp>
      <p:sp>
        <p:nvSpPr>
          <p:cNvPr id="199" name="Google Shape;1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543256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Aimee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First Program year data, updated metrics to-date, shown in next slide</a:t>
            </a:r>
            <a:endParaRPr>
              <a:solidFill>
                <a:schemeClr val="dk1"/>
              </a:solidFill>
            </a:endParaRPr>
          </a:p>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134339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u="sng">
                <a:solidFill>
                  <a:srgbClr val="4A86E8"/>
                </a:solidFill>
                <a:hlinkClick r:id="rId3">
                  <a:extLst>
                    <a:ext uri="{A12FA001-AC4F-418D-AE19-62706E023703}">
                      <ahyp:hlinkClr xmlns:ahyp="http://schemas.microsoft.com/office/drawing/2018/hyperlinkcolor" val="tx"/>
                    </a:ext>
                  </a:extLst>
                </a:hlinkClick>
              </a:rPr>
              <a:t>https://doi.org/10.1080/14659891.2020.1789231</a:t>
            </a:r>
            <a:endParaRPr>
              <a:solidFill>
                <a:schemeClr val="dk1"/>
              </a:solidFill>
            </a:endParaRPr>
          </a:p>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870971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a58e0f12fc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a58e0f12fc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Culture Change, Normalizing Addiction and Addiction Treatment </a:t>
            </a:r>
            <a:endParaRPr/>
          </a:p>
        </p:txBody>
      </p:sp>
    </p:spTree>
    <p:extLst>
      <p:ext uri="{BB962C8B-B14F-4D97-AF65-F5344CB8AC3E}">
        <p14:creationId xmlns:p14="http://schemas.microsoft.com/office/powerpoint/2010/main" val="2611374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5ECF0-E0E9-D344-A5AE-A6DD208AD296}" type="slidenum">
              <a:rPr lang="en-US" smtClean="0"/>
              <a:t>20</a:t>
            </a:fld>
            <a:endParaRPr lang="en-US"/>
          </a:p>
        </p:txBody>
      </p:sp>
    </p:spTree>
    <p:extLst>
      <p:ext uri="{BB962C8B-B14F-4D97-AF65-F5344CB8AC3E}">
        <p14:creationId xmlns:p14="http://schemas.microsoft.com/office/powerpoint/2010/main" val="166073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6755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558D4-1E27-0640-BF16-3E67DF12AAC9}" type="slidenum">
              <a:rPr lang="en-US" smtClean="0"/>
              <a:t>3</a:t>
            </a:fld>
            <a:endParaRPr lang="en-US"/>
          </a:p>
        </p:txBody>
      </p:sp>
    </p:spTree>
    <p:extLst>
      <p:ext uri="{BB962C8B-B14F-4D97-AF65-F5344CB8AC3E}">
        <p14:creationId xmlns:p14="http://schemas.microsoft.com/office/powerpoint/2010/main" val="79086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381">
                <a:latin typeface="Helvetica Neue"/>
                <a:ea typeface="Helvetica Neue"/>
                <a:cs typeface="Helvetica Neue"/>
                <a:sym typeface="Helvetica Neue"/>
              </a:rPr>
              <a:t>This is the rise in drug overdose deaths 1980 to 2017. Look at peak gun deaths in 1993, peak HIV deaths in 1995, peak car crash deaths in 1972. Think of everything we have done through the Automotive industry and ensuring seatbelt safety as part of our medical conversations to save lives. Now look at 70,237 people died from drug overdose in the US in 2017.</a:t>
            </a:r>
            <a:endParaRPr/>
          </a:p>
        </p:txBody>
      </p:sp>
    </p:spTree>
    <p:extLst>
      <p:ext uri="{BB962C8B-B14F-4D97-AF65-F5344CB8AC3E}">
        <p14:creationId xmlns:p14="http://schemas.microsoft.com/office/powerpoint/2010/main" val="181610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ee91f7b9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g6ee91f7b9c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381">
                <a:latin typeface="Helvetica Neue"/>
                <a:ea typeface="Helvetica Neue"/>
                <a:cs typeface="Helvetica Neue"/>
                <a:sym typeface="Helvetica Neue"/>
              </a:rPr>
              <a:t>This is the rise in drug overdose deaths 1980 to 2017. Look at peak gun deaths in 1993, peak HIV deaths in 1995, peak car crash deaths in 1972. Think of everything we have done through the Automotive industry and ensuring seatbelt safety as part of our medical conversations to save lives. Now look at 70,237 people died from drug overdose in the US in 2017.</a:t>
            </a:r>
            <a:endParaRPr/>
          </a:p>
        </p:txBody>
      </p:sp>
    </p:spTree>
    <p:extLst>
      <p:ext uri="{BB962C8B-B14F-4D97-AF65-F5344CB8AC3E}">
        <p14:creationId xmlns:p14="http://schemas.microsoft.com/office/powerpoint/2010/main" val="7849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6ee91f7b9c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6ee91f7b9c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9155" lvl="0" indent="-76200" algn="l" rtl="0">
              <a:lnSpc>
                <a:spcPct val="80000"/>
              </a:lnSpc>
              <a:spcBef>
                <a:spcPts val="0"/>
              </a:spcBef>
              <a:spcAft>
                <a:spcPts val="0"/>
              </a:spcAft>
              <a:buClr>
                <a:srgbClr val="000000"/>
              </a:buClr>
              <a:buSzPts val="1200"/>
              <a:buFont typeface="Times New Roman"/>
              <a:buChar char="•"/>
            </a:pPr>
            <a:r>
              <a:rPr lang="en-US" sz="1200">
                <a:solidFill>
                  <a:srgbClr val="000000"/>
                </a:solidFill>
                <a:latin typeface="Times New Roman"/>
                <a:ea typeface="Times New Roman"/>
                <a:cs typeface="Times New Roman"/>
                <a:sym typeface="Times New Roman"/>
              </a:rPr>
              <a:t>It has been discovered that nearly all drugs of abuse increase nucleus accumbens dopamine, and for years, the prevailing hypothesis was that dopamine was the key neurotransmitter subserving the reinforcing effects of all drugs of abuse.  In recent years, however, it has become apparent that dopamine is not the only “reward” neurotransmitter, and that other neurotransmitters play key roles.  In support of this, destroying the dopaminergic projection from the VTA to the nucleus accumbens does not alter alcohol intake in animals.   Clearly, other neurotransmitters are involved.</a:t>
            </a:r>
            <a:endParaRPr/>
          </a:p>
          <a:p>
            <a:pPr marL="39155" lvl="0" indent="-76200" algn="l" rtl="0">
              <a:lnSpc>
                <a:spcPct val="80000"/>
              </a:lnSpc>
              <a:spcBef>
                <a:spcPts val="457"/>
              </a:spcBef>
              <a:spcAft>
                <a:spcPts val="0"/>
              </a:spcAft>
              <a:buClr>
                <a:srgbClr val="000000"/>
              </a:buClr>
              <a:buSzPts val="1200"/>
              <a:buFont typeface="Times New Roman"/>
              <a:buChar char="•"/>
            </a:pPr>
            <a:r>
              <a:rPr lang="en-US" sz="1200">
                <a:solidFill>
                  <a:srgbClr val="000000"/>
                </a:solidFill>
                <a:latin typeface="Times New Roman"/>
                <a:ea typeface="Times New Roman"/>
                <a:cs typeface="Times New Roman"/>
                <a:sym typeface="Times New Roman"/>
              </a:rPr>
              <a:t>Opioid peptides have also been shown to play an important role in alcohol intake.  The arcuate nucleus of the hypothalamus contains opioid peptides which can be released and can bind to receptors in the nucleus accumbens and VTA.  As such, opioid peptides are reward neurotransmitters in much the same way that dopamine is.</a:t>
            </a:r>
            <a:endParaRPr/>
          </a:p>
          <a:p>
            <a:pPr marL="39155" lvl="0" indent="-76200" algn="l" rtl="0">
              <a:lnSpc>
                <a:spcPct val="80000"/>
              </a:lnSpc>
              <a:spcBef>
                <a:spcPts val="457"/>
              </a:spcBef>
              <a:spcAft>
                <a:spcPts val="0"/>
              </a:spcAft>
              <a:buClr>
                <a:srgbClr val="000000"/>
              </a:buClr>
              <a:buSzPts val="1200"/>
              <a:buFont typeface="Times New Roman"/>
              <a:buChar char="•"/>
            </a:pPr>
            <a:r>
              <a:rPr lang="en-US" sz="1200"/>
              <a:t>Drs. Jennifer Mitchell &amp; Howard Field UCSF’s Gallo Institute Endorphin Study 1/12/12 fMRI show those prone to alcoholism release more endorphin in both the limbic system and the pre frontal cortex.</a:t>
            </a:r>
            <a:endParaRPr/>
          </a:p>
          <a:p>
            <a:pPr marL="0" lvl="0" indent="0" algn="l" rtl="0">
              <a:spcBef>
                <a:spcPts val="0"/>
              </a:spcBef>
              <a:spcAft>
                <a:spcPts val="0"/>
              </a:spcAft>
              <a:buNone/>
            </a:pPr>
            <a:endParaRPr/>
          </a:p>
        </p:txBody>
      </p:sp>
      <p:sp>
        <p:nvSpPr>
          <p:cNvPr id="135" name="Google Shape;135;g6ee91f7b9c_0_1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714439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6ee91f7b9c_0_2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6ee91f7b9c_0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185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None/>
            </a:pPr>
            <a:r>
              <a:rPr lang="en-US" sz="2400">
                <a:latin typeface="Avenir"/>
                <a:ea typeface="Avenir"/>
                <a:cs typeface="Avenir"/>
                <a:sym typeface="Avenir"/>
              </a:rPr>
              <a:t>https://elearning.asam.org/buprenorphine-waiver-course</a:t>
            </a:r>
            <a:endParaRPr/>
          </a:p>
          <a:p>
            <a:pPr marL="0" lvl="0" indent="0" algn="l" rtl="0">
              <a:lnSpc>
                <a:spcPct val="125000"/>
              </a:lnSpc>
              <a:spcBef>
                <a:spcPts val="0"/>
              </a:spcBef>
              <a:spcAft>
                <a:spcPts val="0"/>
              </a:spcAft>
              <a:buNone/>
            </a:pPr>
            <a:r>
              <a:rPr lang="en-US" sz="2400">
                <a:latin typeface="Avenir"/>
                <a:ea typeface="Avenir"/>
                <a:cs typeface="Avenir"/>
                <a:sym typeface="Avenir"/>
              </a:rPr>
              <a:t>The ASAM Treatment of Opioid Use Disorder Course: Includes Waiver Qualifying Requirements </a:t>
            </a:r>
            <a:endParaRPr/>
          </a:p>
          <a:p>
            <a:pPr marL="0" lvl="0" indent="0" algn="l" rtl="0">
              <a:lnSpc>
                <a:spcPct val="125000"/>
              </a:lnSpc>
              <a:spcBef>
                <a:spcPts val="0"/>
              </a:spcBef>
              <a:spcAft>
                <a:spcPts val="0"/>
              </a:spcAft>
              <a:buNone/>
            </a:pPr>
            <a:endParaRPr/>
          </a:p>
          <a:p>
            <a:pPr marL="0" lvl="0" indent="0" algn="l" rtl="0">
              <a:lnSpc>
                <a:spcPct val="125000"/>
              </a:lnSpc>
              <a:spcBef>
                <a:spcPts val="0"/>
              </a:spcBef>
              <a:spcAft>
                <a:spcPts val="0"/>
              </a:spcAft>
              <a:buNone/>
            </a:pPr>
            <a:r>
              <a:rPr lang="en-US" sz="2400">
                <a:latin typeface="Avenir"/>
                <a:ea typeface="Avenir"/>
                <a:cs typeface="Avenir"/>
                <a:sym typeface="Avenir"/>
              </a:rPr>
              <a:t>Prevent withdrawal, prevent cravings, prevent getting high, no sedation</a:t>
            </a:r>
            <a:endParaRPr/>
          </a:p>
        </p:txBody>
      </p:sp>
    </p:spTree>
    <p:extLst>
      <p:ext uri="{BB962C8B-B14F-4D97-AF65-F5344CB8AC3E}">
        <p14:creationId xmlns:p14="http://schemas.microsoft.com/office/powerpoint/2010/main" val="385755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ee91f7b9c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ee91f7b9c_0_7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74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03D4-C1E9-2549-AE55-29A4381C4F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B3B10-CE11-8349-9638-90520D2295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8FE96-31E2-BF42-AD23-D5D6ECA1E315}"/>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5" name="Footer Placeholder 4">
            <a:extLst>
              <a:ext uri="{FF2B5EF4-FFF2-40B4-BE49-F238E27FC236}">
                <a16:creationId xmlns:a16="http://schemas.microsoft.com/office/drawing/2014/main" id="{3F2EC38E-41DA-DA4F-ADAE-C48A542D8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49C35-BF0A-2549-9CF5-260775BC3A6D}"/>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85028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9490-04B1-784E-B4BB-CCEEF5E398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FDB140-CF45-C441-AE65-66F89136DD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608B1-23F7-1248-919D-48D4D08CF1D6}"/>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5" name="Footer Placeholder 4">
            <a:extLst>
              <a:ext uri="{FF2B5EF4-FFF2-40B4-BE49-F238E27FC236}">
                <a16:creationId xmlns:a16="http://schemas.microsoft.com/office/drawing/2014/main" id="{5D61925B-09F6-944C-A00A-423DA6D81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A5F2B-DECE-F249-9E6A-A08F1EFE3836}"/>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899623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BDACA9-D44C-5446-A3E0-99311775A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042857-EE39-ED4C-B195-9ED4818607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F0F37-10B6-DA48-BF8A-993485DE6781}"/>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5" name="Footer Placeholder 4">
            <a:extLst>
              <a:ext uri="{FF2B5EF4-FFF2-40B4-BE49-F238E27FC236}">
                <a16:creationId xmlns:a16="http://schemas.microsoft.com/office/drawing/2014/main" id="{F3CC7C83-762E-564F-936E-B8D4D8185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85068-B6D0-2240-9C78-3549127D1420}"/>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3432925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4">
  <p:cSld name="Title and Content 4">
    <p:bg>
      <p:bgPr>
        <a:solidFill>
          <a:srgbClr val="FFFFFF"/>
        </a:solidFill>
        <a:effectLst/>
      </p:bgPr>
    </p:bg>
    <p:spTree>
      <p:nvGrpSpPr>
        <p:cNvPr id="1" name="Shape 79"/>
        <p:cNvGrpSpPr/>
        <p:nvPr/>
      </p:nvGrpSpPr>
      <p:grpSpPr>
        <a:xfrm>
          <a:off x="0" y="0"/>
          <a:ext cx="0" cy="0"/>
          <a:chOff x="0" y="0"/>
          <a:chExt cx="0" cy="0"/>
        </a:xfrm>
      </p:grpSpPr>
      <p:sp>
        <p:nvSpPr>
          <p:cNvPr id="80" name="Google Shape;80;g6ee91f7b9c_0_737"/>
          <p:cNvSpPr txBox="1">
            <a:spLocks noGrp="1"/>
          </p:cNvSpPr>
          <p:nvPr>
            <p:ph type="title"/>
          </p:nvPr>
        </p:nvSpPr>
        <p:spPr>
          <a:xfrm>
            <a:off x="838199" y="1131095"/>
            <a:ext cx="10515600" cy="994000"/>
          </a:xfrm>
          <a:prstGeom prst="rect">
            <a:avLst/>
          </a:prstGeom>
          <a:noFill/>
          <a:ln>
            <a:noFill/>
          </a:ln>
        </p:spPr>
        <p:txBody>
          <a:bodyPr spcFirstLastPara="1" wrap="square" lIns="48750" tIns="48750" rIns="48750" bIns="48750" anchor="ctr" anchorCtr="0">
            <a:noAutofit/>
          </a:bodyPr>
          <a:lstStyle>
            <a:lvl1pPr lvl="0" algn="l" rtl="0">
              <a:lnSpc>
                <a:spcPct val="90000"/>
              </a:lnSpc>
              <a:spcBef>
                <a:spcPts val="0"/>
              </a:spcBef>
              <a:spcAft>
                <a:spcPts val="0"/>
              </a:spcAft>
              <a:buClr>
                <a:srgbClr val="000000"/>
              </a:buClr>
              <a:buSzPts val="3269"/>
              <a:buFont typeface="Avenir"/>
              <a:buNone/>
              <a:defRPr sz="4357">
                <a:solidFill>
                  <a:srgbClr val="000000"/>
                </a:solidFill>
                <a:latin typeface="Avenir"/>
                <a:ea typeface="Avenir"/>
                <a:cs typeface="Avenir"/>
                <a:sym typeface="Avenir"/>
              </a:defRPr>
            </a:lvl1pPr>
            <a:lvl2pPr lvl="1" algn="l" rtl="0">
              <a:lnSpc>
                <a:spcPct val="90000"/>
              </a:lnSpc>
              <a:spcBef>
                <a:spcPts val="0"/>
              </a:spcBef>
              <a:spcAft>
                <a:spcPts val="0"/>
              </a:spcAft>
              <a:buClr>
                <a:srgbClr val="5C88A5"/>
              </a:buClr>
              <a:buSzPts val="1800"/>
              <a:buNone/>
              <a:defRPr/>
            </a:lvl2pPr>
            <a:lvl3pPr lvl="2" algn="l" rtl="0">
              <a:lnSpc>
                <a:spcPct val="90000"/>
              </a:lnSpc>
              <a:spcBef>
                <a:spcPts val="0"/>
              </a:spcBef>
              <a:spcAft>
                <a:spcPts val="0"/>
              </a:spcAft>
              <a:buClr>
                <a:srgbClr val="5C88A5"/>
              </a:buClr>
              <a:buSzPts val="1800"/>
              <a:buNone/>
              <a:defRPr/>
            </a:lvl3pPr>
            <a:lvl4pPr lvl="3" algn="l" rtl="0">
              <a:lnSpc>
                <a:spcPct val="90000"/>
              </a:lnSpc>
              <a:spcBef>
                <a:spcPts val="0"/>
              </a:spcBef>
              <a:spcAft>
                <a:spcPts val="0"/>
              </a:spcAft>
              <a:buClr>
                <a:srgbClr val="5C88A5"/>
              </a:buClr>
              <a:buSzPts val="1800"/>
              <a:buNone/>
              <a:defRPr/>
            </a:lvl4pPr>
            <a:lvl5pPr lvl="4" algn="l" rtl="0">
              <a:lnSpc>
                <a:spcPct val="90000"/>
              </a:lnSpc>
              <a:spcBef>
                <a:spcPts val="0"/>
              </a:spcBef>
              <a:spcAft>
                <a:spcPts val="0"/>
              </a:spcAft>
              <a:buClr>
                <a:srgbClr val="5C88A5"/>
              </a:buClr>
              <a:buSzPts val="1800"/>
              <a:buNone/>
              <a:defRPr/>
            </a:lvl5pPr>
            <a:lvl6pPr lvl="5" algn="l" rtl="0">
              <a:lnSpc>
                <a:spcPct val="90000"/>
              </a:lnSpc>
              <a:spcBef>
                <a:spcPts val="0"/>
              </a:spcBef>
              <a:spcAft>
                <a:spcPts val="0"/>
              </a:spcAft>
              <a:buClr>
                <a:srgbClr val="5C88A5"/>
              </a:buClr>
              <a:buSzPts val="1800"/>
              <a:buNone/>
              <a:defRPr/>
            </a:lvl6pPr>
            <a:lvl7pPr lvl="6" algn="l" rtl="0">
              <a:lnSpc>
                <a:spcPct val="90000"/>
              </a:lnSpc>
              <a:spcBef>
                <a:spcPts val="0"/>
              </a:spcBef>
              <a:spcAft>
                <a:spcPts val="0"/>
              </a:spcAft>
              <a:buClr>
                <a:srgbClr val="5C88A5"/>
              </a:buClr>
              <a:buSzPts val="1800"/>
              <a:buNone/>
              <a:defRPr/>
            </a:lvl7pPr>
            <a:lvl8pPr lvl="7" algn="l" rtl="0">
              <a:lnSpc>
                <a:spcPct val="90000"/>
              </a:lnSpc>
              <a:spcBef>
                <a:spcPts val="0"/>
              </a:spcBef>
              <a:spcAft>
                <a:spcPts val="0"/>
              </a:spcAft>
              <a:buClr>
                <a:srgbClr val="5C88A5"/>
              </a:buClr>
              <a:buSzPts val="1800"/>
              <a:buNone/>
              <a:defRPr/>
            </a:lvl8pPr>
            <a:lvl9pPr lvl="8" algn="l" rtl="0">
              <a:lnSpc>
                <a:spcPct val="90000"/>
              </a:lnSpc>
              <a:spcBef>
                <a:spcPts val="0"/>
              </a:spcBef>
              <a:spcAft>
                <a:spcPts val="0"/>
              </a:spcAft>
              <a:buClr>
                <a:srgbClr val="5C88A5"/>
              </a:buClr>
              <a:buSzPts val="1800"/>
              <a:buNone/>
              <a:defRPr/>
            </a:lvl9pPr>
          </a:lstStyle>
          <a:p>
            <a:endParaRPr/>
          </a:p>
        </p:txBody>
      </p:sp>
      <p:sp>
        <p:nvSpPr>
          <p:cNvPr id="81" name="Google Shape;81;g6ee91f7b9c_0_737"/>
          <p:cNvSpPr txBox="1">
            <a:spLocks noGrp="1"/>
          </p:cNvSpPr>
          <p:nvPr>
            <p:ph type="body" idx="1"/>
          </p:nvPr>
        </p:nvSpPr>
        <p:spPr>
          <a:xfrm>
            <a:off x="838199" y="2226469"/>
            <a:ext cx="10515600" cy="3263600"/>
          </a:xfrm>
          <a:prstGeom prst="rect">
            <a:avLst/>
          </a:prstGeom>
          <a:noFill/>
          <a:ln>
            <a:noFill/>
          </a:ln>
        </p:spPr>
        <p:txBody>
          <a:bodyPr spcFirstLastPara="1" wrap="square" lIns="48750" tIns="48750" rIns="48750" bIns="48750" anchor="t" anchorCtr="0">
            <a:noAutofit/>
          </a:bodyPr>
          <a:lstStyle>
            <a:lvl1pPr marL="609585" lvl="0" indent="-474460" algn="l" rtl="0">
              <a:lnSpc>
                <a:spcPct val="90000"/>
              </a:lnSpc>
              <a:spcBef>
                <a:spcPts val="984"/>
              </a:spcBef>
              <a:spcAft>
                <a:spcPts val="0"/>
              </a:spcAft>
              <a:buClr>
                <a:srgbClr val="000000"/>
              </a:buClr>
              <a:buSzPts val="2004"/>
              <a:buFont typeface="Arial"/>
              <a:buChar char="•"/>
              <a:defRPr sz="2672">
                <a:solidFill>
                  <a:srgbClr val="000000"/>
                </a:solidFill>
                <a:latin typeface="Avenir"/>
                <a:ea typeface="Avenir"/>
                <a:cs typeface="Avenir"/>
                <a:sym typeface="Avenir"/>
              </a:defRPr>
            </a:lvl1pPr>
            <a:lvl2pPr marL="1219170" lvl="1" indent="-474460" algn="l" rtl="0">
              <a:lnSpc>
                <a:spcPct val="90000"/>
              </a:lnSpc>
              <a:spcBef>
                <a:spcPts val="984"/>
              </a:spcBef>
              <a:spcAft>
                <a:spcPts val="0"/>
              </a:spcAft>
              <a:buClr>
                <a:srgbClr val="000000"/>
              </a:buClr>
              <a:buSzPts val="2004"/>
              <a:buFont typeface="Arial"/>
              <a:buChar char="•"/>
              <a:defRPr sz="2672">
                <a:solidFill>
                  <a:srgbClr val="000000"/>
                </a:solidFill>
                <a:latin typeface="Avenir"/>
                <a:ea typeface="Avenir"/>
                <a:cs typeface="Avenir"/>
                <a:sym typeface="Avenir"/>
              </a:defRPr>
            </a:lvl2pPr>
            <a:lvl3pPr marL="1828754" lvl="2" indent="-474460" algn="l" rtl="0">
              <a:lnSpc>
                <a:spcPct val="90000"/>
              </a:lnSpc>
              <a:spcBef>
                <a:spcPts val="984"/>
              </a:spcBef>
              <a:spcAft>
                <a:spcPts val="0"/>
              </a:spcAft>
              <a:buClr>
                <a:srgbClr val="000000"/>
              </a:buClr>
              <a:buSzPts val="2004"/>
              <a:buFont typeface="Arial"/>
              <a:buChar char="•"/>
              <a:defRPr sz="2672">
                <a:solidFill>
                  <a:srgbClr val="000000"/>
                </a:solidFill>
                <a:latin typeface="Avenir"/>
                <a:ea typeface="Avenir"/>
                <a:cs typeface="Avenir"/>
                <a:sym typeface="Avenir"/>
              </a:defRPr>
            </a:lvl3pPr>
            <a:lvl4pPr marL="2438339" lvl="3" indent="-474460" algn="l" rtl="0">
              <a:lnSpc>
                <a:spcPct val="90000"/>
              </a:lnSpc>
              <a:spcBef>
                <a:spcPts val="984"/>
              </a:spcBef>
              <a:spcAft>
                <a:spcPts val="0"/>
              </a:spcAft>
              <a:buClr>
                <a:srgbClr val="000000"/>
              </a:buClr>
              <a:buSzPts val="2004"/>
              <a:buFont typeface="Arial"/>
              <a:buChar char="•"/>
              <a:defRPr sz="2672">
                <a:solidFill>
                  <a:srgbClr val="000000"/>
                </a:solidFill>
                <a:latin typeface="Avenir"/>
                <a:ea typeface="Avenir"/>
                <a:cs typeface="Avenir"/>
                <a:sym typeface="Avenir"/>
              </a:defRPr>
            </a:lvl4pPr>
            <a:lvl5pPr marL="3047924" lvl="4" indent="-474460" algn="l" rtl="0">
              <a:lnSpc>
                <a:spcPct val="90000"/>
              </a:lnSpc>
              <a:spcBef>
                <a:spcPts val="984"/>
              </a:spcBef>
              <a:spcAft>
                <a:spcPts val="0"/>
              </a:spcAft>
              <a:buClr>
                <a:srgbClr val="000000"/>
              </a:buClr>
              <a:buSzPts val="2004"/>
              <a:buFont typeface="Arial"/>
              <a:buChar char="•"/>
              <a:defRPr sz="2672">
                <a:solidFill>
                  <a:srgbClr val="000000"/>
                </a:solidFill>
                <a:latin typeface="Avenir"/>
                <a:ea typeface="Avenir"/>
                <a:cs typeface="Avenir"/>
                <a:sym typeface="Avenir"/>
              </a:defRPr>
            </a:lvl5pPr>
            <a:lvl6pPr marL="3657509" lvl="5" indent="-365751" algn="l" rtl="0">
              <a:lnSpc>
                <a:spcPct val="100000"/>
              </a:lnSpc>
              <a:spcBef>
                <a:spcPts val="2251"/>
              </a:spcBef>
              <a:spcAft>
                <a:spcPts val="0"/>
              </a:spcAft>
              <a:buClr>
                <a:srgbClr val="737373"/>
              </a:buClr>
              <a:buSzPts val="720"/>
              <a:buChar char="■"/>
              <a:defRPr/>
            </a:lvl6pPr>
            <a:lvl7pPr marL="4267093" lvl="6" indent="-365751" algn="l" rtl="0">
              <a:lnSpc>
                <a:spcPct val="100000"/>
              </a:lnSpc>
              <a:spcBef>
                <a:spcPts val="2251"/>
              </a:spcBef>
              <a:spcAft>
                <a:spcPts val="0"/>
              </a:spcAft>
              <a:buClr>
                <a:srgbClr val="737373"/>
              </a:buClr>
              <a:buSzPts val="720"/>
              <a:buChar char="●"/>
              <a:defRPr/>
            </a:lvl7pPr>
            <a:lvl8pPr marL="4876678" lvl="7" indent="-365751" algn="l" rtl="0">
              <a:lnSpc>
                <a:spcPct val="100000"/>
              </a:lnSpc>
              <a:spcBef>
                <a:spcPts val="2251"/>
              </a:spcBef>
              <a:spcAft>
                <a:spcPts val="0"/>
              </a:spcAft>
              <a:buClr>
                <a:srgbClr val="737373"/>
              </a:buClr>
              <a:buSzPts val="720"/>
              <a:buChar char="○"/>
              <a:defRPr/>
            </a:lvl8pPr>
            <a:lvl9pPr marL="5486263" lvl="8" indent="-365751" algn="l" rtl="0">
              <a:lnSpc>
                <a:spcPct val="100000"/>
              </a:lnSpc>
              <a:spcBef>
                <a:spcPts val="2251"/>
              </a:spcBef>
              <a:spcAft>
                <a:spcPts val="0"/>
              </a:spcAft>
              <a:buClr>
                <a:srgbClr val="737373"/>
              </a:buClr>
              <a:buSzPts val="720"/>
              <a:buChar char="■"/>
              <a:defRPr/>
            </a:lvl9pPr>
          </a:lstStyle>
          <a:p>
            <a:endParaRPr/>
          </a:p>
        </p:txBody>
      </p:sp>
      <p:sp>
        <p:nvSpPr>
          <p:cNvPr id="82" name="Google Shape;82;g6ee91f7b9c_0_737"/>
          <p:cNvSpPr txBox="1">
            <a:spLocks noGrp="1"/>
          </p:cNvSpPr>
          <p:nvPr>
            <p:ph type="sldNum" idx="12"/>
          </p:nvPr>
        </p:nvSpPr>
        <p:spPr>
          <a:xfrm>
            <a:off x="11051499" y="5609173"/>
            <a:ext cx="302400" cy="304400"/>
          </a:xfrm>
          <a:prstGeom prst="rect">
            <a:avLst/>
          </a:prstGeom>
          <a:noFill/>
          <a:ln>
            <a:noFill/>
          </a:ln>
        </p:spPr>
        <p:txBody>
          <a:bodyPr spcFirstLastPara="1" wrap="square" lIns="48750" tIns="48750" rIns="48750" bIns="48750" anchor="ctr" anchorCtr="0">
            <a:noAutofit/>
          </a:bodyPr>
          <a:lstStyle>
            <a:lvl1pPr marL="0" lvl="0"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1pPr>
            <a:lvl2pPr marL="0" lvl="1"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2pPr>
            <a:lvl3pPr marL="0" lvl="2"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3pPr>
            <a:lvl4pPr marL="0" lvl="3"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4pPr>
            <a:lvl5pPr marL="0" lvl="4"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5pPr>
            <a:lvl6pPr marL="0" lvl="5"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6pPr>
            <a:lvl7pPr marL="0" lvl="6"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7pPr>
            <a:lvl8pPr marL="0" lvl="7"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8pPr>
            <a:lvl9pPr marL="0" lvl="8" indent="0" algn="r" rtl="0">
              <a:lnSpc>
                <a:spcPct val="100000"/>
              </a:lnSpc>
              <a:spcBef>
                <a:spcPts val="0"/>
              </a:spcBef>
              <a:spcAft>
                <a:spcPts val="0"/>
              </a:spcAft>
              <a:buClr>
                <a:srgbClr val="888888"/>
              </a:buClr>
              <a:buSzPts val="843"/>
              <a:buFont typeface="Calibri"/>
              <a:buNone/>
              <a:defRPr sz="1124">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0681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3">
  <p:cSld name="Title and Content 3">
    <p:bg>
      <p:bgPr>
        <a:solidFill>
          <a:srgbClr val="FFFFFF"/>
        </a:solidFill>
        <a:effectLst/>
      </p:bgPr>
    </p:bg>
    <p:spTree>
      <p:nvGrpSpPr>
        <p:cNvPr id="1" name="Shape 71"/>
        <p:cNvGrpSpPr/>
        <p:nvPr/>
      </p:nvGrpSpPr>
      <p:grpSpPr>
        <a:xfrm>
          <a:off x="0" y="0"/>
          <a:ext cx="0" cy="0"/>
          <a:chOff x="0" y="0"/>
          <a:chExt cx="0" cy="0"/>
        </a:xfrm>
      </p:grpSpPr>
      <p:sp>
        <p:nvSpPr>
          <p:cNvPr id="72" name="Google Shape;72;g6ee91f7b9c_0_729"/>
          <p:cNvSpPr txBox="1">
            <a:spLocks noGrp="1"/>
          </p:cNvSpPr>
          <p:nvPr>
            <p:ph type="title"/>
          </p:nvPr>
        </p:nvSpPr>
        <p:spPr>
          <a:xfrm>
            <a:off x="677335" y="1314451"/>
            <a:ext cx="8596800" cy="990800"/>
          </a:xfrm>
          <a:prstGeom prst="rect">
            <a:avLst/>
          </a:prstGeom>
          <a:noFill/>
          <a:ln>
            <a:noFill/>
          </a:ln>
        </p:spPr>
        <p:txBody>
          <a:bodyPr spcFirstLastPara="1" wrap="square" lIns="48750" tIns="48750" rIns="48750" bIns="48750" anchor="t" anchorCtr="0">
            <a:noAutofit/>
          </a:bodyPr>
          <a:lstStyle>
            <a:lvl1pPr lvl="0" algn="l" rtl="0">
              <a:lnSpc>
                <a:spcPct val="100000"/>
              </a:lnSpc>
              <a:spcBef>
                <a:spcPts val="0"/>
              </a:spcBef>
              <a:spcAft>
                <a:spcPts val="0"/>
              </a:spcAft>
              <a:buClr>
                <a:srgbClr val="90C226"/>
              </a:buClr>
              <a:buSzPts val="2637"/>
              <a:buFont typeface="Trebuchet MS"/>
              <a:buNone/>
              <a:defRPr sz="3516">
                <a:solidFill>
                  <a:srgbClr val="90C226"/>
                </a:solidFill>
                <a:latin typeface="Trebuchet MS"/>
                <a:ea typeface="Trebuchet MS"/>
                <a:cs typeface="Trebuchet MS"/>
                <a:sym typeface="Trebuchet MS"/>
              </a:defRPr>
            </a:lvl1pPr>
            <a:lvl2pPr lvl="1" algn="l" rtl="0">
              <a:lnSpc>
                <a:spcPct val="90000"/>
              </a:lnSpc>
              <a:spcBef>
                <a:spcPts val="0"/>
              </a:spcBef>
              <a:spcAft>
                <a:spcPts val="0"/>
              </a:spcAft>
              <a:buClr>
                <a:srgbClr val="5C88A5"/>
              </a:buClr>
              <a:buSzPts val="1800"/>
              <a:buNone/>
              <a:defRPr/>
            </a:lvl2pPr>
            <a:lvl3pPr lvl="2" algn="l" rtl="0">
              <a:lnSpc>
                <a:spcPct val="90000"/>
              </a:lnSpc>
              <a:spcBef>
                <a:spcPts val="0"/>
              </a:spcBef>
              <a:spcAft>
                <a:spcPts val="0"/>
              </a:spcAft>
              <a:buClr>
                <a:srgbClr val="5C88A5"/>
              </a:buClr>
              <a:buSzPts val="1800"/>
              <a:buNone/>
              <a:defRPr/>
            </a:lvl3pPr>
            <a:lvl4pPr lvl="3" algn="l" rtl="0">
              <a:lnSpc>
                <a:spcPct val="90000"/>
              </a:lnSpc>
              <a:spcBef>
                <a:spcPts val="0"/>
              </a:spcBef>
              <a:spcAft>
                <a:spcPts val="0"/>
              </a:spcAft>
              <a:buClr>
                <a:srgbClr val="5C88A5"/>
              </a:buClr>
              <a:buSzPts val="1800"/>
              <a:buNone/>
              <a:defRPr/>
            </a:lvl4pPr>
            <a:lvl5pPr lvl="4" algn="l" rtl="0">
              <a:lnSpc>
                <a:spcPct val="90000"/>
              </a:lnSpc>
              <a:spcBef>
                <a:spcPts val="0"/>
              </a:spcBef>
              <a:spcAft>
                <a:spcPts val="0"/>
              </a:spcAft>
              <a:buClr>
                <a:srgbClr val="5C88A5"/>
              </a:buClr>
              <a:buSzPts val="1800"/>
              <a:buNone/>
              <a:defRPr/>
            </a:lvl5pPr>
            <a:lvl6pPr lvl="5" algn="l" rtl="0">
              <a:lnSpc>
                <a:spcPct val="90000"/>
              </a:lnSpc>
              <a:spcBef>
                <a:spcPts val="0"/>
              </a:spcBef>
              <a:spcAft>
                <a:spcPts val="0"/>
              </a:spcAft>
              <a:buClr>
                <a:srgbClr val="5C88A5"/>
              </a:buClr>
              <a:buSzPts val="1800"/>
              <a:buNone/>
              <a:defRPr/>
            </a:lvl6pPr>
            <a:lvl7pPr lvl="6" algn="l" rtl="0">
              <a:lnSpc>
                <a:spcPct val="90000"/>
              </a:lnSpc>
              <a:spcBef>
                <a:spcPts val="0"/>
              </a:spcBef>
              <a:spcAft>
                <a:spcPts val="0"/>
              </a:spcAft>
              <a:buClr>
                <a:srgbClr val="5C88A5"/>
              </a:buClr>
              <a:buSzPts val="1800"/>
              <a:buNone/>
              <a:defRPr/>
            </a:lvl7pPr>
            <a:lvl8pPr lvl="7" algn="l" rtl="0">
              <a:lnSpc>
                <a:spcPct val="90000"/>
              </a:lnSpc>
              <a:spcBef>
                <a:spcPts val="0"/>
              </a:spcBef>
              <a:spcAft>
                <a:spcPts val="0"/>
              </a:spcAft>
              <a:buClr>
                <a:srgbClr val="5C88A5"/>
              </a:buClr>
              <a:buSzPts val="1800"/>
              <a:buNone/>
              <a:defRPr/>
            </a:lvl8pPr>
            <a:lvl9pPr lvl="8" algn="l" rtl="0">
              <a:lnSpc>
                <a:spcPct val="90000"/>
              </a:lnSpc>
              <a:spcBef>
                <a:spcPts val="0"/>
              </a:spcBef>
              <a:spcAft>
                <a:spcPts val="0"/>
              </a:spcAft>
              <a:buClr>
                <a:srgbClr val="5C88A5"/>
              </a:buClr>
              <a:buSzPts val="1800"/>
              <a:buNone/>
              <a:defRPr/>
            </a:lvl9pPr>
          </a:lstStyle>
          <a:p>
            <a:endParaRPr/>
          </a:p>
        </p:txBody>
      </p:sp>
      <p:sp>
        <p:nvSpPr>
          <p:cNvPr id="73" name="Google Shape;73;g6ee91f7b9c_0_729"/>
          <p:cNvSpPr txBox="1">
            <a:spLocks noGrp="1"/>
          </p:cNvSpPr>
          <p:nvPr>
            <p:ph type="body" idx="1"/>
          </p:nvPr>
        </p:nvSpPr>
        <p:spPr>
          <a:xfrm>
            <a:off x="677335" y="2477692"/>
            <a:ext cx="8596800" cy="2910400"/>
          </a:xfrm>
          <a:prstGeom prst="rect">
            <a:avLst/>
          </a:prstGeom>
          <a:noFill/>
          <a:ln>
            <a:noFill/>
          </a:ln>
        </p:spPr>
        <p:txBody>
          <a:bodyPr spcFirstLastPara="1" wrap="square" lIns="48750" tIns="48750" rIns="48750" bIns="48750" anchor="t" anchorCtr="0">
            <a:noAutofit/>
          </a:bodyPr>
          <a:lstStyle>
            <a:lvl1pPr marL="609585" lvl="0" indent="-390473" algn="l" rtl="0">
              <a:lnSpc>
                <a:spcPct val="100000"/>
              </a:lnSpc>
              <a:spcBef>
                <a:spcPts val="984"/>
              </a:spcBef>
              <a:spcAft>
                <a:spcPts val="0"/>
              </a:spcAft>
              <a:buClr>
                <a:srgbClr val="90C226"/>
              </a:buClr>
              <a:buSzPts val="1012"/>
              <a:buFont typeface="Trebuchet MS"/>
              <a:buChar char=""/>
              <a:defRPr sz="1687">
                <a:solidFill>
                  <a:srgbClr val="404040"/>
                </a:solidFill>
                <a:latin typeface="Trebuchet MS"/>
                <a:ea typeface="Trebuchet MS"/>
                <a:cs typeface="Trebuchet MS"/>
                <a:sym typeface="Trebuchet MS"/>
              </a:defRPr>
            </a:lvl1pPr>
            <a:lvl2pPr marL="1219170" lvl="1" indent="-390473" algn="l" rtl="0">
              <a:lnSpc>
                <a:spcPct val="100000"/>
              </a:lnSpc>
              <a:spcBef>
                <a:spcPts val="984"/>
              </a:spcBef>
              <a:spcAft>
                <a:spcPts val="0"/>
              </a:spcAft>
              <a:buClr>
                <a:srgbClr val="90C226"/>
              </a:buClr>
              <a:buSzPts val="1012"/>
              <a:buFont typeface="Trebuchet MS"/>
              <a:buChar char=""/>
              <a:defRPr sz="1687">
                <a:solidFill>
                  <a:srgbClr val="404040"/>
                </a:solidFill>
                <a:latin typeface="Trebuchet MS"/>
                <a:ea typeface="Trebuchet MS"/>
                <a:cs typeface="Trebuchet MS"/>
                <a:sym typeface="Trebuchet MS"/>
              </a:defRPr>
            </a:lvl2pPr>
            <a:lvl3pPr marL="1828754" lvl="2" indent="-390472" algn="l" rtl="0">
              <a:lnSpc>
                <a:spcPct val="100000"/>
              </a:lnSpc>
              <a:spcBef>
                <a:spcPts val="984"/>
              </a:spcBef>
              <a:spcAft>
                <a:spcPts val="0"/>
              </a:spcAft>
              <a:buClr>
                <a:srgbClr val="90C226"/>
              </a:buClr>
              <a:buSzPts val="1012"/>
              <a:buFont typeface="Trebuchet MS"/>
              <a:buChar char=""/>
              <a:defRPr sz="1687">
                <a:solidFill>
                  <a:srgbClr val="404040"/>
                </a:solidFill>
                <a:latin typeface="Trebuchet MS"/>
                <a:ea typeface="Trebuchet MS"/>
                <a:cs typeface="Trebuchet MS"/>
                <a:sym typeface="Trebuchet MS"/>
              </a:defRPr>
            </a:lvl3pPr>
            <a:lvl4pPr marL="2438339" lvl="3" indent="-390472" algn="l" rtl="0">
              <a:lnSpc>
                <a:spcPct val="100000"/>
              </a:lnSpc>
              <a:spcBef>
                <a:spcPts val="984"/>
              </a:spcBef>
              <a:spcAft>
                <a:spcPts val="0"/>
              </a:spcAft>
              <a:buClr>
                <a:srgbClr val="90C226"/>
              </a:buClr>
              <a:buSzPts val="1012"/>
              <a:buFont typeface="Trebuchet MS"/>
              <a:buChar char=""/>
              <a:defRPr sz="1687">
                <a:solidFill>
                  <a:srgbClr val="404040"/>
                </a:solidFill>
                <a:latin typeface="Trebuchet MS"/>
                <a:ea typeface="Trebuchet MS"/>
                <a:cs typeface="Trebuchet MS"/>
                <a:sym typeface="Trebuchet MS"/>
              </a:defRPr>
            </a:lvl4pPr>
            <a:lvl5pPr marL="3047924" lvl="4" indent="-390472" algn="l" rtl="0">
              <a:lnSpc>
                <a:spcPct val="100000"/>
              </a:lnSpc>
              <a:spcBef>
                <a:spcPts val="984"/>
              </a:spcBef>
              <a:spcAft>
                <a:spcPts val="0"/>
              </a:spcAft>
              <a:buClr>
                <a:srgbClr val="90C226"/>
              </a:buClr>
              <a:buSzPts val="1012"/>
              <a:buFont typeface="Trebuchet MS"/>
              <a:buChar char=""/>
              <a:defRPr sz="1687">
                <a:solidFill>
                  <a:srgbClr val="404040"/>
                </a:solidFill>
                <a:latin typeface="Trebuchet MS"/>
                <a:ea typeface="Trebuchet MS"/>
                <a:cs typeface="Trebuchet MS"/>
                <a:sym typeface="Trebuchet MS"/>
              </a:defRPr>
            </a:lvl5pPr>
            <a:lvl6pPr marL="3657509" lvl="5" indent="-365751" algn="l" rtl="0">
              <a:lnSpc>
                <a:spcPct val="100000"/>
              </a:lnSpc>
              <a:spcBef>
                <a:spcPts val="2251"/>
              </a:spcBef>
              <a:spcAft>
                <a:spcPts val="0"/>
              </a:spcAft>
              <a:buClr>
                <a:srgbClr val="737373"/>
              </a:buClr>
              <a:buSzPts val="720"/>
              <a:buChar char="■"/>
              <a:defRPr/>
            </a:lvl6pPr>
            <a:lvl7pPr marL="4267093" lvl="6" indent="-365751" algn="l" rtl="0">
              <a:lnSpc>
                <a:spcPct val="100000"/>
              </a:lnSpc>
              <a:spcBef>
                <a:spcPts val="2251"/>
              </a:spcBef>
              <a:spcAft>
                <a:spcPts val="0"/>
              </a:spcAft>
              <a:buClr>
                <a:srgbClr val="737373"/>
              </a:buClr>
              <a:buSzPts val="720"/>
              <a:buChar char="●"/>
              <a:defRPr/>
            </a:lvl7pPr>
            <a:lvl8pPr marL="4876678" lvl="7" indent="-365751" algn="l" rtl="0">
              <a:lnSpc>
                <a:spcPct val="100000"/>
              </a:lnSpc>
              <a:spcBef>
                <a:spcPts val="2251"/>
              </a:spcBef>
              <a:spcAft>
                <a:spcPts val="0"/>
              </a:spcAft>
              <a:buClr>
                <a:srgbClr val="737373"/>
              </a:buClr>
              <a:buSzPts val="720"/>
              <a:buChar char="○"/>
              <a:defRPr/>
            </a:lvl8pPr>
            <a:lvl9pPr marL="5486263" lvl="8" indent="-365751" algn="l" rtl="0">
              <a:lnSpc>
                <a:spcPct val="100000"/>
              </a:lnSpc>
              <a:spcBef>
                <a:spcPts val="2251"/>
              </a:spcBef>
              <a:spcAft>
                <a:spcPts val="0"/>
              </a:spcAft>
              <a:buClr>
                <a:srgbClr val="737373"/>
              </a:buClr>
              <a:buSzPts val="720"/>
              <a:buChar char="■"/>
              <a:defRPr/>
            </a:lvl9pPr>
          </a:lstStyle>
          <a:p>
            <a:endParaRPr/>
          </a:p>
        </p:txBody>
      </p:sp>
      <p:sp>
        <p:nvSpPr>
          <p:cNvPr id="74" name="Google Shape;74;g6ee91f7b9c_0_729"/>
          <p:cNvSpPr txBox="1">
            <a:spLocks noGrp="1"/>
          </p:cNvSpPr>
          <p:nvPr>
            <p:ph type="sldNum" idx="12"/>
          </p:nvPr>
        </p:nvSpPr>
        <p:spPr>
          <a:xfrm>
            <a:off x="9003763" y="5394613"/>
            <a:ext cx="270400" cy="261200"/>
          </a:xfrm>
          <a:prstGeom prst="rect">
            <a:avLst/>
          </a:prstGeom>
          <a:noFill/>
          <a:ln>
            <a:noFill/>
          </a:ln>
        </p:spPr>
        <p:txBody>
          <a:bodyPr spcFirstLastPara="1" wrap="square" lIns="48750" tIns="48750" rIns="48750" bIns="48750" anchor="ctr" anchorCtr="0">
            <a:noAutofit/>
          </a:bodyPr>
          <a:lstStyle>
            <a:lvl1pPr marL="0" lvl="0"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1pPr>
            <a:lvl2pPr marL="0" lvl="1"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2pPr>
            <a:lvl3pPr marL="0" lvl="2"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3pPr>
            <a:lvl4pPr marL="0" lvl="3"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4pPr>
            <a:lvl5pPr marL="0" lvl="4"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5pPr>
            <a:lvl6pPr marL="0" lvl="5"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6pPr>
            <a:lvl7pPr marL="0" lvl="6"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7pPr>
            <a:lvl8pPr marL="0" lvl="7"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8pPr>
            <a:lvl9pPr marL="0" lvl="8" indent="0" algn="r" rtl="0">
              <a:lnSpc>
                <a:spcPct val="100000"/>
              </a:lnSpc>
              <a:spcBef>
                <a:spcPts val="0"/>
              </a:spcBef>
              <a:spcAft>
                <a:spcPts val="0"/>
              </a:spcAft>
              <a:buClr>
                <a:srgbClr val="90C226"/>
              </a:buClr>
              <a:buSzPts val="633"/>
              <a:buFont typeface="Trebuchet MS"/>
              <a:buNone/>
              <a:defRPr sz="844">
                <a:solidFill>
                  <a:srgbClr val="90C226"/>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896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7"/>
        <p:cNvGrpSpPr/>
        <p:nvPr/>
      </p:nvGrpSpPr>
      <p:grpSpPr>
        <a:xfrm>
          <a:off x="0" y="0"/>
          <a:ext cx="0" cy="0"/>
          <a:chOff x="0" y="0"/>
          <a:chExt cx="0" cy="0"/>
        </a:xfrm>
      </p:grpSpPr>
      <p:sp>
        <p:nvSpPr>
          <p:cNvPr id="38" name="Google Shape;38;p38"/>
          <p:cNvSpPr txBox="1">
            <a:spLocks noGrp="1"/>
          </p:cNvSpPr>
          <p:nvPr>
            <p:ph type="title"/>
          </p:nvPr>
        </p:nvSpPr>
        <p:spPr>
          <a:xfrm>
            <a:off x="415600" y="376967"/>
            <a:ext cx="11389600" cy="1362800"/>
          </a:xfrm>
          <a:prstGeom prst="rect">
            <a:avLst/>
          </a:prstGeom>
          <a:solidFill>
            <a:srgbClr val="00B3E8"/>
          </a:solid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rgbClr val="FFFFFF"/>
              </a:buClr>
              <a:buSzPts val="3600"/>
              <a:buFont typeface="Calibri"/>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80580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
        <p:cNvGrpSpPr/>
        <p:nvPr/>
      </p:nvGrpSpPr>
      <p:grpSpPr>
        <a:xfrm>
          <a:off x="0" y="0"/>
          <a:ext cx="0" cy="0"/>
          <a:chOff x="0" y="0"/>
          <a:chExt cx="0" cy="0"/>
        </a:xfrm>
      </p:grpSpPr>
      <p:sp>
        <p:nvSpPr>
          <p:cNvPr id="47" name="Google Shape;47;p4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3600"/>
              <a:buFont typeface="Calibri"/>
              <a:buNone/>
              <a:defRPr>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 name="Google Shape;48;p40"/>
          <p:cNvSpPr txBox="1">
            <a:spLocks noGrp="1"/>
          </p:cNvSpPr>
          <p:nvPr>
            <p:ph type="body" idx="1"/>
          </p:nvPr>
        </p:nvSpPr>
        <p:spPr>
          <a:xfrm>
            <a:off x="415600" y="1707633"/>
            <a:ext cx="5333200" cy="4384000"/>
          </a:xfrm>
          <a:prstGeom prst="rect">
            <a:avLst/>
          </a:prstGeom>
          <a:solidFill>
            <a:srgbClr val="F3F3F3"/>
          </a:solidFill>
          <a:ln w="9525" cap="flat" cmpd="sng">
            <a:solidFill>
              <a:srgbClr val="00B3E8"/>
            </a:solidFill>
            <a:prstDash val="solid"/>
            <a:round/>
            <a:headEnd type="none" w="sm" len="sm"/>
            <a:tailEnd type="none" w="sm" len="sm"/>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565A5C"/>
              </a:buClr>
              <a:buSzPts val="1400"/>
              <a:buChar char="●"/>
              <a:defRPr sz="1867">
                <a:solidFill>
                  <a:srgbClr val="565A5C"/>
                </a:solidFill>
              </a:defRPr>
            </a:lvl1pPr>
            <a:lvl2pPr marL="914400" lvl="1" indent="-304800" algn="l">
              <a:lnSpc>
                <a:spcPct val="115000"/>
              </a:lnSpc>
              <a:spcBef>
                <a:spcPts val="2133"/>
              </a:spcBef>
              <a:spcAft>
                <a:spcPts val="0"/>
              </a:spcAft>
              <a:buClr>
                <a:srgbClr val="565A5C"/>
              </a:buClr>
              <a:buSzPts val="1200"/>
              <a:buChar char="○"/>
              <a:defRPr sz="1600">
                <a:solidFill>
                  <a:srgbClr val="565A5C"/>
                </a:solidFill>
              </a:defRPr>
            </a:lvl2pPr>
            <a:lvl3pPr marL="1371600" lvl="2" indent="-304800" algn="l">
              <a:lnSpc>
                <a:spcPct val="115000"/>
              </a:lnSpc>
              <a:spcBef>
                <a:spcPts val="2133"/>
              </a:spcBef>
              <a:spcAft>
                <a:spcPts val="0"/>
              </a:spcAft>
              <a:buClr>
                <a:srgbClr val="565A5C"/>
              </a:buClr>
              <a:buSzPts val="1200"/>
              <a:buChar char="■"/>
              <a:defRPr sz="1600">
                <a:solidFill>
                  <a:srgbClr val="565A5C"/>
                </a:solidFill>
              </a:defRPr>
            </a:lvl3pPr>
            <a:lvl4pPr marL="1828800" lvl="3" indent="-304800" algn="l">
              <a:lnSpc>
                <a:spcPct val="115000"/>
              </a:lnSpc>
              <a:spcBef>
                <a:spcPts val="2133"/>
              </a:spcBef>
              <a:spcAft>
                <a:spcPts val="0"/>
              </a:spcAft>
              <a:buClr>
                <a:srgbClr val="565A5C"/>
              </a:buClr>
              <a:buSzPts val="1200"/>
              <a:buChar char="●"/>
              <a:defRPr sz="1600">
                <a:solidFill>
                  <a:srgbClr val="565A5C"/>
                </a:solidFill>
              </a:defRPr>
            </a:lvl4pPr>
            <a:lvl5pPr marL="2286000" lvl="4" indent="-304800" algn="l">
              <a:lnSpc>
                <a:spcPct val="115000"/>
              </a:lnSpc>
              <a:spcBef>
                <a:spcPts val="2133"/>
              </a:spcBef>
              <a:spcAft>
                <a:spcPts val="0"/>
              </a:spcAft>
              <a:buClr>
                <a:srgbClr val="565A5C"/>
              </a:buClr>
              <a:buSzPts val="1200"/>
              <a:buChar char="○"/>
              <a:defRPr sz="1600">
                <a:solidFill>
                  <a:srgbClr val="565A5C"/>
                </a:solidFill>
              </a:defRPr>
            </a:lvl5pPr>
            <a:lvl6pPr marL="2743200" lvl="5" indent="-304800" algn="l">
              <a:lnSpc>
                <a:spcPct val="115000"/>
              </a:lnSpc>
              <a:spcBef>
                <a:spcPts val="2133"/>
              </a:spcBef>
              <a:spcAft>
                <a:spcPts val="0"/>
              </a:spcAft>
              <a:buClr>
                <a:srgbClr val="565A5C"/>
              </a:buClr>
              <a:buSzPts val="1200"/>
              <a:buChar char="■"/>
              <a:defRPr sz="1600">
                <a:solidFill>
                  <a:srgbClr val="565A5C"/>
                </a:solidFill>
              </a:defRPr>
            </a:lvl6pPr>
            <a:lvl7pPr marL="3200400" lvl="6" indent="-304800" algn="l">
              <a:lnSpc>
                <a:spcPct val="115000"/>
              </a:lnSpc>
              <a:spcBef>
                <a:spcPts val="2133"/>
              </a:spcBef>
              <a:spcAft>
                <a:spcPts val="0"/>
              </a:spcAft>
              <a:buClr>
                <a:srgbClr val="565A5C"/>
              </a:buClr>
              <a:buSzPts val="1200"/>
              <a:buChar char="●"/>
              <a:defRPr sz="1600">
                <a:solidFill>
                  <a:srgbClr val="565A5C"/>
                </a:solidFill>
              </a:defRPr>
            </a:lvl7pPr>
            <a:lvl8pPr marL="3657600" lvl="7" indent="-304800" algn="l">
              <a:lnSpc>
                <a:spcPct val="115000"/>
              </a:lnSpc>
              <a:spcBef>
                <a:spcPts val="2133"/>
              </a:spcBef>
              <a:spcAft>
                <a:spcPts val="0"/>
              </a:spcAft>
              <a:buClr>
                <a:srgbClr val="565A5C"/>
              </a:buClr>
              <a:buSzPts val="1200"/>
              <a:buChar char="○"/>
              <a:defRPr sz="1600">
                <a:solidFill>
                  <a:srgbClr val="565A5C"/>
                </a:solidFill>
              </a:defRPr>
            </a:lvl8pPr>
            <a:lvl9pPr marL="4114800" lvl="8" indent="-304800" algn="l">
              <a:lnSpc>
                <a:spcPct val="115000"/>
              </a:lnSpc>
              <a:spcBef>
                <a:spcPts val="2133"/>
              </a:spcBef>
              <a:spcAft>
                <a:spcPts val="2133"/>
              </a:spcAft>
              <a:buClr>
                <a:srgbClr val="565A5C"/>
              </a:buClr>
              <a:buSzPts val="1200"/>
              <a:buChar char="■"/>
              <a:defRPr sz="1600">
                <a:solidFill>
                  <a:srgbClr val="565A5C"/>
                </a:solidFill>
              </a:defRPr>
            </a:lvl9pPr>
          </a:lstStyle>
          <a:p>
            <a:endParaRPr/>
          </a:p>
        </p:txBody>
      </p:sp>
      <p:sp>
        <p:nvSpPr>
          <p:cNvPr id="49" name="Google Shape;49;p40"/>
          <p:cNvSpPr txBox="1">
            <a:spLocks noGrp="1"/>
          </p:cNvSpPr>
          <p:nvPr>
            <p:ph type="body" idx="2"/>
          </p:nvPr>
        </p:nvSpPr>
        <p:spPr>
          <a:xfrm>
            <a:off x="6443200" y="1707833"/>
            <a:ext cx="5333200" cy="4384000"/>
          </a:xfrm>
          <a:prstGeom prst="rect">
            <a:avLst/>
          </a:prstGeom>
          <a:solidFill>
            <a:srgbClr val="F3F3F3"/>
          </a:solidFill>
          <a:ln w="9525" cap="flat" cmpd="sng">
            <a:solidFill>
              <a:srgbClr val="00B3E8"/>
            </a:solidFill>
            <a:prstDash val="solid"/>
            <a:round/>
            <a:headEnd type="none" w="sm" len="sm"/>
            <a:tailEnd type="none" w="sm" len="sm"/>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565A5C"/>
              </a:buClr>
              <a:buSzPts val="1400"/>
              <a:buChar char="●"/>
              <a:defRPr sz="1867">
                <a:solidFill>
                  <a:srgbClr val="565A5C"/>
                </a:solidFill>
              </a:defRPr>
            </a:lvl1pPr>
            <a:lvl2pPr marL="914400" lvl="1" indent="-304800" algn="l">
              <a:lnSpc>
                <a:spcPct val="115000"/>
              </a:lnSpc>
              <a:spcBef>
                <a:spcPts val="2133"/>
              </a:spcBef>
              <a:spcAft>
                <a:spcPts val="0"/>
              </a:spcAft>
              <a:buClr>
                <a:srgbClr val="565A5C"/>
              </a:buClr>
              <a:buSzPts val="1200"/>
              <a:buChar char="○"/>
              <a:defRPr sz="1600">
                <a:solidFill>
                  <a:srgbClr val="565A5C"/>
                </a:solidFill>
              </a:defRPr>
            </a:lvl2pPr>
            <a:lvl3pPr marL="1371600" lvl="2" indent="-304800" algn="l">
              <a:lnSpc>
                <a:spcPct val="115000"/>
              </a:lnSpc>
              <a:spcBef>
                <a:spcPts val="2133"/>
              </a:spcBef>
              <a:spcAft>
                <a:spcPts val="0"/>
              </a:spcAft>
              <a:buClr>
                <a:srgbClr val="565A5C"/>
              </a:buClr>
              <a:buSzPts val="1200"/>
              <a:buChar char="■"/>
              <a:defRPr sz="1600">
                <a:solidFill>
                  <a:srgbClr val="565A5C"/>
                </a:solidFill>
              </a:defRPr>
            </a:lvl3pPr>
            <a:lvl4pPr marL="1828800" lvl="3" indent="-304800" algn="l">
              <a:lnSpc>
                <a:spcPct val="115000"/>
              </a:lnSpc>
              <a:spcBef>
                <a:spcPts val="2133"/>
              </a:spcBef>
              <a:spcAft>
                <a:spcPts val="0"/>
              </a:spcAft>
              <a:buClr>
                <a:srgbClr val="565A5C"/>
              </a:buClr>
              <a:buSzPts val="1200"/>
              <a:buChar char="●"/>
              <a:defRPr sz="1600">
                <a:solidFill>
                  <a:srgbClr val="565A5C"/>
                </a:solidFill>
              </a:defRPr>
            </a:lvl4pPr>
            <a:lvl5pPr marL="2286000" lvl="4" indent="-304800" algn="l">
              <a:lnSpc>
                <a:spcPct val="115000"/>
              </a:lnSpc>
              <a:spcBef>
                <a:spcPts val="2133"/>
              </a:spcBef>
              <a:spcAft>
                <a:spcPts val="0"/>
              </a:spcAft>
              <a:buClr>
                <a:srgbClr val="565A5C"/>
              </a:buClr>
              <a:buSzPts val="1200"/>
              <a:buChar char="○"/>
              <a:defRPr sz="1600">
                <a:solidFill>
                  <a:srgbClr val="565A5C"/>
                </a:solidFill>
              </a:defRPr>
            </a:lvl5pPr>
            <a:lvl6pPr marL="2743200" lvl="5" indent="-304800" algn="l">
              <a:lnSpc>
                <a:spcPct val="115000"/>
              </a:lnSpc>
              <a:spcBef>
                <a:spcPts val="2133"/>
              </a:spcBef>
              <a:spcAft>
                <a:spcPts val="0"/>
              </a:spcAft>
              <a:buClr>
                <a:srgbClr val="565A5C"/>
              </a:buClr>
              <a:buSzPts val="1200"/>
              <a:buChar char="■"/>
              <a:defRPr sz="1600">
                <a:solidFill>
                  <a:srgbClr val="565A5C"/>
                </a:solidFill>
              </a:defRPr>
            </a:lvl6pPr>
            <a:lvl7pPr marL="3200400" lvl="6" indent="-304800" algn="l">
              <a:lnSpc>
                <a:spcPct val="115000"/>
              </a:lnSpc>
              <a:spcBef>
                <a:spcPts val="2133"/>
              </a:spcBef>
              <a:spcAft>
                <a:spcPts val="0"/>
              </a:spcAft>
              <a:buClr>
                <a:srgbClr val="565A5C"/>
              </a:buClr>
              <a:buSzPts val="1200"/>
              <a:buChar char="●"/>
              <a:defRPr sz="1600">
                <a:solidFill>
                  <a:srgbClr val="565A5C"/>
                </a:solidFill>
              </a:defRPr>
            </a:lvl7pPr>
            <a:lvl8pPr marL="3657600" lvl="7" indent="-304800" algn="l">
              <a:lnSpc>
                <a:spcPct val="115000"/>
              </a:lnSpc>
              <a:spcBef>
                <a:spcPts val="2133"/>
              </a:spcBef>
              <a:spcAft>
                <a:spcPts val="0"/>
              </a:spcAft>
              <a:buClr>
                <a:srgbClr val="565A5C"/>
              </a:buClr>
              <a:buSzPts val="1200"/>
              <a:buChar char="○"/>
              <a:defRPr sz="1600">
                <a:solidFill>
                  <a:srgbClr val="565A5C"/>
                </a:solidFill>
              </a:defRPr>
            </a:lvl8pPr>
            <a:lvl9pPr marL="4114800" lvl="8" indent="-304800" algn="l">
              <a:lnSpc>
                <a:spcPct val="115000"/>
              </a:lnSpc>
              <a:spcBef>
                <a:spcPts val="2133"/>
              </a:spcBef>
              <a:spcAft>
                <a:spcPts val="2133"/>
              </a:spcAft>
              <a:buClr>
                <a:srgbClr val="565A5C"/>
              </a:buClr>
              <a:buSzPts val="1200"/>
              <a:buChar char="■"/>
              <a:defRPr sz="1600">
                <a:solidFill>
                  <a:srgbClr val="565A5C"/>
                </a:solidFill>
              </a:defRPr>
            </a:lvl9pPr>
          </a:lstStyle>
          <a:p>
            <a:endParaRPr/>
          </a:p>
        </p:txBody>
      </p:sp>
    </p:spTree>
    <p:extLst>
      <p:ext uri="{BB962C8B-B14F-4D97-AF65-F5344CB8AC3E}">
        <p14:creationId xmlns:p14="http://schemas.microsoft.com/office/powerpoint/2010/main" val="212197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3267B-2BAF-1247-9776-50E076110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BF16C-CE95-AB4C-AEEF-19961B8CC2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80F86-82E1-4A43-9CCB-EE24848849E2}"/>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5" name="Footer Placeholder 4">
            <a:extLst>
              <a:ext uri="{FF2B5EF4-FFF2-40B4-BE49-F238E27FC236}">
                <a16:creationId xmlns:a16="http://schemas.microsoft.com/office/drawing/2014/main" id="{77BB011E-B472-DE40-A1A7-D8178FA8D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417E5-12BF-344E-934F-0C2E0794BE66}"/>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946871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B649-8834-9C4D-B980-D87A5A5CE9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7C2F3C-2A88-AF45-9346-FF973F5C23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7065F0-00A8-3C40-AFC9-FB96969E6DCF}"/>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5" name="Footer Placeholder 4">
            <a:extLst>
              <a:ext uri="{FF2B5EF4-FFF2-40B4-BE49-F238E27FC236}">
                <a16:creationId xmlns:a16="http://schemas.microsoft.com/office/drawing/2014/main" id="{FD53842C-E77F-654A-8838-F3A038D42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A8C05-46AA-214E-AE1A-C3DCDE3C168D}"/>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11777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3BB83-6B1D-BE4A-A7FD-31B939787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6E3E2B-98EF-1749-980D-E56A61A120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0A4CFA-2454-474D-9F3F-D7F8891B09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E899C6-1F52-694E-94B5-2B4FD7032E68}"/>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6" name="Footer Placeholder 5">
            <a:extLst>
              <a:ext uri="{FF2B5EF4-FFF2-40B4-BE49-F238E27FC236}">
                <a16:creationId xmlns:a16="http://schemas.microsoft.com/office/drawing/2014/main" id="{AE91CFD9-EE73-424D-8B0E-35E519C4F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88D5F-E909-8546-8CAF-4F3525F29A4E}"/>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3396715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92FC-93A4-274B-B5AF-D47E77CDB2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14DB5D-11E6-2C48-8FB4-24E0D062F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1CA1B-A95F-3249-B0AF-453BD27646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41BA3-AAD4-4B4B-A1F3-1477AF2E13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BA0408-CF9B-1948-9F90-34011466F1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86E937-822B-B747-8B4D-DB04982FF2B6}"/>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8" name="Footer Placeholder 7">
            <a:extLst>
              <a:ext uri="{FF2B5EF4-FFF2-40B4-BE49-F238E27FC236}">
                <a16:creationId xmlns:a16="http://schemas.microsoft.com/office/drawing/2014/main" id="{530C3F73-3C51-3343-8162-FA5529DEE1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014B4-5411-374B-B593-CCE1989C2BC5}"/>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75134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981AB-6263-9747-A869-B3558E791A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A3B555-2ADF-3F47-87AA-3ED927A7D26D}"/>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4" name="Footer Placeholder 3">
            <a:extLst>
              <a:ext uri="{FF2B5EF4-FFF2-40B4-BE49-F238E27FC236}">
                <a16:creationId xmlns:a16="http://schemas.microsoft.com/office/drawing/2014/main" id="{24782BEF-1530-7C46-A1B1-9E1FC306E3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BA5BCD-8000-9B46-86C0-AED434042F06}"/>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80060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803536-62C4-4D46-B66E-25749ED2270D}"/>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3" name="Footer Placeholder 2">
            <a:extLst>
              <a:ext uri="{FF2B5EF4-FFF2-40B4-BE49-F238E27FC236}">
                <a16:creationId xmlns:a16="http://schemas.microsoft.com/office/drawing/2014/main" id="{3F507B37-61D5-F746-92EB-AC7226BBD2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4BA15-F918-4246-B7D2-EDC33FC5615D}"/>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4238670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7D9A-4C53-544A-841E-78AF720E5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3F3E43-36C9-7A4D-A42E-A13B8330B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F27A71-1C21-E144-B3D0-113B2B929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43CC47-8ADB-644B-A630-49F9D2FEAFE8}"/>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6" name="Footer Placeholder 5">
            <a:extLst>
              <a:ext uri="{FF2B5EF4-FFF2-40B4-BE49-F238E27FC236}">
                <a16:creationId xmlns:a16="http://schemas.microsoft.com/office/drawing/2014/main" id="{279D277B-1283-C945-837D-D76096A58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3701CB-EB26-E247-B368-8BC12DB793B4}"/>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2628130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FB53-586B-1747-9613-7467647D3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D7B7A-83DF-5D4A-8125-C69CC08B89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CAE2-2057-F246-A49E-79E81F4AF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637F40-9ADF-D84C-BC2C-FD0ACE057E57}"/>
              </a:ext>
            </a:extLst>
          </p:cNvPr>
          <p:cNvSpPr>
            <a:spLocks noGrp="1"/>
          </p:cNvSpPr>
          <p:nvPr>
            <p:ph type="dt" sz="half" idx="10"/>
          </p:nvPr>
        </p:nvSpPr>
        <p:spPr/>
        <p:txBody>
          <a:bodyPr/>
          <a:lstStyle/>
          <a:p>
            <a:fld id="{8DCD4CB1-462B-B047-BCD7-20303C7A6C95}" type="datetimeFigureOut">
              <a:rPr lang="en-US" smtClean="0"/>
              <a:t>10/7/22</a:t>
            </a:fld>
            <a:endParaRPr lang="en-US"/>
          </a:p>
        </p:txBody>
      </p:sp>
      <p:sp>
        <p:nvSpPr>
          <p:cNvPr id="6" name="Footer Placeholder 5">
            <a:extLst>
              <a:ext uri="{FF2B5EF4-FFF2-40B4-BE49-F238E27FC236}">
                <a16:creationId xmlns:a16="http://schemas.microsoft.com/office/drawing/2014/main" id="{90EA6CB1-ACFE-1B49-97A4-2C4B852B6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A9748-3D9A-7343-BE9D-70026AC8E2D8}"/>
              </a:ext>
            </a:extLst>
          </p:cNvPr>
          <p:cNvSpPr>
            <a:spLocks noGrp="1"/>
          </p:cNvSpPr>
          <p:nvPr>
            <p:ph type="sldNum" sz="quarter" idx="12"/>
          </p:nvPr>
        </p:nvSpPr>
        <p:spPr/>
        <p:txBody>
          <a:bodyPr/>
          <a:lstStyle/>
          <a:p>
            <a:fld id="{6B0A5530-0AA3-D04B-8B44-D8364C9C1F2C}" type="slidenum">
              <a:rPr lang="en-US" smtClean="0"/>
              <a:t>‹#›</a:t>
            </a:fld>
            <a:endParaRPr lang="en-US"/>
          </a:p>
        </p:txBody>
      </p:sp>
    </p:spTree>
    <p:extLst>
      <p:ext uri="{BB962C8B-B14F-4D97-AF65-F5344CB8AC3E}">
        <p14:creationId xmlns:p14="http://schemas.microsoft.com/office/powerpoint/2010/main" val="1953375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07C47-494B-7941-8F47-720A481F3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97DBE2-878D-DF43-A56B-D9B0B928F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4D055-A582-AF4D-ABA3-845BDB456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D4CB1-462B-B047-BCD7-20303C7A6C95}" type="datetimeFigureOut">
              <a:rPr lang="en-US" smtClean="0"/>
              <a:t>10/7/22</a:t>
            </a:fld>
            <a:endParaRPr lang="en-US"/>
          </a:p>
        </p:txBody>
      </p:sp>
      <p:sp>
        <p:nvSpPr>
          <p:cNvPr id="5" name="Footer Placeholder 4">
            <a:extLst>
              <a:ext uri="{FF2B5EF4-FFF2-40B4-BE49-F238E27FC236}">
                <a16:creationId xmlns:a16="http://schemas.microsoft.com/office/drawing/2014/main" id="{544BE1F8-7E3B-0641-9123-0975151AA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EB84B7-39F5-1C40-AA2B-65B65EC0A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A5530-0AA3-D04B-8B44-D8364C9C1F2C}" type="slidenum">
              <a:rPr lang="en-US" smtClean="0"/>
              <a:t>‹#›</a:t>
            </a:fld>
            <a:endParaRPr lang="en-US"/>
          </a:p>
        </p:txBody>
      </p:sp>
    </p:spTree>
    <p:extLst>
      <p:ext uri="{BB962C8B-B14F-4D97-AF65-F5344CB8AC3E}">
        <p14:creationId xmlns:p14="http://schemas.microsoft.com/office/powerpoint/2010/main" val="2734585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5.jp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D132-D2E8-A94A-B6A5-72E80A9AB474}"/>
              </a:ext>
            </a:extLst>
          </p:cNvPr>
          <p:cNvSpPr>
            <a:spLocks noGrp="1"/>
          </p:cNvSpPr>
          <p:nvPr>
            <p:ph type="title"/>
          </p:nvPr>
        </p:nvSpPr>
        <p:spPr/>
        <p:txBody>
          <a:bodyPr/>
          <a:lstStyle/>
          <a:p>
            <a:r>
              <a:rPr lang="en-US" dirty="0"/>
              <a:t>What we know about Addiction</a:t>
            </a:r>
          </a:p>
        </p:txBody>
      </p:sp>
      <p:sp>
        <p:nvSpPr>
          <p:cNvPr id="3" name="Content Placeholder 2">
            <a:extLst>
              <a:ext uri="{FF2B5EF4-FFF2-40B4-BE49-F238E27FC236}">
                <a16:creationId xmlns:a16="http://schemas.microsoft.com/office/drawing/2014/main" id="{7E3105A5-31FB-E349-AF93-95E1A74D0DFB}"/>
              </a:ext>
            </a:extLst>
          </p:cNvPr>
          <p:cNvSpPr>
            <a:spLocks noGrp="1"/>
          </p:cNvSpPr>
          <p:nvPr>
            <p:ph sz="half" idx="1"/>
          </p:nvPr>
        </p:nvSpPr>
        <p:spPr>
          <a:xfrm>
            <a:off x="838200" y="1825625"/>
            <a:ext cx="2567152" cy="4351338"/>
          </a:xfrm>
        </p:spPr>
        <p:txBody>
          <a:bodyPr>
            <a:normAutofit/>
          </a:bodyPr>
          <a:lstStyle/>
          <a:p>
            <a:pPr marL="0" indent="0">
              <a:buNone/>
            </a:pPr>
            <a:r>
              <a:rPr lang="en-US" sz="2400" dirty="0"/>
              <a:t>Aimee Moulin MD</a:t>
            </a:r>
          </a:p>
          <a:p>
            <a:pPr marL="0" indent="0">
              <a:buNone/>
            </a:pPr>
            <a:r>
              <a:rPr lang="en-US" sz="2400" dirty="0"/>
              <a:t>Emergency Medicine</a:t>
            </a:r>
          </a:p>
          <a:p>
            <a:pPr marL="0" indent="0">
              <a:buNone/>
            </a:pPr>
            <a:r>
              <a:rPr lang="en-US" sz="2400" dirty="0"/>
              <a:t>UC Davis</a:t>
            </a:r>
          </a:p>
        </p:txBody>
      </p:sp>
      <p:pic>
        <p:nvPicPr>
          <p:cNvPr id="1026" name="Picture 2" descr="https://lh5.googleusercontent.com/rpROU4YwmX2uAFYqcPqMzdbbQqgCZyRXsYGNyddHM1dzqowH3nwOOuYW98y3yjGfnmkaS7BQFZFTu6GH3ysQIMboz4wzP-9GD24JTSPmmBrFklAVCo8tlMwHs2_FLFAlQk3m6PFBo7kb0aHQJJKVj3ccttJFq8QUYkbjEVlEaUISEs8aneR_3kcVk0X-">
            <a:extLst>
              <a:ext uri="{FF2B5EF4-FFF2-40B4-BE49-F238E27FC236}">
                <a16:creationId xmlns:a16="http://schemas.microsoft.com/office/drawing/2014/main" id="{0265B40C-1ED3-E848-AF7B-D809DE9E318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44869" y="1891811"/>
            <a:ext cx="7808931" cy="428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099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cxnSp>
        <p:nvCxnSpPr>
          <p:cNvPr id="153" name="Google Shape;153;g6ee91f7b9c_0_288"/>
          <p:cNvCxnSpPr/>
          <p:nvPr/>
        </p:nvCxnSpPr>
        <p:spPr>
          <a:xfrm>
            <a:off x="1380809" y="3541515"/>
            <a:ext cx="8800" cy="2930800"/>
          </a:xfrm>
          <a:prstGeom prst="straightConnector1">
            <a:avLst/>
          </a:prstGeom>
          <a:noFill/>
          <a:ln w="12700" cap="flat" cmpd="sng">
            <a:solidFill>
              <a:schemeClr val="accent1"/>
            </a:solidFill>
            <a:prstDash val="solid"/>
            <a:miter lim="800000"/>
            <a:headEnd type="none" w="sm" len="sm"/>
            <a:tailEnd type="none" w="sm" len="sm"/>
          </a:ln>
        </p:spPr>
      </p:cxnSp>
      <p:cxnSp>
        <p:nvCxnSpPr>
          <p:cNvPr id="154" name="Google Shape;154;g6ee91f7b9c_0_288"/>
          <p:cNvCxnSpPr/>
          <p:nvPr/>
        </p:nvCxnSpPr>
        <p:spPr>
          <a:xfrm>
            <a:off x="1380809" y="6472285"/>
            <a:ext cx="9430400" cy="0"/>
          </a:xfrm>
          <a:prstGeom prst="straightConnector1">
            <a:avLst/>
          </a:prstGeom>
          <a:noFill/>
          <a:ln w="12700" cap="flat" cmpd="sng">
            <a:solidFill>
              <a:schemeClr val="accent1"/>
            </a:solidFill>
            <a:prstDash val="solid"/>
            <a:miter lim="800000"/>
            <a:headEnd type="none" w="sm" len="sm"/>
            <a:tailEnd type="none" w="sm" len="sm"/>
          </a:ln>
        </p:spPr>
      </p:cxnSp>
      <p:sp>
        <p:nvSpPr>
          <p:cNvPr id="155" name="Google Shape;155;g6ee91f7b9c_0_288"/>
          <p:cNvSpPr/>
          <p:nvPr/>
        </p:nvSpPr>
        <p:spPr>
          <a:xfrm>
            <a:off x="6608434" y="5553978"/>
            <a:ext cx="1364807" cy="917223"/>
          </a:xfrm>
          <a:custGeom>
            <a:avLst/>
            <a:gdLst/>
            <a:ahLst/>
            <a:cxnLst/>
            <a:rect l="l" t="t" r="r" b="b"/>
            <a:pathLst>
              <a:path w="1074651" h="2116667" extrusionOk="0">
                <a:moveTo>
                  <a:pt x="0" y="2116667"/>
                </a:moveTo>
                <a:cubicBezTo>
                  <a:pt x="15730" y="1959368"/>
                  <a:pt x="-9709" y="2160921"/>
                  <a:pt x="39077" y="1960359"/>
                </a:cubicBezTo>
                <a:cubicBezTo>
                  <a:pt x="51056" y="1911114"/>
                  <a:pt x="55190" y="1860261"/>
                  <a:pt x="65129" y="1810564"/>
                </a:cubicBezTo>
                <a:cubicBezTo>
                  <a:pt x="68229" y="1795066"/>
                  <a:pt x="73812" y="1780171"/>
                  <a:pt x="78154" y="1764974"/>
                </a:cubicBezTo>
                <a:cubicBezTo>
                  <a:pt x="91118" y="1661269"/>
                  <a:pt x="75804" y="1762137"/>
                  <a:pt x="97693" y="1667282"/>
                </a:cubicBezTo>
                <a:cubicBezTo>
                  <a:pt x="100662" y="1654415"/>
                  <a:pt x="101340" y="1641096"/>
                  <a:pt x="104205" y="1628205"/>
                </a:cubicBezTo>
                <a:cubicBezTo>
                  <a:pt x="110030" y="1601991"/>
                  <a:pt x="123744" y="1550051"/>
                  <a:pt x="123744" y="1550051"/>
                </a:cubicBezTo>
                <a:cubicBezTo>
                  <a:pt x="125915" y="1524000"/>
                  <a:pt x="127014" y="1497837"/>
                  <a:pt x="130257" y="1471897"/>
                </a:cubicBezTo>
                <a:cubicBezTo>
                  <a:pt x="131367" y="1463015"/>
                  <a:pt x="134944" y="1454609"/>
                  <a:pt x="136770" y="1445846"/>
                </a:cubicBezTo>
                <a:cubicBezTo>
                  <a:pt x="168708" y="1292542"/>
                  <a:pt x="147829" y="1360569"/>
                  <a:pt x="175846" y="1276513"/>
                </a:cubicBezTo>
                <a:cubicBezTo>
                  <a:pt x="182359" y="1222239"/>
                  <a:pt x="187654" y="1167806"/>
                  <a:pt x="195385" y="1113692"/>
                </a:cubicBezTo>
                <a:cubicBezTo>
                  <a:pt x="197556" y="1098496"/>
                  <a:pt x="198887" y="1083156"/>
                  <a:pt x="201898" y="1068103"/>
                </a:cubicBezTo>
                <a:cubicBezTo>
                  <a:pt x="203244" y="1061371"/>
                  <a:pt x="206525" y="1055165"/>
                  <a:pt x="208411" y="1048564"/>
                </a:cubicBezTo>
                <a:cubicBezTo>
                  <a:pt x="210870" y="1039957"/>
                  <a:pt x="212464" y="1031120"/>
                  <a:pt x="214923" y="1022513"/>
                </a:cubicBezTo>
                <a:cubicBezTo>
                  <a:pt x="221598" y="999149"/>
                  <a:pt x="223250" y="1003550"/>
                  <a:pt x="227949" y="976923"/>
                </a:cubicBezTo>
                <a:cubicBezTo>
                  <a:pt x="232911" y="948803"/>
                  <a:pt x="235713" y="920321"/>
                  <a:pt x="240975" y="892256"/>
                </a:cubicBezTo>
                <a:cubicBezTo>
                  <a:pt x="242240" y="885509"/>
                  <a:pt x="245601" y="879319"/>
                  <a:pt x="247487" y="872718"/>
                </a:cubicBezTo>
                <a:cubicBezTo>
                  <a:pt x="249946" y="864111"/>
                  <a:pt x="252245" y="855444"/>
                  <a:pt x="254000" y="846667"/>
                </a:cubicBezTo>
                <a:cubicBezTo>
                  <a:pt x="256590" y="833718"/>
                  <a:pt x="258505" y="820642"/>
                  <a:pt x="260513" y="807590"/>
                </a:cubicBezTo>
                <a:cubicBezTo>
                  <a:pt x="262847" y="792418"/>
                  <a:pt x="263574" y="776958"/>
                  <a:pt x="267026" y="762000"/>
                </a:cubicBezTo>
                <a:cubicBezTo>
                  <a:pt x="270113" y="748621"/>
                  <a:pt x="276107" y="736074"/>
                  <a:pt x="280052" y="722923"/>
                </a:cubicBezTo>
                <a:cubicBezTo>
                  <a:pt x="282624" y="714350"/>
                  <a:pt x="284622" y="705610"/>
                  <a:pt x="286564" y="696872"/>
                </a:cubicBezTo>
                <a:cubicBezTo>
                  <a:pt x="288965" y="686066"/>
                  <a:pt x="289190" y="674673"/>
                  <a:pt x="293077" y="664308"/>
                </a:cubicBezTo>
                <a:cubicBezTo>
                  <a:pt x="295826" y="656979"/>
                  <a:pt x="301761" y="651282"/>
                  <a:pt x="306103" y="644769"/>
                </a:cubicBezTo>
                <a:cubicBezTo>
                  <a:pt x="308274" y="627402"/>
                  <a:pt x="309574" y="609903"/>
                  <a:pt x="312616" y="592667"/>
                </a:cubicBezTo>
                <a:cubicBezTo>
                  <a:pt x="321619" y="541647"/>
                  <a:pt x="324114" y="538633"/>
                  <a:pt x="338667" y="494974"/>
                </a:cubicBezTo>
                <a:cubicBezTo>
                  <a:pt x="340838" y="477607"/>
                  <a:pt x="342049" y="460092"/>
                  <a:pt x="345180" y="442872"/>
                </a:cubicBezTo>
                <a:cubicBezTo>
                  <a:pt x="346408" y="436117"/>
                  <a:pt x="349143" y="429707"/>
                  <a:pt x="351693" y="423333"/>
                </a:cubicBezTo>
                <a:cubicBezTo>
                  <a:pt x="357833" y="407982"/>
                  <a:pt x="366300" y="393525"/>
                  <a:pt x="371231" y="377744"/>
                </a:cubicBezTo>
                <a:cubicBezTo>
                  <a:pt x="377201" y="358640"/>
                  <a:pt x="380828" y="338847"/>
                  <a:pt x="384257" y="319128"/>
                </a:cubicBezTo>
                <a:cubicBezTo>
                  <a:pt x="389517" y="288880"/>
                  <a:pt x="392235" y="258233"/>
                  <a:pt x="397282" y="227949"/>
                </a:cubicBezTo>
                <a:cubicBezTo>
                  <a:pt x="401354" y="203515"/>
                  <a:pt x="404113" y="204040"/>
                  <a:pt x="410308" y="182359"/>
                </a:cubicBezTo>
                <a:cubicBezTo>
                  <a:pt x="427771" y="121241"/>
                  <a:pt x="402899" y="195606"/>
                  <a:pt x="429846" y="123744"/>
                </a:cubicBezTo>
                <a:cubicBezTo>
                  <a:pt x="432257" y="117316"/>
                  <a:pt x="433655" y="110515"/>
                  <a:pt x="436359" y="104205"/>
                </a:cubicBezTo>
                <a:cubicBezTo>
                  <a:pt x="441112" y="93116"/>
                  <a:pt x="453492" y="68525"/>
                  <a:pt x="462411" y="58615"/>
                </a:cubicBezTo>
                <a:cubicBezTo>
                  <a:pt x="500754" y="16012"/>
                  <a:pt x="494774" y="21843"/>
                  <a:pt x="527539" y="0"/>
                </a:cubicBezTo>
                <a:cubicBezTo>
                  <a:pt x="534052" y="2171"/>
                  <a:pt x="542223" y="1659"/>
                  <a:pt x="547077" y="6513"/>
                </a:cubicBezTo>
                <a:cubicBezTo>
                  <a:pt x="553942" y="13378"/>
                  <a:pt x="555286" y="24135"/>
                  <a:pt x="560103" y="32564"/>
                </a:cubicBezTo>
                <a:cubicBezTo>
                  <a:pt x="563987" y="39360"/>
                  <a:pt x="568787" y="45590"/>
                  <a:pt x="573129" y="52103"/>
                </a:cubicBezTo>
                <a:cubicBezTo>
                  <a:pt x="575300" y="67299"/>
                  <a:pt x="577812" y="82451"/>
                  <a:pt x="579641" y="97692"/>
                </a:cubicBezTo>
                <a:cubicBezTo>
                  <a:pt x="584325" y="136729"/>
                  <a:pt x="584956" y="176369"/>
                  <a:pt x="592667" y="214923"/>
                </a:cubicBezTo>
                <a:cubicBezTo>
                  <a:pt x="594838" y="225778"/>
                  <a:pt x="596691" y="236701"/>
                  <a:pt x="599180" y="247487"/>
                </a:cubicBezTo>
                <a:cubicBezTo>
                  <a:pt x="603205" y="264931"/>
                  <a:pt x="608694" y="282036"/>
                  <a:pt x="612205" y="299590"/>
                </a:cubicBezTo>
                <a:cubicBezTo>
                  <a:pt x="628293" y="380028"/>
                  <a:pt x="608565" y="279572"/>
                  <a:pt x="625231" y="371231"/>
                </a:cubicBezTo>
                <a:cubicBezTo>
                  <a:pt x="627211" y="382122"/>
                  <a:pt x="628243" y="393293"/>
                  <a:pt x="631744" y="403795"/>
                </a:cubicBezTo>
                <a:cubicBezTo>
                  <a:pt x="634814" y="413005"/>
                  <a:pt x="640428" y="421162"/>
                  <a:pt x="644770" y="429846"/>
                </a:cubicBezTo>
                <a:cubicBezTo>
                  <a:pt x="646941" y="442872"/>
                  <a:pt x="648079" y="456112"/>
                  <a:pt x="651282" y="468923"/>
                </a:cubicBezTo>
                <a:cubicBezTo>
                  <a:pt x="654612" y="482243"/>
                  <a:pt x="661615" y="494536"/>
                  <a:pt x="664308" y="508000"/>
                </a:cubicBezTo>
                <a:cubicBezTo>
                  <a:pt x="666479" y="518855"/>
                  <a:pt x="668420" y="529758"/>
                  <a:pt x="670821" y="540564"/>
                </a:cubicBezTo>
                <a:cubicBezTo>
                  <a:pt x="675273" y="560597"/>
                  <a:pt x="685283" y="595707"/>
                  <a:pt x="690359" y="612205"/>
                </a:cubicBezTo>
                <a:cubicBezTo>
                  <a:pt x="694397" y="625328"/>
                  <a:pt x="700692" y="637818"/>
                  <a:pt x="703385" y="651282"/>
                </a:cubicBezTo>
                <a:cubicBezTo>
                  <a:pt x="705556" y="662137"/>
                  <a:pt x="706717" y="673243"/>
                  <a:pt x="709898" y="683846"/>
                </a:cubicBezTo>
                <a:cubicBezTo>
                  <a:pt x="713257" y="695044"/>
                  <a:pt x="719226" y="705319"/>
                  <a:pt x="722923" y="716410"/>
                </a:cubicBezTo>
                <a:cubicBezTo>
                  <a:pt x="733715" y="748786"/>
                  <a:pt x="732740" y="755613"/>
                  <a:pt x="742462" y="781538"/>
                </a:cubicBezTo>
                <a:cubicBezTo>
                  <a:pt x="769408" y="853397"/>
                  <a:pt x="744538" y="779040"/>
                  <a:pt x="762000" y="840154"/>
                </a:cubicBezTo>
                <a:cubicBezTo>
                  <a:pt x="763886" y="846755"/>
                  <a:pt x="766848" y="853032"/>
                  <a:pt x="768513" y="859692"/>
                </a:cubicBezTo>
                <a:cubicBezTo>
                  <a:pt x="782114" y="914093"/>
                  <a:pt x="766291" y="872562"/>
                  <a:pt x="788052" y="937846"/>
                </a:cubicBezTo>
                <a:cubicBezTo>
                  <a:pt x="791749" y="948937"/>
                  <a:pt x="797778" y="959194"/>
                  <a:pt x="801077" y="970410"/>
                </a:cubicBezTo>
                <a:cubicBezTo>
                  <a:pt x="808654" y="996172"/>
                  <a:pt x="812125" y="1023089"/>
                  <a:pt x="820616" y="1048564"/>
                </a:cubicBezTo>
                <a:cubicBezTo>
                  <a:pt x="824958" y="1061590"/>
                  <a:pt x="830311" y="1074321"/>
                  <a:pt x="833641" y="1087641"/>
                </a:cubicBezTo>
                <a:cubicBezTo>
                  <a:pt x="857413" y="1182731"/>
                  <a:pt x="829901" y="1123428"/>
                  <a:pt x="872718" y="1198359"/>
                </a:cubicBezTo>
                <a:cubicBezTo>
                  <a:pt x="874889" y="1209214"/>
                  <a:pt x="876318" y="1220243"/>
                  <a:pt x="879231" y="1230923"/>
                </a:cubicBezTo>
                <a:cubicBezTo>
                  <a:pt x="882844" y="1244169"/>
                  <a:pt x="889279" y="1256597"/>
                  <a:pt x="892257" y="1270000"/>
                </a:cubicBezTo>
                <a:cubicBezTo>
                  <a:pt x="905049" y="1327568"/>
                  <a:pt x="908555" y="1345773"/>
                  <a:pt x="924821" y="1406769"/>
                </a:cubicBezTo>
                <a:cubicBezTo>
                  <a:pt x="926590" y="1413402"/>
                  <a:pt x="929163" y="1419795"/>
                  <a:pt x="931334" y="1426308"/>
                </a:cubicBezTo>
                <a:cubicBezTo>
                  <a:pt x="953331" y="1558309"/>
                  <a:pt x="919916" y="1370323"/>
                  <a:pt x="950872" y="1504461"/>
                </a:cubicBezTo>
                <a:cubicBezTo>
                  <a:pt x="954324" y="1519419"/>
                  <a:pt x="955051" y="1534879"/>
                  <a:pt x="957385" y="1550051"/>
                </a:cubicBezTo>
                <a:cubicBezTo>
                  <a:pt x="959393" y="1563103"/>
                  <a:pt x="962153" y="1576038"/>
                  <a:pt x="963898" y="1589128"/>
                </a:cubicBezTo>
                <a:cubicBezTo>
                  <a:pt x="966496" y="1608614"/>
                  <a:pt x="967813" y="1628258"/>
                  <a:pt x="970411" y="1647744"/>
                </a:cubicBezTo>
                <a:cubicBezTo>
                  <a:pt x="976106" y="1690457"/>
                  <a:pt x="977383" y="1688430"/>
                  <a:pt x="989949" y="1732410"/>
                </a:cubicBezTo>
                <a:cubicBezTo>
                  <a:pt x="992120" y="1760632"/>
                  <a:pt x="993336" y="1788944"/>
                  <a:pt x="996462" y="1817077"/>
                </a:cubicBezTo>
                <a:cubicBezTo>
                  <a:pt x="997684" y="1828079"/>
                  <a:pt x="1000995" y="1838750"/>
                  <a:pt x="1002975" y="1849641"/>
                </a:cubicBezTo>
                <a:cubicBezTo>
                  <a:pt x="1022116" y="1954923"/>
                  <a:pt x="998721" y="1837016"/>
                  <a:pt x="1016000" y="1914769"/>
                </a:cubicBezTo>
                <a:cubicBezTo>
                  <a:pt x="1018401" y="1925575"/>
                  <a:pt x="1020533" y="1936442"/>
                  <a:pt x="1022513" y="1947333"/>
                </a:cubicBezTo>
                <a:cubicBezTo>
                  <a:pt x="1024875" y="1960325"/>
                  <a:pt x="1026161" y="1973519"/>
                  <a:pt x="1029026" y="1986410"/>
                </a:cubicBezTo>
                <a:cubicBezTo>
                  <a:pt x="1042120" y="2045333"/>
                  <a:pt x="1028012" y="1944295"/>
                  <a:pt x="1061590" y="2045026"/>
                </a:cubicBezTo>
                <a:cubicBezTo>
                  <a:pt x="1075989" y="2088222"/>
                  <a:pt x="1074616" y="2070373"/>
                  <a:pt x="1074616" y="2097128"/>
                </a:cubicBezTo>
              </a:path>
            </a:pathLst>
          </a:custGeom>
          <a:noFill/>
          <a:ln w="12700" cap="flat" cmpd="sng">
            <a:solidFill>
              <a:schemeClr val="dk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sp>
        <p:nvSpPr>
          <p:cNvPr id="156" name="Google Shape;156;g6ee91f7b9c_0_288"/>
          <p:cNvSpPr/>
          <p:nvPr/>
        </p:nvSpPr>
        <p:spPr>
          <a:xfrm>
            <a:off x="1610061" y="1908101"/>
            <a:ext cx="1432868" cy="4564945"/>
          </a:xfrm>
          <a:custGeom>
            <a:avLst/>
            <a:gdLst/>
            <a:ahLst/>
            <a:cxnLst/>
            <a:rect l="l" t="t" r="r" b="b"/>
            <a:pathLst>
              <a:path w="1074651" h="2116667" extrusionOk="0">
                <a:moveTo>
                  <a:pt x="0" y="2116667"/>
                </a:moveTo>
                <a:cubicBezTo>
                  <a:pt x="15730" y="1959368"/>
                  <a:pt x="-9709" y="2160921"/>
                  <a:pt x="39077" y="1960359"/>
                </a:cubicBezTo>
                <a:cubicBezTo>
                  <a:pt x="51056" y="1911114"/>
                  <a:pt x="55190" y="1860261"/>
                  <a:pt x="65129" y="1810564"/>
                </a:cubicBezTo>
                <a:cubicBezTo>
                  <a:pt x="68229" y="1795066"/>
                  <a:pt x="73812" y="1780171"/>
                  <a:pt x="78154" y="1764974"/>
                </a:cubicBezTo>
                <a:cubicBezTo>
                  <a:pt x="91118" y="1661269"/>
                  <a:pt x="75804" y="1762137"/>
                  <a:pt x="97693" y="1667282"/>
                </a:cubicBezTo>
                <a:cubicBezTo>
                  <a:pt x="100662" y="1654415"/>
                  <a:pt x="101340" y="1641096"/>
                  <a:pt x="104205" y="1628205"/>
                </a:cubicBezTo>
                <a:cubicBezTo>
                  <a:pt x="110030" y="1601991"/>
                  <a:pt x="123744" y="1550051"/>
                  <a:pt x="123744" y="1550051"/>
                </a:cubicBezTo>
                <a:cubicBezTo>
                  <a:pt x="125915" y="1524000"/>
                  <a:pt x="127014" y="1497837"/>
                  <a:pt x="130257" y="1471897"/>
                </a:cubicBezTo>
                <a:cubicBezTo>
                  <a:pt x="131367" y="1463015"/>
                  <a:pt x="134944" y="1454609"/>
                  <a:pt x="136770" y="1445846"/>
                </a:cubicBezTo>
                <a:cubicBezTo>
                  <a:pt x="168708" y="1292542"/>
                  <a:pt x="147829" y="1360569"/>
                  <a:pt x="175846" y="1276513"/>
                </a:cubicBezTo>
                <a:cubicBezTo>
                  <a:pt x="182359" y="1222239"/>
                  <a:pt x="187654" y="1167806"/>
                  <a:pt x="195385" y="1113692"/>
                </a:cubicBezTo>
                <a:cubicBezTo>
                  <a:pt x="197556" y="1098496"/>
                  <a:pt x="198887" y="1083156"/>
                  <a:pt x="201898" y="1068103"/>
                </a:cubicBezTo>
                <a:cubicBezTo>
                  <a:pt x="203244" y="1061371"/>
                  <a:pt x="206525" y="1055165"/>
                  <a:pt x="208411" y="1048564"/>
                </a:cubicBezTo>
                <a:cubicBezTo>
                  <a:pt x="210870" y="1039957"/>
                  <a:pt x="212464" y="1031120"/>
                  <a:pt x="214923" y="1022513"/>
                </a:cubicBezTo>
                <a:cubicBezTo>
                  <a:pt x="221598" y="999149"/>
                  <a:pt x="223250" y="1003550"/>
                  <a:pt x="227949" y="976923"/>
                </a:cubicBezTo>
                <a:cubicBezTo>
                  <a:pt x="232911" y="948803"/>
                  <a:pt x="235713" y="920321"/>
                  <a:pt x="240975" y="892256"/>
                </a:cubicBezTo>
                <a:cubicBezTo>
                  <a:pt x="242240" y="885509"/>
                  <a:pt x="245601" y="879319"/>
                  <a:pt x="247487" y="872718"/>
                </a:cubicBezTo>
                <a:cubicBezTo>
                  <a:pt x="249946" y="864111"/>
                  <a:pt x="252245" y="855444"/>
                  <a:pt x="254000" y="846667"/>
                </a:cubicBezTo>
                <a:cubicBezTo>
                  <a:pt x="256590" y="833718"/>
                  <a:pt x="258505" y="820642"/>
                  <a:pt x="260513" y="807590"/>
                </a:cubicBezTo>
                <a:cubicBezTo>
                  <a:pt x="262847" y="792418"/>
                  <a:pt x="263574" y="776958"/>
                  <a:pt x="267026" y="762000"/>
                </a:cubicBezTo>
                <a:cubicBezTo>
                  <a:pt x="270113" y="748621"/>
                  <a:pt x="276107" y="736074"/>
                  <a:pt x="280052" y="722923"/>
                </a:cubicBezTo>
                <a:cubicBezTo>
                  <a:pt x="282624" y="714350"/>
                  <a:pt x="284622" y="705610"/>
                  <a:pt x="286564" y="696872"/>
                </a:cubicBezTo>
                <a:cubicBezTo>
                  <a:pt x="288965" y="686066"/>
                  <a:pt x="289190" y="674673"/>
                  <a:pt x="293077" y="664308"/>
                </a:cubicBezTo>
                <a:cubicBezTo>
                  <a:pt x="295826" y="656979"/>
                  <a:pt x="301761" y="651282"/>
                  <a:pt x="306103" y="644769"/>
                </a:cubicBezTo>
                <a:cubicBezTo>
                  <a:pt x="308274" y="627402"/>
                  <a:pt x="309574" y="609903"/>
                  <a:pt x="312616" y="592667"/>
                </a:cubicBezTo>
                <a:cubicBezTo>
                  <a:pt x="321619" y="541647"/>
                  <a:pt x="324114" y="538633"/>
                  <a:pt x="338667" y="494974"/>
                </a:cubicBezTo>
                <a:cubicBezTo>
                  <a:pt x="340838" y="477607"/>
                  <a:pt x="342049" y="460092"/>
                  <a:pt x="345180" y="442872"/>
                </a:cubicBezTo>
                <a:cubicBezTo>
                  <a:pt x="346408" y="436117"/>
                  <a:pt x="349143" y="429707"/>
                  <a:pt x="351693" y="423333"/>
                </a:cubicBezTo>
                <a:cubicBezTo>
                  <a:pt x="357833" y="407982"/>
                  <a:pt x="366300" y="393525"/>
                  <a:pt x="371231" y="377744"/>
                </a:cubicBezTo>
                <a:cubicBezTo>
                  <a:pt x="377201" y="358640"/>
                  <a:pt x="380828" y="338847"/>
                  <a:pt x="384257" y="319128"/>
                </a:cubicBezTo>
                <a:cubicBezTo>
                  <a:pt x="389517" y="288880"/>
                  <a:pt x="392235" y="258233"/>
                  <a:pt x="397282" y="227949"/>
                </a:cubicBezTo>
                <a:cubicBezTo>
                  <a:pt x="401354" y="203515"/>
                  <a:pt x="404113" y="204040"/>
                  <a:pt x="410308" y="182359"/>
                </a:cubicBezTo>
                <a:cubicBezTo>
                  <a:pt x="427771" y="121241"/>
                  <a:pt x="402899" y="195606"/>
                  <a:pt x="429846" y="123744"/>
                </a:cubicBezTo>
                <a:cubicBezTo>
                  <a:pt x="432257" y="117316"/>
                  <a:pt x="433655" y="110515"/>
                  <a:pt x="436359" y="104205"/>
                </a:cubicBezTo>
                <a:cubicBezTo>
                  <a:pt x="441112" y="93116"/>
                  <a:pt x="453492" y="68525"/>
                  <a:pt x="462411" y="58615"/>
                </a:cubicBezTo>
                <a:cubicBezTo>
                  <a:pt x="500754" y="16012"/>
                  <a:pt x="494774" y="21843"/>
                  <a:pt x="527539" y="0"/>
                </a:cubicBezTo>
                <a:cubicBezTo>
                  <a:pt x="534052" y="2171"/>
                  <a:pt x="542223" y="1659"/>
                  <a:pt x="547077" y="6513"/>
                </a:cubicBezTo>
                <a:cubicBezTo>
                  <a:pt x="553942" y="13378"/>
                  <a:pt x="555286" y="24135"/>
                  <a:pt x="560103" y="32564"/>
                </a:cubicBezTo>
                <a:cubicBezTo>
                  <a:pt x="563987" y="39360"/>
                  <a:pt x="568787" y="45590"/>
                  <a:pt x="573129" y="52103"/>
                </a:cubicBezTo>
                <a:cubicBezTo>
                  <a:pt x="575300" y="67299"/>
                  <a:pt x="577812" y="82451"/>
                  <a:pt x="579641" y="97692"/>
                </a:cubicBezTo>
                <a:cubicBezTo>
                  <a:pt x="584325" y="136729"/>
                  <a:pt x="584956" y="176369"/>
                  <a:pt x="592667" y="214923"/>
                </a:cubicBezTo>
                <a:cubicBezTo>
                  <a:pt x="594838" y="225778"/>
                  <a:pt x="596691" y="236701"/>
                  <a:pt x="599180" y="247487"/>
                </a:cubicBezTo>
                <a:cubicBezTo>
                  <a:pt x="603205" y="264931"/>
                  <a:pt x="608694" y="282036"/>
                  <a:pt x="612205" y="299590"/>
                </a:cubicBezTo>
                <a:cubicBezTo>
                  <a:pt x="628293" y="380028"/>
                  <a:pt x="608565" y="279572"/>
                  <a:pt x="625231" y="371231"/>
                </a:cubicBezTo>
                <a:cubicBezTo>
                  <a:pt x="627211" y="382122"/>
                  <a:pt x="628243" y="393293"/>
                  <a:pt x="631744" y="403795"/>
                </a:cubicBezTo>
                <a:cubicBezTo>
                  <a:pt x="634814" y="413005"/>
                  <a:pt x="640428" y="421162"/>
                  <a:pt x="644770" y="429846"/>
                </a:cubicBezTo>
                <a:cubicBezTo>
                  <a:pt x="646941" y="442872"/>
                  <a:pt x="648079" y="456112"/>
                  <a:pt x="651282" y="468923"/>
                </a:cubicBezTo>
                <a:cubicBezTo>
                  <a:pt x="654612" y="482243"/>
                  <a:pt x="661615" y="494536"/>
                  <a:pt x="664308" y="508000"/>
                </a:cubicBezTo>
                <a:cubicBezTo>
                  <a:pt x="666479" y="518855"/>
                  <a:pt x="668420" y="529758"/>
                  <a:pt x="670821" y="540564"/>
                </a:cubicBezTo>
                <a:cubicBezTo>
                  <a:pt x="675273" y="560597"/>
                  <a:pt x="685283" y="595707"/>
                  <a:pt x="690359" y="612205"/>
                </a:cubicBezTo>
                <a:cubicBezTo>
                  <a:pt x="694397" y="625328"/>
                  <a:pt x="700692" y="637818"/>
                  <a:pt x="703385" y="651282"/>
                </a:cubicBezTo>
                <a:cubicBezTo>
                  <a:pt x="705556" y="662137"/>
                  <a:pt x="706717" y="673243"/>
                  <a:pt x="709898" y="683846"/>
                </a:cubicBezTo>
                <a:cubicBezTo>
                  <a:pt x="713257" y="695044"/>
                  <a:pt x="719226" y="705319"/>
                  <a:pt x="722923" y="716410"/>
                </a:cubicBezTo>
                <a:cubicBezTo>
                  <a:pt x="733715" y="748786"/>
                  <a:pt x="732740" y="755613"/>
                  <a:pt x="742462" y="781538"/>
                </a:cubicBezTo>
                <a:cubicBezTo>
                  <a:pt x="769408" y="853397"/>
                  <a:pt x="744538" y="779040"/>
                  <a:pt x="762000" y="840154"/>
                </a:cubicBezTo>
                <a:cubicBezTo>
                  <a:pt x="763886" y="846755"/>
                  <a:pt x="766848" y="853032"/>
                  <a:pt x="768513" y="859692"/>
                </a:cubicBezTo>
                <a:cubicBezTo>
                  <a:pt x="782114" y="914093"/>
                  <a:pt x="766291" y="872562"/>
                  <a:pt x="788052" y="937846"/>
                </a:cubicBezTo>
                <a:cubicBezTo>
                  <a:pt x="791749" y="948937"/>
                  <a:pt x="797778" y="959194"/>
                  <a:pt x="801077" y="970410"/>
                </a:cubicBezTo>
                <a:cubicBezTo>
                  <a:pt x="808654" y="996172"/>
                  <a:pt x="812125" y="1023089"/>
                  <a:pt x="820616" y="1048564"/>
                </a:cubicBezTo>
                <a:cubicBezTo>
                  <a:pt x="824958" y="1061590"/>
                  <a:pt x="830311" y="1074321"/>
                  <a:pt x="833641" y="1087641"/>
                </a:cubicBezTo>
                <a:cubicBezTo>
                  <a:pt x="857413" y="1182731"/>
                  <a:pt x="829901" y="1123428"/>
                  <a:pt x="872718" y="1198359"/>
                </a:cubicBezTo>
                <a:cubicBezTo>
                  <a:pt x="874889" y="1209214"/>
                  <a:pt x="876318" y="1220243"/>
                  <a:pt x="879231" y="1230923"/>
                </a:cubicBezTo>
                <a:cubicBezTo>
                  <a:pt x="882844" y="1244169"/>
                  <a:pt x="889279" y="1256597"/>
                  <a:pt x="892257" y="1270000"/>
                </a:cubicBezTo>
                <a:cubicBezTo>
                  <a:pt x="905049" y="1327568"/>
                  <a:pt x="908555" y="1345773"/>
                  <a:pt x="924821" y="1406769"/>
                </a:cubicBezTo>
                <a:cubicBezTo>
                  <a:pt x="926590" y="1413402"/>
                  <a:pt x="929163" y="1419795"/>
                  <a:pt x="931334" y="1426308"/>
                </a:cubicBezTo>
                <a:cubicBezTo>
                  <a:pt x="953331" y="1558309"/>
                  <a:pt x="919916" y="1370323"/>
                  <a:pt x="950872" y="1504461"/>
                </a:cubicBezTo>
                <a:cubicBezTo>
                  <a:pt x="954324" y="1519419"/>
                  <a:pt x="955051" y="1534879"/>
                  <a:pt x="957385" y="1550051"/>
                </a:cubicBezTo>
                <a:cubicBezTo>
                  <a:pt x="959393" y="1563103"/>
                  <a:pt x="962153" y="1576038"/>
                  <a:pt x="963898" y="1589128"/>
                </a:cubicBezTo>
                <a:cubicBezTo>
                  <a:pt x="966496" y="1608614"/>
                  <a:pt x="967813" y="1628258"/>
                  <a:pt x="970411" y="1647744"/>
                </a:cubicBezTo>
                <a:cubicBezTo>
                  <a:pt x="976106" y="1690457"/>
                  <a:pt x="977383" y="1688430"/>
                  <a:pt x="989949" y="1732410"/>
                </a:cubicBezTo>
                <a:cubicBezTo>
                  <a:pt x="992120" y="1760632"/>
                  <a:pt x="993336" y="1788944"/>
                  <a:pt x="996462" y="1817077"/>
                </a:cubicBezTo>
                <a:cubicBezTo>
                  <a:pt x="997684" y="1828079"/>
                  <a:pt x="1000995" y="1838750"/>
                  <a:pt x="1002975" y="1849641"/>
                </a:cubicBezTo>
                <a:cubicBezTo>
                  <a:pt x="1022116" y="1954923"/>
                  <a:pt x="998721" y="1837016"/>
                  <a:pt x="1016000" y="1914769"/>
                </a:cubicBezTo>
                <a:cubicBezTo>
                  <a:pt x="1018401" y="1925575"/>
                  <a:pt x="1020533" y="1936442"/>
                  <a:pt x="1022513" y="1947333"/>
                </a:cubicBezTo>
                <a:cubicBezTo>
                  <a:pt x="1024875" y="1960325"/>
                  <a:pt x="1026161" y="1973519"/>
                  <a:pt x="1029026" y="1986410"/>
                </a:cubicBezTo>
                <a:cubicBezTo>
                  <a:pt x="1042120" y="2045333"/>
                  <a:pt x="1028012" y="1944295"/>
                  <a:pt x="1061590" y="2045026"/>
                </a:cubicBezTo>
                <a:cubicBezTo>
                  <a:pt x="1075989" y="2088222"/>
                  <a:pt x="1074616" y="2070373"/>
                  <a:pt x="1074616" y="2097128"/>
                </a:cubicBezTo>
              </a:path>
            </a:pathLst>
          </a:custGeom>
          <a:noFill/>
          <a:ln w="12700" cap="flat" cmpd="sng">
            <a:solidFill>
              <a:schemeClr val="dk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cxnSp>
        <p:nvCxnSpPr>
          <p:cNvPr id="157" name="Google Shape;157;g6ee91f7b9c_0_288"/>
          <p:cNvCxnSpPr/>
          <p:nvPr/>
        </p:nvCxnSpPr>
        <p:spPr>
          <a:xfrm rot="10800000" flipH="1">
            <a:off x="1389493" y="5651721"/>
            <a:ext cx="7954000" cy="26000"/>
          </a:xfrm>
          <a:prstGeom prst="straightConnector1">
            <a:avLst/>
          </a:prstGeom>
          <a:noFill/>
          <a:ln w="12700" cap="flat" cmpd="sng">
            <a:solidFill>
              <a:srgbClr val="FF6600"/>
            </a:solidFill>
            <a:prstDash val="solid"/>
            <a:miter lim="800000"/>
            <a:headEnd type="none" w="sm" len="sm"/>
            <a:tailEnd type="none" w="sm" len="sm"/>
          </a:ln>
        </p:spPr>
      </p:cxnSp>
      <p:sp>
        <p:nvSpPr>
          <p:cNvPr id="158" name="Google Shape;158;g6ee91f7b9c_0_288"/>
          <p:cNvSpPr/>
          <p:nvPr/>
        </p:nvSpPr>
        <p:spPr>
          <a:xfrm>
            <a:off x="3404994" y="1933501"/>
            <a:ext cx="1432868" cy="4564945"/>
          </a:xfrm>
          <a:custGeom>
            <a:avLst/>
            <a:gdLst/>
            <a:ahLst/>
            <a:cxnLst/>
            <a:rect l="l" t="t" r="r" b="b"/>
            <a:pathLst>
              <a:path w="1074651" h="2116667" extrusionOk="0">
                <a:moveTo>
                  <a:pt x="0" y="2116667"/>
                </a:moveTo>
                <a:cubicBezTo>
                  <a:pt x="15730" y="1959368"/>
                  <a:pt x="-9709" y="2160921"/>
                  <a:pt x="39077" y="1960359"/>
                </a:cubicBezTo>
                <a:cubicBezTo>
                  <a:pt x="51056" y="1911114"/>
                  <a:pt x="55190" y="1860261"/>
                  <a:pt x="65129" y="1810564"/>
                </a:cubicBezTo>
                <a:cubicBezTo>
                  <a:pt x="68229" y="1795066"/>
                  <a:pt x="73812" y="1780171"/>
                  <a:pt x="78154" y="1764974"/>
                </a:cubicBezTo>
                <a:cubicBezTo>
                  <a:pt x="91118" y="1661269"/>
                  <a:pt x="75804" y="1762137"/>
                  <a:pt x="97693" y="1667282"/>
                </a:cubicBezTo>
                <a:cubicBezTo>
                  <a:pt x="100662" y="1654415"/>
                  <a:pt x="101340" y="1641096"/>
                  <a:pt x="104205" y="1628205"/>
                </a:cubicBezTo>
                <a:cubicBezTo>
                  <a:pt x="110030" y="1601991"/>
                  <a:pt x="123744" y="1550051"/>
                  <a:pt x="123744" y="1550051"/>
                </a:cubicBezTo>
                <a:cubicBezTo>
                  <a:pt x="125915" y="1524000"/>
                  <a:pt x="127014" y="1497837"/>
                  <a:pt x="130257" y="1471897"/>
                </a:cubicBezTo>
                <a:cubicBezTo>
                  <a:pt x="131367" y="1463015"/>
                  <a:pt x="134944" y="1454609"/>
                  <a:pt x="136770" y="1445846"/>
                </a:cubicBezTo>
                <a:cubicBezTo>
                  <a:pt x="168708" y="1292542"/>
                  <a:pt x="147829" y="1360569"/>
                  <a:pt x="175846" y="1276513"/>
                </a:cubicBezTo>
                <a:cubicBezTo>
                  <a:pt x="182359" y="1222239"/>
                  <a:pt x="187654" y="1167806"/>
                  <a:pt x="195385" y="1113692"/>
                </a:cubicBezTo>
                <a:cubicBezTo>
                  <a:pt x="197556" y="1098496"/>
                  <a:pt x="198887" y="1083156"/>
                  <a:pt x="201898" y="1068103"/>
                </a:cubicBezTo>
                <a:cubicBezTo>
                  <a:pt x="203244" y="1061371"/>
                  <a:pt x="206525" y="1055165"/>
                  <a:pt x="208411" y="1048564"/>
                </a:cubicBezTo>
                <a:cubicBezTo>
                  <a:pt x="210870" y="1039957"/>
                  <a:pt x="212464" y="1031120"/>
                  <a:pt x="214923" y="1022513"/>
                </a:cubicBezTo>
                <a:cubicBezTo>
                  <a:pt x="221598" y="999149"/>
                  <a:pt x="223250" y="1003550"/>
                  <a:pt x="227949" y="976923"/>
                </a:cubicBezTo>
                <a:cubicBezTo>
                  <a:pt x="232911" y="948803"/>
                  <a:pt x="235713" y="920321"/>
                  <a:pt x="240975" y="892256"/>
                </a:cubicBezTo>
                <a:cubicBezTo>
                  <a:pt x="242240" y="885509"/>
                  <a:pt x="245601" y="879319"/>
                  <a:pt x="247487" y="872718"/>
                </a:cubicBezTo>
                <a:cubicBezTo>
                  <a:pt x="249946" y="864111"/>
                  <a:pt x="252245" y="855444"/>
                  <a:pt x="254000" y="846667"/>
                </a:cubicBezTo>
                <a:cubicBezTo>
                  <a:pt x="256590" y="833718"/>
                  <a:pt x="258505" y="820642"/>
                  <a:pt x="260513" y="807590"/>
                </a:cubicBezTo>
                <a:cubicBezTo>
                  <a:pt x="262847" y="792418"/>
                  <a:pt x="263574" y="776958"/>
                  <a:pt x="267026" y="762000"/>
                </a:cubicBezTo>
                <a:cubicBezTo>
                  <a:pt x="270113" y="748621"/>
                  <a:pt x="276107" y="736074"/>
                  <a:pt x="280052" y="722923"/>
                </a:cubicBezTo>
                <a:cubicBezTo>
                  <a:pt x="282624" y="714350"/>
                  <a:pt x="284622" y="705610"/>
                  <a:pt x="286564" y="696872"/>
                </a:cubicBezTo>
                <a:cubicBezTo>
                  <a:pt x="288965" y="686066"/>
                  <a:pt x="289190" y="674673"/>
                  <a:pt x="293077" y="664308"/>
                </a:cubicBezTo>
                <a:cubicBezTo>
                  <a:pt x="295826" y="656979"/>
                  <a:pt x="301761" y="651282"/>
                  <a:pt x="306103" y="644769"/>
                </a:cubicBezTo>
                <a:cubicBezTo>
                  <a:pt x="308274" y="627402"/>
                  <a:pt x="309574" y="609903"/>
                  <a:pt x="312616" y="592667"/>
                </a:cubicBezTo>
                <a:cubicBezTo>
                  <a:pt x="321619" y="541647"/>
                  <a:pt x="324114" y="538633"/>
                  <a:pt x="338667" y="494974"/>
                </a:cubicBezTo>
                <a:cubicBezTo>
                  <a:pt x="340838" y="477607"/>
                  <a:pt x="342049" y="460092"/>
                  <a:pt x="345180" y="442872"/>
                </a:cubicBezTo>
                <a:cubicBezTo>
                  <a:pt x="346408" y="436117"/>
                  <a:pt x="349143" y="429707"/>
                  <a:pt x="351693" y="423333"/>
                </a:cubicBezTo>
                <a:cubicBezTo>
                  <a:pt x="357833" y="407982"/>
                  <a:pt x="366300" y="393525"/>
                  <a:pt x="371231" y="377744"/>
                </a:cubicBezTo>
                <a:cubicBezTo>
                  <a:pt x="377201" y="358640"/>
                  <a:pt x="380828" y="338847"/>
                  <a:pt x="384257" y="319128"/>
                </a:cubicBezTo>
                <a:cubicBezTo>
                  <a:pt x="389517" y="288880"/>
                  <a:pt x="392235" y="258233"/>
                  <a:pt x="397282" y="227949"/>
                </a:cubicBezTo>
                <a:cubicBezTo>
                  <a:pt x="401354" y="203515"/>
                  <a:pt x="404113" y="204040"/>
                  <a:pt x="410308" y="182359"/>
                </a:cubicBezTo>
                <a:cubicBezTo>
                  <a:pt x="427771" y="121241"/>
                  <a:pt x="402899" y="195606"/>
                  <a:pt x="429846" y="123744"/>
                </a:cubicBezTo>
                <a:cubicBezTo>
                  <a:pt x="432257" y="117316"/>
                  <a:pt x="433655" y="110515"/>
                  <a:pt x="436359" y="104205"/>
                </a:cubicBezTo>
                <a:cubicBezTo>
                  <a:pt x="441112" y="93116"/>
                  <a:pt x="453492" y="68525"/>
                  <a:pt x="462411" y="58615"/>
                </a:cubicBezTo>
                <a:cubicBezTo>
                  <a:pt x="500754" y="16012"/>
                  <a:pt x="494774" y="21843"/>
                  <a:pt x="527539" y="0"/>
                </a:cubicBezTo>
                <a:cubicBezTo>
                  <a:pt x="534052" y="2171"/>
                  <a:pt x="542223" y="1659"/>
                  <a:pt x="547077" y="6513"/>
                </a:cubicBezTo>
                <a:cubicBezTo>
                  <a:pt x="553942" y="13378"/>
                  <a:pt x="555286" y="24135"/>
                  <a:pt x="560103" y="32564"/>
                </a:cubicBezTo>
                <a:cubicBezTo>
                  <a:pt x="563987" y="39360"/>
                  <a:pt x="568787" y="45590"/>
                  <a:pt x="573129" y="52103"/>
                </a:cubicBezTo>
                <a:cubicBezTo>
                  <a:pt x="575300" y="67299"/>
                  <a:pt x="577812" y="82451"/>
                  <a:pt x="579641" y="97692"/>
                </a:cubicBezTo>
                <a:cubicBezTo>
                  <a:pt x="584325" y="136729"/>
                  <a:pt x="584956" y="176369"/>
                  <a:pt x="592667" y="214923"/>
                </a:cubicBezTo>
                <a:cubicBezTo>
                  <a:pt x="594838" y="225778"/>
                  <a:pt x="596691" y="236701"/>
                  <a:pt x="599180" y="247487"/>
                </a:cubicBezTo>
                <a:cubicBezTo>
                  <a:pt x="603205" y="264931"/>
                  <a:pt x="608694" y="282036"/>
                  <a:pt x="612205" y="299590"/>
                </a:cubicBezTo>
                <a:cubicBezTo>
                  <a:pt x="628293" y="380028"/>
                  <a:pt x="608565" y="279572"/>
                  <a:pt x="625231" y="371231"/>
                </a:cubicBezTo>
                <a:cubicBezTo>
                  <a:pt x="627211" y="382122"/>
                  <a:pt x="628243" y="393293"/>
                  <a:pt x="631744" y="403795"/>
                </a:cubicBezTo>
                <a:cubicBezTo>
                  <a:pt x="634814" y="413005"/>
                  <a:pt x="640428" y="421162"/>
                  <a:pt x="644770" y="429846"/>
                </a:cubicBezTo>
                <a:cubicBezTo>
                  <a:pt x="646941" y="442872"/>
                  <a:pt x="648079" y="456112"/>
                  <a:pt x="651282" y="468923"/>
                </a:cubicBezTo>
                <a:cubicBezTo>
                  <a:pt x="654612" y="482243"/>
                  <a:pt x="661615" y="494536"/>
                  <a:pt x="664308" y="508000"/>
                </a:cubicBezTo>
                <a:cubicBezTo>
                  <a:pt x="666479" y="518855"/>
                  <a:pt x="668420" y="529758"/>
                  <a:pt x="670821" y="540564"/>
                </a:cubicBezTo>
                <a:cubicBezTo>
                  <a:pt x="675273" y="560597"/>
                  <a:pt x="685283" y="595707"/>
                  <a:pt x="690359" y="612205"/>
                </a:cubicBezTo>
                <a:cubicBezTo>
                  <a:pt x="694397" y="625328"/>
                  <a:pt x="700692" y="637818"/>
                  <a:pt x="703385" y="651282"/>
                </a:cubicBezTo>
                <a:cubicBezTo>
                  <a:pt x="705556" y="662137"/>
                  <a:pt x="706717" y="673243"/>
                  <a:pt x="709898" y="683846"/>
                </a:cubicBezTo>
                <a:cubicBezTo>
                  <a:pt x="713257" y="695044"/>
                  <a:pt x="719226" y="705319"/>
                  <a:pt x="722923" y="716410"/>
                </a:cubicBezTo>
                <a:cubicBezTo>
                  <a:pt x="733715" y="748786"/>
                  <a:pt x="732740" y="755613"/>
                  <a:pt x="742462" y="781538"/>
                </a:cubicBezTo>
                <a:cubicBezTo>
                  <a:pt x="769408" y="853397"/>
                  <a:pt x="744538" y="779040"/>
                  <a:pt x="762000" y="840154"/>
                </a:cubicBezTo>
                <a:cubicBezTo>
                  <a:pt x="763886" y="846755"/>
                  <a:pt x="766848" y="853032"/>
                  <a:pt x="768513" y="859692"/>
                </a:cubicBezTo>
                <a:cubicBezTo>
                  <a:pt x="782114" y="914093"/>
                  <a:pt x="766291" y="872562"/>
                  <a:pt x="788052" y="937846"/>
                </a:cubicBezTo>
                <a:cubicBezTo>
                  <a:pt x="791749" y="948937"/>
                  <a:pt x="797778" y="959194"/>
                  <a:pt x="801077" y="970410"/>
                </a:cubicBezTo>
                <a:cubicBezTo>
                  <a:pt x="808654" y="996172"/>
                  <a:pt x="812125" y="1023089"/>
                  <a:pt x="820616" y="1048564"/>
                </a:cubicBezTo>
                <a:cubicBezTo>
                  <a:pt x="824958" y="1061590"/>
                  <a:pt x="830311" y="1074321"/>
                  <a:pt x="833641" y="1087641"/>
                </a:cubicBezTo>
                <a:cubicBezTo>
                  <a:pt x="857413" y="1182731"/>
                  <a:pt x="829901" y="1123428"/>
                  <a:pt x="872718" y="1198359"/>
                </a:cubicBezTo>
                <a:cubicBezTo>
                  <a:pt x="874889" y="1209214"/>
                  <a:pt x="876318" y="1220243"/>
                  <a:pt x="879231" y="1230923"/>
                </a:cubicBezTo>
                <a:cubicBezTo>
                  <a:pt x="882844" y="1244169"/>
                  <a:pt x="889279" y="1256597"/>
                  <a:pt x="892257" y="1270000"/>
                </a:cubicBezTo>
                <a:cubicBezTo>
                  <a:pt x="905049" y="1327568"/>
                  <a:pt x="908555" y="1345773"/>
                  <a:pt x="924821" y="1406769"/>
                </a:cubicBezTo>
                <a:cubicBezTo>
                  <a:pt x="926590" y="1413402"/>
                  <a:pt x="929163" y="1419795"/>
                  <a:pt x="931334" y="1426308"/>
                </a:cubicBezTo>
                <a:cubicBezTo>
                  <a:pt x="953331" y="1558309"/>
                  <a:pt x="919916" y="1370323"/>
                  <a:pt x="950872" y="1504461"/>
                </a:cubicBezTo>
                <a:cubicBezTo>
                  <a:pt x="954324" y="1519419"/>
                  <a:pt x="955051" y="1534879"/>
                  <a:pt x="957385" y="1550051"/>
                </a:cubicBezTo>
                <a:cubicBezTo>
                  <a:pt x="959393" y="1563103"/>
                  <a:pt x="962153" y="1576038"/>
                  <a:pt x="963898" y="1589128"/>
                </a:cubicBezTo>
                <a:cubicBezTo>
                  <a:pt x="966496" y="1608614"/>
                  <a:pt x="967813" y="1628258"/>
                  <a:pt x="970411" y="1647744"/>
                </a:cubicBezTo>
                <a:cubicBezTo>
                  <a:pt x="976106" y="1690457"/>
                  <a:pt x="977383" y="1688430"/>
                  <a:pt x="989949" y="1732410"/>
                </a:cubicBezTo>
                <a:cubicBezTo>
                  <a:pt x="992120" y="1760632"/>
                  <a:pt x="993336" y="1788944"/>
                  <a:pt x="996462" y="1817077"/>
                </a:cubicBezTo>
                <a:cubicBezTo>
                  <a:pt x="997684" y="1828079"/>
                  <a:pt x="1000995" y="1838750"/>
                  <a:pt x="1002975" y="1849641"/>
                </a:cubicBezTo>
                <a:cubicBezTo>
                  <a:pt x="1022116" y="1954923"/>
                  <a:pt x="998721" y="1837016"/>
                  <a:pt x="1016000" y="1914769"/>
                </a:cubicBezTo>
                <a:cubicBezTo>
                  <a:pt x="1018401" y="1925575"/>
                  <a:pt x="1020533" y="1936442"/>
                  <a:pt x="1022513" y="1947333"/>
                </a:cubicBezTo>
                <a:cubicBezTo>
                  <a:pt x="1024875" y="1960325"/>
                  <a:pt x="1026161" y="1973519"/>
                  <a:pt x="1029026" y="1986410"/>
                </a:cubicBezTo>
                <a:cubicBezTo>
                  <a:pt x="1042120" y="2045333"/>
                  <a:pt x="1028012" y="1944295"/>
                  <a:pt x="1061590" y="2045026"/>
                </a:cubicBezTo>
                <a:cubicBezTo>
                  <a:pt x="1075989" y="2088222"/>
                  <a:pt x="1074616" y="2070373"/>
                  <a:pt x="1074616" y="2097128"/>
                </a:cubicBezTo>
              </a:path>
            </a:pathLst>
          </a:custGeom>
          <a:noFill/>
          <a:ln w="12700" cap="flat" cmpd="sng">
            <a:solidFill>
              <a:schemeClr val="dk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sp>
        <p:nvSpPr>
          <p:cNvPr id="159" name="Google Shape;159;g6ee91f7b9c_0_288"/>
          <p:cNvSpPr/>
          <p:nvPr/>
        </p:nvSpPr>
        <p:spPr>
          <a:xfrm>
            <a:off x="5086514" y="1946201"/>
            <a:ext cx="1432868" cy="4564945"/>
          </a:xfrm>
          <a:custGeom>
            <a:avLst/>
            <a:gdLst/>
            <a:ahLst/>
            <a:cxnLst/>
            <a:rect l="l" t="t" r="r" b="b"/>
            <a:pathLst>
              <a:path w="1074651" h="2116667" extrusionOk="0">
                <a:moveTo>
                  <a:pt x="0" y="2116667"/>
                </a:moveTo>
                <a:cubicBezTo>
                  <a:pt x="15730" y="1959368"/>
                  <a:pt x="-9709" y="2160921"/>
                  <a:pt x="39077" y="1960359"/>
                </a:cubicBezTo>
                <a:cubicBezTo>
                  <a:pt x="51056" y="1911114"/>
                  <a:pt x="55190" y="1860261"/>
                  <a:pt x="65129" y="1810564"/>
                </a:cubicBezTo>
                <a:cubicBezTo>
                  <a:pt x="68229" y="1795066"/>
                  <a:pt x="73812" y="1780171"/>
                  <a:pt x="78154" y="1764974"/>
                </a:cubicBezTo>
                <a:cubicBezTo>
                  <a:pt x="91118" y="1661269"/>
                  <a:pt x="75804" y="1762137"/>
                  <a:pt x="97693" y="1667282"/>
                </a:cubicBezTo>
                <a:cubicBezTo>
                  <a:pt x="100662" y="1654415"/>
                  <a:pt x="101340" y="1641096"/>
                  <a:pt x="104205" y="1628205"/>
                </a:cubicBezTo>
                <a:cubicBezTo>
                  <a:pt x="110030" y="1601991"/>
                  <a:pt x="123744" y="1550051"/>
                  <a:pt x="123744" y="1550051"/>
                </a:cubicBezTo>
                <a:cubicBezTo>
                  <a:pt x="125915" y="1524000"/>
                  <a:pt x="127014" y="1497837"/>
                  <a:pt x="130257" y="1471897"/>
                </a:cubicBezTo>
                <a:cubicBezTo>
                  <a:pt x="131367" y="1463015"/>
                  <a:pt x="134944" y="1454609"/>
                  <a:pt x="136770" y="1445846"/>
                </a:cubicBezTo>
                <a:cubicBezTo>
                  <a:pt x="168708" y="1292542"/>
                  <a:pt x="147829" y="1360569"/>
                  <a:pt x="175846" y="1276513"/>
                </a:cubicBezTo>
                <a:cubicBezTo>
                  <a:pt x="182359" y="1222239"/>
                  <a:pt x="187654" y="1167806"/>
                  <a:pt x="195385" y="1113692"/>
                </a:cubicBezTo>
                <a:cubicBezTo>
                  <a:pt x="197556" y="1098496"/>
                  <a:pt x="198887" y="1083156"/>
                  <a:pt x="201898" y="1068103"/>
                </a:cubicBezTo>
                <a:cubicBezTo>
                  <a:pt x="203244" y="1061371"/>
                  <a:pt x="206525" y="1055165"/>
                  <a:pt x="208411" y="1048564"/>
                </a:cubicBezTo>
                <a:cubicBezTo>
                  <a:pt x="210870" y="1039957"/>
                  <a:pt x="212464" y="1031120"/>
                  <a:pt x="214923" y="1022513"/>
                </a:cubicBezTo>
                <a:cubicBezTo>
                  <a:pt x="221598" y="999149"/>
                  <a:pt x="223250" y="1003550"/>
                  <a:pt x="227949" y="976923"/>
                </a:cubicBezTo>
                <a:cubicBezTo>
                  <a:pt x="232911" y="948803"/>
                  <a:pt x="235713" y="920321"/>
                  <a:pt x="240975" y="892256"/>
                </a:cubicBezTo>
                <a:cubicBezTo>
                  <a:pt x="242240" y="885509"/>
                  <a:pt x="245601" y="879319"/>
                  <a:pt x="247487" y="872718"/>
                </a:cubicBezTo>
                <a:cubicBezTo>
                  <a:pt x="249946" y="864111"/>
                  <a:pt x="252245" y="855444"/>
                  <a:pt x="254000" y="846667"/>
                </a:cubicBezTo>
                <a:cubicBezTo>
                  <a:pt x="256590" y="833718"/>
                  <a:pt x="258505" y="820642"/>
                  <a:pt x="260513" y="807590"/>
                </a:cubicBezTo>
                <a:cubicBezTo>
                  <a:pt x="262847" y="792418"/>
                  <a:pt x="263574" y="776958"/>
                  <a:pt x="267026" y="762000"/>
                </a:cubicBezTo>
                <a:cubicBezTo>
                  <a:pt x="270113" y="748621"/>
                  <a:pt x="276107" y="736074"/>
                  <a:pt x="280052" y="722923"/>
                </a:cubicBezTo>
                <a:cubicBezTo>
                  <a:pt x="282624" y="714350"/>
                  <a:pt x="284622" y="705610"/>
                  <a:pt x="286564" y="696872"/>
                </a:cubicBezTo>
                <a:cubicBezTo>
                  <a:pt x="288965" y="686066"/>
                  <a:pt x="289190" y="674673"/>
                  <a:pt x="293077" y="664308"/>
                </a:cubicBezTo>
                <a:cubicBezTo>
                  <a:pt x="295826" y="656979"/>
                  <a:pt x="301761" y="651282"/>
                  <a:pt x="306103" y="644769"/>
                </a:cubicBezTo>
                <a:cubicBezTo>
                  <a:pt x="308274" y="627402"/>
                  <a:pt x="309574" y="609903"/>
                  <a:pt x="312616" y="592667"/>
                </a:cubicBezTo>
                <a:cubicBezTo>
                  <a:pt x="321619" y="541647"/>
                  <a:pt x="324114" y="538633"/>
                  <a:pt x="338667" y="494974"/>
                </a:cubicBezTo>
                <a:cubicBezTo>
                  <a:pt x="340838" y="477607"/>
                  <a:pt x="342049" y="460092"/>
                  <a:pt x="345180" y="442872"/>
                </a:cubicBezTo>
                <a:cubicBezTo>
                  <a:pt x="346408" y="436117"/>
                  <a:pt x="349143" y="429707"/>
                  <a:pt x="351693" y="423333"/>
                </a:cubicBezTo>
                <a:cubicBezTo>
                  <a:pt x="357833" y="407982"/>
                  <a:pt x="366300" y="393525"/>
                  <a:pt x="371231" y="377744"/>
                </a:cubicBezTo>
                <a:cubicBezTo>
                  <a:pt x="377201" y="358640"/>
                  <a:pt x="380828" y="338847"/>
                  <a:pt x="384257" y="319128"/>
                </a:cubicBezTo>
                <a:cubicBezTo>
                  <a:pt x="389517" y="288880"/>
                  <a:pt x="392235" y="258233"/>
                  <a:pt x="397282" y="227949"/>
                </a:cubicBezTo>
                <a:cubicBezTo>
                  <a:pt x="401354" y="203515"/>
                  <a:pt x="404113" y="204040"/>
                  <a:pt x="410308" y="182359"/>
                </a:cubicBezTo>
                <a:cubicBezTo>
                  <a:pt x="427771" y="121241"/>
                  <a:pt x="402899" y="195606"/>
                  <a:pt x="429846" y="123744"/>
                </a:cubicBezTo>
                <a:cubicBezTo>
                  <a:pt x="432257" y="117316"/>
                  <a:pt x="433655" y="110515"/>
                  <a:pt x="436359" y="104205"/>
                </a:cubicBezTo>
                <a:cubicBezTo>
                  <a:pt x="441112" y="93116"/>
                  <a:pt x="453492" y="68525"/>
                  <a:pt x="462411" y="58615"/>
                </a:cubicBezTo>
                <a:cubicBezTo>
                  <a:pt x="500754" y="16012"/>
                  <a:pt x="494774" y="21843"/>
                  <a:pt x="527539" y="0"/>
                </a:cubicBezTo>
                <a:cubicBezTo>
                  <a:pt x="534052" y="2171"/>
                  <a:pt x="542223" y="1659"/>
                  <a:pt x="547077" y="6513"/>
                </a:cubicBezTo>
                <a:cubicBezTo>
                  <a:pt x="553942" y="13378"/>
                  <a:pt x="555286" y="24135"/>
                  <a:pt x="560103" y="32564"/>
                </a:cubicBezTo>
                <a:cubicBezTo>
                  <a:pt x="563987" y="39360"/>
                  <a:pt x="568787" y="45590"/>
                  <a:pt x="573129" y="52103"/>
                </a:cubicBezTo>
                <a:cubicBezTo>
                  <a:pt x="575300" y="67299"/>
                  <a:pt x="577812" y="82451"/>
                  <a:pt x="579641" y="97692"/>
                </a:cubicBezTo>
                <a:cubicBezTo>
                  <a:pt x="584325" y="136729"/>
                  <a:pt x="584956" y="176369"/>
                  <a:pt x="592667" y="214923"/>
                </a:cubicBezTo>
                <a:cubicBezTo>
                  <a:pt x="594838" y="225778"/>
                  <a:pt x="596691" y="236701"/>
                  <a:pt x="599180" y="247487"/>
                </a:cubicBezTo>
                <a:cubicBezTo>
                  <a:pt x="603205" y="264931"/>
                  <a:pt x="608694" y="282036"/>
                  <a:pt x="612205" y="299590"/>
                </a:cubicBezTo>
                <a:cubicBezTo>
                  <a:pt x="628293" y="380028"/>
                  <a:pt x="608565" y="279572"/>
                  <a:pt x="625231" y="371231"/>
                </a:cubicBezTo>
                <a:cubicBezTo>
                  <a:pt x="627211" y="382122"/>
                  <a:pt x="628243" y="393293"/>
                  <a:pt x="631744" y="403795"/>
                </a:cubicBezTo>
                <a:cubicBezTo>
                  <a:pt x="634814" y="413005"/>
                  <a:pt x="640428" y="421162"/>
                  <a:pt x="644770" y="429846"/>
                </a:cubicBezTo>
                <a:cubicBezTo>
                  <a:pt x="646941" y="442872"/>
                  <a:pt x="648079" y="456112"/>
                  <a:pt x="651282" y="468923"/>
                </a:cubicBezTo>
                <a:cubicBezTo>
                  <a:pt x="654612" y="482243"/>
                  <a:pt x="661615" y="494536"/>
                  <a:pt x="664308" y="508000"/>
                </a:cubicBezTo>
                <a:cubicBezTo>
                  <a:pt x="666479" y="518855"/>
                  <a:pt x="668420" y="529758"/>
                  <a:pt x="670821" y="540564"/>
                </a:cubicBezTo>
                <a:cubicBezTo>
                  <a:pt x="675273" y="560597"/>
                  <a:pt x="685283" y="595707"/>
                  <a:pt x="690359" y="612205"/>
                </a:cubicBezTo>
                <a:cubicBezTo>
                  <a:pt x="694397" y="625328"/>
                  <a:pt x="700692" y="637818"/>
                  <a:pt x="703385" y="651282"/>
                </a:cubicBezTo>
                <a:cubicBezTo>
                  <a:pt x="705556" y="662137"/>
                  <a:pt x="706717" y="673243"/>
                  <a:pt x="709898" y="683846"/>
                </a:cubicBezTo>
                <a:cubicBezTo>
                  <a:pt x="713257" y="695044"/>
                  <a:pt x="719226" y="705319"/>
                  <a:pt x="722923" y="716410"/>
                </a:cubicBezTo>
                <a:cubicBezTo>
                  <a:pt x="733715" y="748786"/>
                  <a:pt x="732740" y="755613"/>
                  <a:pt x="742462" y="781538"/>
                </a:cubicBezTo>
                <a:cubicBezTo>
                  <a:pt x="769408" y="853397"/>
                  <a:pt x="744538" y="779040"/>
                  <a:pt x="762000" y="840154"/>
                </a:cubicBezTo>
                <a:cubicBezTo>
                  <a:pt x="763886" y="846755"/>
                  <a:pt x="766848" y="853032"/>
                  <a:pt x="768513" y="859692"/>
                </a:cubicBezTo>
                <a:cubicBezTo>
                  <a:pt x="782114" y="914093"/>
                  <a:pt x="766291" y="872562"/>
                  <a:pt x="788052" y="937846"/>
                </a:cubicBezTo>
                <a:cubicBezTo>
                  <a:pt x="791749" y="948937"/>
                  <a:pt x="797778" y="959194"/>
                  <a:pt x="801077" y="970410"/>
                </a:cubicBezTo>
                <a:cubicBezTo>
                  <a:pt x="808654" y="996172"/>
                  <a:pt x="812125" y="1023089"/>
                  <a:pt x="820616" y="1048564"/>
                </a:cubicBezTo>
                <a:cubicBezTo>
                  <a:pt x="824958" y="1061590"/>
                  <a:pt x="830311" y="1074321"/>
                  <a:pt x="833641" y="1087641"/>
                </a:cubicBezTo>
                <a:cubicBezTo>
                  <a:pt x="857413" y="1182731"/>
                  <a:pt x="829901" y="1123428"/>
                  <a:pt x="872718" y="1198359"/>
                </a:cubicBezTo>
                <a:cubicBezTo>
                  <a:pt x="874889" y="1209214"/>
                  <a:pt x="876318" y="1220243"/>
                  <a:pt x="879231" y="1230923"/>
                </a:cubicBezTo>
                <a:cubicBezTo>
                  <a:pt x="882844" y="1244169"/>
                  <a:pt x="889279" y="1256597"/>
                  <a:pt x="892257" y="1270000"/>
                </a:cubicBezTo>
                <a:cubicBezTo>
                  <a:pt x="905049" y="1327568"/>
                  <a:pt x="908555" y="1345773"/>
                  <a:pt x="924821" y="1406769"/>
                </a:cubicBezTo>
                <a:cubicBezTo>
                  <a:pt x="926590" y="1413402"/>
                  <a:pt x="929163" y="1419795"/>
                  <a:pt x="931334" y="1426308"/>
                </a:cubicBezTo>
                <a:cubicBezTo>
                  <a:pt x="953331" y="1558309"/>
                  <a:pt x="919916" y="1370323"/>
                  <a:pt x="950872" y="1504461"/>
                </a:cubicBezTo>
                <a:cubicBezTo>
                  <a:pt x="954324" y="1519419"/>
                  <a:pt x="955051" y="1534879"/>
                  <a:pt x="957385" y="1550051"/>
                </a:cubicBezTo>
                <a:cubicBezTo>
                  <a:pt x="959393" y="1563103"/>
                  <a:pt x="962153" y="1576038"/>
                  <a:pt x="963898" y="1589128"/>
                </a:cubicBezTo>
                <a:cubicBezTo>
                  <a:pt x="966496" y="1608614"/>
                  <a:pt x="967813" y="1628258"/>
                  <a:pt x="970411" y="1647744"/>
                </a:cubicBezTo>
                <a:cubicBezTo>
                  <a:pt x="976106" y="1690457"/>
                  <a:pt x="977383" y="1688430"/>
                  <a:pt x="989949" y="1732410"/>
                </a:cubicBezTo>
                <a:cubicBezTo>
                  <a:pt x="992120" y="1760632"/>
                  <a:pt x="993336" y="1788944"/>
                  <a:pt x="996462" y="1817077"/>
                </a:cubicBezTo>
                <a:cubicBezTo>
                  <a:pt x="997684" y="1828079"/>
                  <a:pt x="1000995" y="1838750"/>
                  <a:pt x="1002975" y="1849641"/>
                </a:cubicBezTo>
                <a:cubicBezTo>
                  <a:pt x="1022116" y="1954923"/>
                  <a:pt x="998721" y="1837016"/>
                  <a:pt x="1016000" y="1914769"/>
                </a:cubicBezTo>
                <a:cubicBezTo>
                  <a:pt x="1018401" y="1925575"/>
                  <a:pt x="1020533" y="1936442"/>
                  <a:pt x="1022513" y="1947333"/>
                </a:cubicBezTo>
                <a:cubicBezTo>
                  <a:pt x="1024875" y="1960325"/>
                  <a:pt x="1026161" y="1973519"/>
                  <a:pt x="1029026" y="1986410"/>
                </a:cubicBezTo>
                <a:cubicBezTo>
                  <a:pt x="1042120" y="2045333"/>
                  <a:pt x="1028012" y="1944295"/>
                  <a:pt x="1061590" y="2045026"/>
                </a:cubicBezTo>
                <a:cubicBezTo>
                  <a:pt x="1075989" y="2088222"/>
                  <a:pt x="1074616" y="2070373"/>
                  <a:pt x="1074616" y="2097128"/>
                </a:cubicBezTo>
              </a:path>
            </a:pathLst>
          </a:custGeom>
          <a:noFill/>
          <a:ln w="12700" cap="flat" cmpd="sng">
            <a:solidFill>
              <a:schemeClr val="dk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sp>
        <p:nvSpPr>
          <p:cNvPr id="160" name="Google Shape;160;g6ee91f7b9c_0_288"/>
          <p:cNvSpPr txBox="1">
            <a:spLocks noGrp="1"/>
          </p:cNvSpPr>
          <p:nvPr>
            <p:ph type="title" idx="4294967295"/>
          </p:nvPr>
        </p:nvSpPr>
        <p:spPr>
          <a:xfrm>
            <a:off x="838200" y="365125"/>
            <a:ext cx="10515600" cy="13256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dk1"/>
              </a:buClr>
              <a:buSzPts val="4400"/>
            </a:pPr>
            <a:r>
              <a:rPr lang="en-US" sz="4800" b="1" dirty="0">
                <a:latin typeface="Avenir"/>
                <a:ea typeface="Avenir"/>
                <a:cs typeface="Avenir"/>
                <a:sym typeface="Avenir"/>
              </a:rPr>
              <a:t>Fentanyl/Heroin</a:t>
            </a:r>
            <a:endParaRPr sz="4800" b="1" dirty="0">
              <a:latin typeface="Avenir"/>
              <a:ea typeface="Avenir"/>
              <a:cs typeface="Avenir"/>
              <a:sym typeface="Avenir"/>
            </a:endParaRPr>
          </a:p>
        </p:txBody>
      </p:sp>
    </p:spTree>
    <p:extLst>
      <p:ext uri="{BB962C8B-B14F-4D97-AF65-F5344CB8AC3E}">
        <p14:creationId xmlns:p14="http://schemas.microsoft.com/office/powerpoint/2010/main" val="9994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7"/>
          <p:cNvSpPr txBox="1"/>
          <p:nvPr/>
        </p:nvSpPr>
        <p:spPr>
          <a:xfrm>
            <a:off x="5753101" y="5184069"/>
            <a:ext cx="1548364" cy="443654"/>
          </a:xfrm>
          <a:prstGeom prst="rect">
            <a:avLst/>
          </a:prstGeom>
          <a:noFill/>
          <a:ln>
            <a:noFill/>
          </a:ln>
        </p:spPr>
        <p:txBody>
          <a:bodyPr spcFirstLastPara="1" wrap="square" lIns="37500" tIns="37500" rIns="37500" bIns="37500" anchor="t" anchorCtr="0">
            <a:spAutoFit/>
          </a:bodyPr>
          <a:lstStyle/>
          <a:p>
            <a:pPr>
              <a:buClr>
                <a:srgbClr val="FFFFFF"/>
              </a:buClr>
              <a:buSzPts val="1793"/>
            </a:pPr>
            <a:r>
              <a:rPr lang="en-US" sz="2391">
                <a:solidFill>
                  <a:srgbClr val="FFFFFF"/>
                </a:solidFill>
                <a:latin typeface="Corbel"/>
                <a:ea typeface="Corbel"/>
                <a:cs typeface="Corbel"/>
                <a:sym typeface="Corbel"/>
              </a:rPr>
              <a:t>Chronic use</a:t>
            </a:r>
            <a:endParaRPr sz="2400"/>
          </a:p>
        </p:txBody>
      </p:sp>
      <p:sp>
        <p:nvSpPr>
          <p:cNvPr id="167" name="Google Shape;167;p7"/>
          <p:cNvSpPr txBox="1"/>
          <p:nvPr/>
        </p:nvSpPr>
        <p:spPr>
          <a:xfrm>
            <a:off x="3867153" y="5186365"/>
            <a:ext cx="1317532" cy="443654"/>
          </a:xfrm>
          <a:prstGeom prst="rect">
            <a:avLst/>
          </a:prstGeom>
          <a:noFill/>
          <a:ln>
            <a:noFill/>
          </a:ln>
        </p:spPr>
        <p:txBody>
          <a:bodyPr spcFirstLastPara="1" wrap="square" lIns="37500" tIns="37500" rIns="37500" bIns="37500" anchor="t" anchorCtr="0">
            <a:spAutoFit/>
          </a:bodyPr>
          <a:lstStyle/>
          <a:p>
            <a:pPr>
              <a:buClr>
                <a:srgbClr val="FFFFFF"/>
              </a:buClr>
              <a:buSzPts val="1793"/>
            </a:pPr>
            <a:r>
              <a:rPr lang="en-US" sz="2391">
                <a:solidFill>
                  <a:srgbClr val="FFFFFF"/>
                </a:solidFill>
                <a:latin typeface="Corbel"/>
                <a:ea typeface="Corbel"/>
                <a:cs typeface="Corbel"/>
                <a:sym typeface="Corbel"/>
              </a:rPr>
              <a:t>Acute use</a:t>
            </a:r>
            <a:endParaRPr sz="2400"/>
          </a:p>
        </p:txBody>
      </p:sp>
      <p:cxnSp>
        <p:nvCxnSpPr>
          <p:cNvPr id="168" name="Google Shape;168;p7"/>
          <p:cNvCxnSpPr/>
          <p:nvPr/>
        </p:nvCxnSpPr>
        <p:spPr>
          <a:xfrm>
            <a:off x="3821963" y="5131254"/>
            <a:ext cx="5200651" cy="1"/>
          </a:xfrm>
          <a:prstGeom prst="straightConnector1">
            <a:avLst/>
          </a:prstGeom>
          <a:noFill/>
          <a:ln w="9525" cap="flat" cmpd="sng">
            <a:solidFill>
              <a:srgbClr val="FFFFFF"/>
            </a:solidFill>
            <a:prstDash val="solid"/>
            <a:round/>
            <a:headEnd type="none" w="sm" len="sm"/>
            <a:tailEnd type="none" w="sm" len="sm"/>
          </a:ln>
        </p:spPr>
      </p:cxnSp>
      <p:cxnSp>
        <p:nvCxnSpPr>
          <p:cNvPr id="169" name="Google Shape;169;p7"/>
          <p:cNvCxnSpPr/>
          <p:nvPr/>
        </p:nvCxnSpPr>
        <p:spPr>
          <a:xfrm>
            <a:off x="9194064" y="2982009"/>
            <a:ext cx="1" cy="1047071"/>
          </a:xfrm>
          <a:prstGeom prst="straightConnector1">
            <a:avLst/>
          </a:prstGeom>
          <a:noFill/>
          <a:ln w="9525" cap="flat" cmpd="sng">
            <a:solidFill>
              <a:srgbClr val="FFFFFF"/>
            </a:solidFill>
            <a:prstDash val="solid"/>
            <a:round/>
            <a:headEnd type="none" w="sm" len="sm"/>
            <a:tailEnd type="none" w="sm" len="sm"/>
          </a:ln>
        </p:spPr>
      </p:cxnSp>
      <p:grpSp>
        <p:nvGrpSpPr>
          <p:cNvPr id="170" name="Google Shape;170;p7"/>
          <p:cNvGrpSpPr/>
          <p:nvPr/>
        </p:nvGrpSpPr>
        <p:grpSpPr>
          <a:xfrm>
            <a:off x="1372245" y="2375808"/>
            <a:ext cx="7821820" cy="3306540"/>
            <a:chOff x="1029183" y="2061624"/>
            <a:chExt cx="5866365" cy="2479905"/>
          </a:xfrm>
        </p:grpSpPr>
        <p:sp>
          <p:nvSpPr>
            <p:cNvPr id="171" name="Google Shape;171;p7"/>
            <p:cNvSpPr txBox="1"/>
            <p:nvPr/>
          </p:nvSpPr>
          <p:spPr>
            <a:xfrm>
              <a:off x="1029183" y="3854760"/>
              <a:ext cx="1238217" cy="332741"/>
            </a:xfrm>
            <a:prstGeom prst="rect">
              <a:avLst/>
            </a:prstGeom>
            <a:noFill/>
            <a:ln>
              <a:noFill/>
            </a:ln>
          </p:spPr>
          <p:txBody>
            <a:bodyPr spcFirstLastPara="1" wrap="square" lIns="37500" tIns="37500" rIns="37500" bIns="37500" anchor="t" anchorCtr="0">
              <a:spAutoFit/>
            </a:bodyPr>
            <a:lstStyle/>
            <a:p>
              <a:pPr>
                <a:buClr>
                  <a:srgbClr val="81A4B8"/>
                </a:buClr>
                <a:buSzPts val="1793"/>
              </a:pPr>
              <a:r>
                <a:rPr lang="en-US" sz="2391">
                  <a:solidFill>
                    <a:srgbClr val="81A4B8"/>
                  </a:solidFill>
                  <a:latin typeface="Avenir"/>
                  <a:ea typeface="Avenir"/>
                  <a:cs typeface="Avenir"/>
                  <a:sym typeface="Avenir"/>
                </a:rPr>
                <a:t>Withdrawal</a:t>
              </a:r>
              <a:endParaRPr sz="2400"/>
            </a:p>
          </p:txBody>
        </p:sp>
        <p:sp>
          <p:nvSpPr>
            <p:cNvPr id="172" name="Google Shape;172;p7"/>
            <p:cNvSpPr txBox="1"/>
            <p:nvPr/>
          </p:nvSpPr>
          <p:spPr>
            <a:xfrm>
              <a:off x="1277649" y="2293334"/>
              <a:ext cx="989751" cy="332741"/>
            </a:xfrm>
            <a:prstGeom prst="rect">
              <a:avLst/>
            </a:prstGeom>
            <a:noFill/>
            <a:ln>
              <a:noFill/>
            </a:ln>
          </p:spPr>
          <p:txBody>
            <a:bodyPr spcFirstLastPara="1" wrap="square" lIns="37500" tIns="37500" rIns="37500" bIns="37500" anchor="t" anchorCtr="0">
              <a:spAutoFit/>
            </a:bodyPr>
            <a:lstStyle/>
            <a:p>
              <a:pPr>
                <a:buClr>
                  <a:schemeClr val="dk2"/>
                </a:buClr>
                <a:buSzPts val="1793"/>
              </a:pPr>
              <a:r>
                <a:rPr lang="en-US" sz="2391">
                  <a:solidFill>
                    <a:schemeClr val="dk2"/>
                  </a:solidFill>
                  <a:latin typeface="Avenir"/>
                  <a:ea typeface="Avenir"/>
                  <a:cs typeface="Avenir"/>
                  <a:sym typeface="Avenir"/>
                </a:rPr>
                <a:t>Euphoria</a:t>
              </a:r>
              <a:endParaRPr sz="2400"/>
            </a:p>
          </p:txBody>
        </p:sp>
        <p:grpSp>
          <p:nvGrpSpPr>
            <p:cNvPr id="173" name="Google Shape;173;p7"/>
            <p:cNvGrpSpPr/>
            <p:nvPr/>
          </p:nvGrpSpPr>
          <p:grpSpPr>
            <a:xfrm>
              <a:off x="2350378" y="2061624"/>
              <a:ext cx="4545170" cy="2479905"/>
              <a:chOff x="2350378" y="2061624"/>
              <a:chExt cx="4545170" cy="2479905"/>
            </a:xfrm>
          </p:grpSpPr>
          <p:sp>
            <p:nvSpPr>
              <p:cNvPr id="174" name="Google Shape;174;p7"/>
              <p:cNvSpPr/>
              <p:nvPr/>
            </p:nvSpPr>
            <p:spPr>
              <a:xfrm>
                <a:off x="2352122" y="2061624"/>
                <a:ext cx="4543426" cy="867966"/>
              </a:xfrm>
              <a:prstGeom prst="rect">
                <a:avLst/>
              </a:prstGeom>
              <a:solidFill>
                <a:srgbClr val="838383"/>
              </a:solidFill>
              <a:ln>
                <a:noFill/>
              </a:ln>
            </p:spPr>
            <p:txBody>
              <a:bodyPr spcFirstLastPara="1" wrap="square" lIns="34267" tIns="34267" rIns="34267" bIns="34267" anchor="ctr" anchorCtr="0">
                <a:noAutofit/>
              </a:bodyPr>
              <a:lstStyle/>
              <a:p>
                <a:pPr algn="ctr">
                  <a:buClr>
                    <a:srgbClr val="FFFFFF"/>
                  </a:buClr>
                  <a:buSzPts val="1793"/>
                </a:pPr>
                <a:endParaRPr sz="2391" b="1">
                  <a:solidFill>
                    <a:srgbClr val="558AAB"/>
                  </a:solidFill>
                  <a:latin typeface="Helvetica Neue"/>
                  <a:ea typeface="Helvetica Neue"/>
                  <a:cs typeface="Helvetica Neue"/>
                  <a:sym typeface="Helvetica Neue"/>
                </a:endParaRPr>
              </a:p>
            </p:txBody>
          </p:sp>
          <p:sp>
            <p:nvSpPr>
              <p:cNvPr id="175" name="Google Shape;175;p7"/>
              <p:cNvSpPr/>
              <p:nvPr/>
            </p:nvSpPr>
            <p:spPr>
              <a:xfrm>
                <a:off x="2352122" y="3632230"/>
                <a:ext cx="4543426" cy="909299"/>
              </a:xfrm>
              <a:prstGeom prst="rect">
                <a:avLst/>
              </a:prstGeom>
              <a:solidFill>
                <a:srgbClr val="81A4B8"/>
              </a:solidFill>
              <a:ln>
                <a:noFill/>
              </a:ln>
            </p:spPr>
            <p:txBody>
              <a:bodyPr spcFirstLastPara="1" wrap="square" lIns="34267" tIns="34267" rIns="34267" bIns="34267" anchor="ctr" anchorCtr="0">
                <a:noAutofit/>
              </a:bodyPr>
              <a:lstStyle/>
              <a:p>
                <a:pPr algn="ctr">
                  <a:buClr>
                    <a:srgbClr val="FFFFFF"/>
                  </a:buClr>
                  <a:buSzPts val="1477"/>
                </a:pPr>
                <a:endParaRPr sz="1969" b="1">
                  <a:solidFill>
                    <a:srgbClr val="558AAB"/>
                  </a:solidFill>
                  <a:latin typeface="Helvetica Neue"/>
                  <a:ea typeface="Helvetica Neue"/>
                  <a:cs typeface="Helvetica Neue"/>
                  <a:sym typeface="Helvetica Neue"/>
                </a:endParaRPr>
              </a:p>
            </p:txBody>
          </p:sp>
          <p:sp>
            <p:nvSpPr>
              <p:cNvPr id="176" name="Google Shape;176;p7"/>
              <p:cNvSpPr txBox="1"/>
              <p:nvPr/>
            </p:nvSpPr>
            <p:spPr>
              <a:xfrm>
                <a:off x="2900365" y="4113785"/>
                <a:ext cx="2966484" cy="272291"/>
              </a:xfrm>
              <a:prstGeom prst="rect">
                <a:avLst/>
              </a:prstGeom>
              <a:noFill/>
              <a:ln>
                <a:noFill/>
              </a:ln>
            </p:spPr>
            <p:txBody>
              <a:bodyPr spcFirstLastPara="1" wrap="square" lIns="37500" tIns="37500" rIns="37500" bIns="37500" anchor="t" anchorCtr="0">
                <a:spAutoFit/>
              </a:bodyPr>
              <a:lstStyle/>
              <a:p>
                <a:pPr algn="ctr">
                  <a:buClr>
                    <a:srgbClr val="FFFFFF"/>
                  </a:buClr>
                  <a:buSzPts val="1400"/>
                </a:pPr>
                <a:r>
                  <a:rPr lang="en-US" sz="1867">
                    <a:solidFill>
                      <a:srgbClr val="FFFFFF"/>
                    </a:solidFill>
                    <a:latin typeface="Avenir"/>
                    <a:ea typeface="Avenir"/>
                    <a:cs typeface="Avenir"/>
                    <a:sym typeface="Avenir"/>
                  </a:rPr>
                  <a:t>Tolerance &amp; Physical Dependence</a:t>
                </a:r>
                <a:endParaRPr sz="2400"/>
              </a:p>
            </p:txBody>
          </p:sp>
          <p:sp>
            <p:nvSpPr>
              <p:cNvPr id="177" name="Google Shape;177;p7"/>
              <p:cNvSpPr txBox="1"/>
              <p:nvPr/>
            </p:nvSpPr>
            <p:spPr>
              <a:xfrm>
                <a:off x="5952571" y="3755837"/>
                <a:ext cx="857251" cy="703275"/>
              </a:xfrm>
              <a:prstGeom prst="rect">
                <a:avLst/>
              </a:prstGeom>
              <a:solidFill>
                <a:srgbClr val="FFFFFF"/>
              </a:solidFill>
              <a:ln>
                <a:noFill/>
              </a:ln>
            </p:spPr>
            <p:txBody>
              <a:bodyPr spcFirstLastPara="1" wrap="square" lIns="37500" tIns="37500" rIns="37500" bIns="37500" anchor="t" anchorCtr="0">
                <a:spAutoFit/>
              </a:bodyPr>
              <a:lstStyle/>
              <a:p>
                <a:pPr algn="ctr">
                  <a:buClr>
                    <a:srgbClr val="000000"/>
                  </a:buClr>
                  <a:buSzPts val="1400"/>
                </a:pPr>
                <a:r>
                  <a:rPr lang="en-US" sz="1867">
                    <a:solidFill>
                      <a:srgbClr val="000000"/>
                    </a:solidFill>
                    <a:latin typeface="Avenir"/>
                    <a:ea typeface="Avenir"/>
                    <a:cs typeface="Avenir"/>
                    <a:sym typeface="Avenir"/>
                  </a:rPr>
                  <a:t>Opioid Agonist Therapy</a:t>
                </a:r>
                <a:endParaRPr sz="2400"/>
              </a:p>
            </p:txBody>
          </p:sp>
          <p:sp>
            <p:nvSpPr>
              <p:cNvPr id="178" name="Google Shape;178;p7"/>
              <p:cNvSpPr/>
              <p:nvPr/>
            </p:nvSpPr>
            <p:spPr>
              <a:xfrm>
                <a:off x="2350378" y="2879307"/>
                <a:ext cx="4543426" cy="768153"/>
              </a:xfrm>
              <a:prstGeom prst="rect">
                <a:avLst/>
              </a:prstGeom>
              <a:solidFill>
                <a:srgbClr val="AFAFAF"/>
              </a:solidFill>
              <a:ln>
                <a:noFill/>
              </a:ln>
            </p:spPr>
            <p:txBody>
              <a:bodyPr spcFirstLastPara="1" wrap="square" lIns="34267" tIns="34267" rIns="34267" bIns="34267" anchor="ctr" anchorCtr="0">
                <a:noAutofit/>
              </a:bodyPr>
              <a:lstStyle/>
              <a:p>
                <a:pPr algn="ctr">
                  <a:buClr>
                    <a:srgbClr val="FFFFFF"/>
                  </a:buClr>
                  <a:buSzPts val="1793"/>
                </a:pPr>
                <a:endParaRPr sz="2391" b="1">
                  <a:solidFill>
                    <a:srgbClr val="558AAB"/>
                  </a:solidFill>
                  <a:latin typeface="Helvetica Neue"/>
                  <a:ea typeface="Helvetica Neue"/>
                  <a:cs typeface="Helvetica Neue"/>
                  <a:sym typeface="Helvetica Neue"/>
                </a:endParaRPr>
              </a:p>
            </p:txBody>
          </p:sp>
          <p:sp>
            <p:nvSpPr>
              <p:cNvPr id="179" name="Google Shape;179;p7"/>
              <p:cNvSpPr/>
              <p:nvPr/>
            </p:nvSpPr>
            <p:spPr>
              <a:xfrm>
                <a:off x="4238072" y="3177580"/>
                <a:ext cx="1285876" cy="790892"/>
              </a:xfrm>
              <a:custGeom>
                <a:avLst/>
                <a:gdLst/>
                <a:ahLst/>
                <a:cxnLst/>
                <a:rect l="l" t="t" r="r" b="b"/>
                <a:pathLst>
                  <a:path w="21600" h="20495" extrusionOk="0">
                    <a:moveTo>
                      <a:pt x="0" y="7498"/>
                    </a:moveTo>
                    <a:cubicBezTo>
                      <a:pt x="450" y="14549"/>
                      <a:pt x="900" y="21600"/>
                      <a:pt x="1350" y="20350"/>
                    </a:cubicBezTo>
                    <a:cubicBezTo>
                      <a:pt x="1800" y="19101"/>
                      <a:pt x="2100" y="0"/>
                      <a:pt x="2700" y="0"/>
                    </a:cubicBezTo>
                    <a:cubicBezTo>
                      <a:pt x="3300" y="0"/>
                      <a:pt x="4350" y="20172"/>
                      <a:pt x="4950" y="20350"/>
                    </a:cubicBezTo>
                    <a:cubicBezTo>
                      <a:pt x="5550" y="20529"/>
                      <a:pt x="5775" y="1071"/>
                      <a:pt x="6300" y="1071"/>
                    </a:cubicBezTo>
                    <a:cubicBezTo>
                      <a:pt x="6825" y="1071"/>
                      <a:pt x="7575" y="20350"/>
                      <a:pt x="8100" y="20350"/>
                    </a:cubicBezTo>
                    <a:cubicBezTo>
                      <a:pt x="8625" y="20350"/>
                      <a:pt x="8700" y="1071"/>
                      <a:pt x="9450" y="1071"/>
                    </a:cubicBezTo>
                    <a:cubicBezTo>
                      <a:pt x="10200" y="1071"/>
                      <a:pt x="11925" y="19815"/>
                      <a:pt x="12600" y="20350"/>
                    </a:cubicBezTo>
                    <a:cubicBezTo>
                      <a:pt x="13275" y="20886"/>
                      <a:pt x="13050" y="4284"/>
                      <a:pt x="13500" y="4284"/>
                    </a:cubicBezTo>
                    <a:cubicBezTo>
                      <a:pt x="13950" y="4284"/>
                      <a:pt x="14775" y="20172"/>
                      <a:pt x="15300" y="20350"/>
                    </a:cubicBezTo>
                    <a:cubicBezTo>
                      <a:pt x="15825" y="20529"/>
                      <a:pt x="16050" y="5355"/>
                      <a:pt x="16650" y="5355"/>
                    </a:cubicBezTo>
                    <a:cubicBezTo>
                      <a:pt x="17250" y="5355"/>
                      <a:pt x="18375" y="20350"/>
                      <a:pt x="18900" y="20350"/>
                    </a:cubicBezTo>
                    <a:cubicBezTo>
                      <a:pt x="19425" y="20350"/>
                      <a:pt x="19350" y="5355"/>
                      <a:pt x="19800" y="5355"/>
                    </a:cubicBezTo>
                    <a:cubicBezTo>
                      <a:pt x="20250" y="5355"/>
                      <a:pt x="20925" y="12853"/>
                      <a:pt x="21600" y="20350"/>
                    </a:cubicBezTo>
                  </a:path>
                </a:pathLst>
              </a:custGeom>
              <a:noFill/>
              <a:ln w="88900" cap="flat" cmpd="sng">
                <a:solidFill>
                  <a:srgbClr val="FFFFFF"/>
                </a:solidFill>
                <a:prstDash val="solid"/>
                <a:round/>
                <a:headEnd type="none" w="sm" len="sm"/>
                <a:tailEnd type="none" w="sm" len="sm"/>
              </a:ln>
            </p:spPr>
            <p:txBody>
              <a:bodyPr spcFirstLastPara="1" wrap="square" lIns="34267" tIns="34267" rIns="34267" bIns="34267" anchor="t" anchorCtr="0">
                <a:noAutofit/>
              </a:bodyPr>
              <a:lstStyle/>
              <a:p>
                <a:pPr algn="ctr">
                  <a:buClr>
                    <a:srgbClr val="FFFFFF"/>
                  </a:buClr>
                  <a:buSzPts val="1793"/>
                </a:pPr>
                <a:endParaRPr sz="2391" b="1">
                  <a:solidFill>
                    <a:srgbClr val="558AAB"/>
                  </a:solidFill>
                  <a:latin typeface="Helvetica Neue"/>
                  <a:ea typeface="Helvetica Neue"/>
                  <a:cs typeface="Helvetica Neue"/>
                  <a:sym typeface="Helvetica Neue"/>
                </a:endParaRPr>
              </a:p>
            </p:txBody>
          </p:sp>
          <p:sp>
            <p:nvSpPr>
              <p:cNvPr id="180" name="Google Shape;180;p7"/>
              <p:cNvSpPr/>
              <p:nvPr/>
            </p:nvSpPr>
            <p:spPr>
              <a:xfrm>
                <a:off x="2780747" y="2350655"/>
                <a:ext cx="1457325" cy="1198911"/>
              </a:xfrm>
              <a:custGeom>
                <a:avLst/>
                <a:gdLst/>
                <a:ahLst/>
                <a:cxnLst/>
                <a:rect l="l" t="t" r="r" b="b"/>
                <a:pathLst>
                  <a:path w="21600" h="21239" extrusionOk="0">
                    <a:moveTo>
                      <a:pt x="0" y="21239"/>
                    </a:moveTo>
                    <a:cubicBezTo>
                      <a:pt x="626" y="10805"/>
                      <a:pt x="1252" y="371"/>
                      <a:pt x="1878" y="5"/>
                    </a:cubicBezTo>
                    <a:cubicBezTo>
                      <a:pt x="2504" y="-361"/>
                      <a:pt x="3130" y="18920"/>
                      <a:pt x="3757" y="19042"/>
                    </a:cubicBezTo>
                    <a:cubicBezTo>
                      <a:pt x="4383" y="19164"/>
                      <a:pt x="5009" y="1103"/>
                      <a:pt x="5635" y="737"/>
                    </a:cubicBezTo>
                    <a:cubicBezTo>
                      <a:pt x="6261" y="371"/>
                      <a:pt x="6887" y="16480"/>
                      <a:pt x="7513" y="16846"/>
                    </a:cubicBezTo>
                    <a:cubicBezTo>
                      <a:pt x="8139" y="17212"/>
                      <a:pt x="8765" y="2690"/>
                      <a:pt x="9391" y="2934"/>
                    </a:cubicBezTo>
                    <a:cubicBezTo>
                      <a:pt x="10017" y="3178"/>
                      <a:pt x="10643" y="18066"/>
                      <a:pt x="11270" y="18310"/>
                    </a:cubicBezTo>
                    <a:cubicBezTo>
                      <a:pt x="11896" y="18554"/>
                      <a:pt x="12522" y="4520"/>
                      <a:pt x="13148" y="4398"/>
                    </a:cubicBezTo>
                    <a:cubicBezTo>
                      <a:pt x="13774" y="4276"/>
                      <a:pt x="14478" y="17090"/>
                      <a:pt x="15026" y="17578"/>
                    </a:cubicBezTo>
                    <a:cubicBezTo>
                      <a:pt x="15574" y="18066"/>
                      <a:pt x="15887" y="6839"/>
                      <a:pt x="16435" y="7327"/>
                    </a:cubicBezTo>
                    <a:cubicBezTo>
                      <a:pt x="16983" y="7815"/>
                      <a:pt x="17843" y="20629"/>
                      <a:pt x="18313" y="20507"/>
                    </a:cubicBezTo>
                    <a:cubicBezTo>
                      <a:pt x="18783" y="20385"/>
                      <a:pt x="18704" y="6717"/>
                      <a:pt x="19252" y="6595"/>
                    </a:cubicBezTo>
                    <a:cubicBezTo>
                      <a:pt x="19800" y="6473"/>
                      <a:pt x="21209" y="17578"/>
                      <a:pt x="21600" y="19775"/>
                    </a:cubicBezTo>
                  </a:path>
                </a:pathLst>
              </a:custGeom>
              <a:noFill/>
              <a:ln w="88900" cap="flat" cmpd="sng">
                <a:solidFill>
                  <a:srgbClr val="FFFFFF"/>
                </a:solidFill>
                <a:prstDash val="solid"/>
                <a:round/>
                <a:headEnd type="none" w="sm" len="sm"/>
                <a:tailEnd type="none" w="sm" len="sm"/>
              </a:ln>
            </p:spPr>
            <p:txBody>
              <a:bodyPr spcFirstLastPara="1" wrap="square" lIns="34267" tIns="34267" rIns="34267" bIns="34267" anchor="t" anchorCtr="0">
                <a:noAutofit/>
              </a:bodyPr>
              <a:lstStyle/>
              <a:p>
                <a:pPr algn="ctr">
                  <a:buClr>
                    <a:srgbClr val="FFFFFF"/>
                  </a:buClr>
                  <a:buSzPts val="1793"/>
                </a:pPr>
                <a:endParaRPr sz="2391" b="1">
                  <a:solidFill>
                    <a:srgbClr val="558AAB"/>
                  </a:solidFill>
                  <a:latin typeface="Helvetica Neue"/>
                  <a:ea typeface="Helvetica Neue"/>
                  <a:cs typeface="Helvetica Neue"/>
                  <a:sym typeface="Helvetica Neue"/>
                </a:endParaRPr>
              </a:p>
            </p:txBody>
          </p:sp>
          <p:sp>
            <p:nvSpPr>
              <p:cNvPr id="181" name="Google Shape;181;p7"/>
              <p:cNvSpPr/>
              <p:nvPr/>
            </p:nvSpPr>
            <p:spPr>
              <a:xfrm>
                <a:off x="5523946" y="3126805"/>
                <a:ext cx="1371601" cy="879515"/>
              </a:xfrm>
              <a:custGeom>
                <a:avLst/>
                <a:gdLst/>
                <a:ahLst/>
                <a:cxnLst/>
                <a:rect l="l" t="t" r="r" b="b"/>
                <a:pathLst>
                  <a:path w="21600" h="19984" extrusionOk="0">
                    <a:moveTo>
                      <a:pt x="0" y="18383"/>
                    </a:moveTo>
                    <a:cubicBezTo>
                      <a:pt x="169" y="18729"/>
                      <a:pt x="338" y="19075"/>
                      <a:pt x="675" y="19213"/>
                    </a:cubicBezTo>
                    <a:cubicBezTo>
                      <a:pt x="1013" y="19352"/>
                      <a:pt x="1800" y="20875"/>
                      <a:pt x="2025" y="19213"/>
                    </a:cubicBezTo>
                    <a:cubicBezTo>
                      <a:pt x="2250" y="17552"/>
                      <a:pt x="450" y="12429"/>
                      <a:pt x="2025" y="9244"/>
                    </a:cubicBezTo>
                    <a:cubicBezTo>
                      <a:pt x="3600" y="6060"/>
                      <a:pt x="8213" y="937"/>
                      <a:pt x="11475" y="106"/>
                    </a:cubicBezTo>
                    <a:cubicBezTo>
                      <a:pt x="14737" y="-725"/>
                      <a:pt x="19912" y="3567"/>
                      <a:pt x="21600" y="4260"/>
                    </a:cubicBezTo>
                  </a:path>
                </a:pathLst>
              </a:custGeom>
              <a:noFill/>
              <a:ln w="88900" cap="flat" cmpd="sng">
                <a:solidFill>
                  <a:srgbClr val="FFFFFF"/>
                </a:solidFill>
                <a:prstDash val="solid"/>
                <a:round/>
                <a:headEnd type="none" w="sm" len="sm"/>
                <a:tailEnd type="none" w="sm" len="sm"/>
              </a:ln>
            </p:spPr>
            <p:txBody>
              <a:bodyPr spcFirstLastPara="1" wrap="square" lIns="34267" tIns="34267" rIns="34267" bIns="34267" anchor="t" anchorCtr="0">
                <a:noAutofit/>
              </a:bodyPr>
              <a:lstStyle/>
              <a:p>
                <a:pPr algn="ctr">
                  <a:buClr>
                    <a:srgbClr val="FFFFFF"/>
                  </a:buClr>
                  <a:buSzPts val="1793"/>
                </a:pPr>
                <a:endParaRPr sz="2391" b="1">
                  <a:solidFill>
                    <a:srgbClr val="558AAB"/>
                  </a:solidFill>
                  <a:latin typeface="Helvetica Neue"/>
                  <a:ea typeface="Helvetica Neue"/>
                  <a:cs typeface="Helvetica Neue"/>
                  <a:sym typeface="Helvetica Neue"/>
                </a:endParaRPr>
              </a:p>
            </p:txBody>
          </p:sp>
        </p:grpSp>
        <p:sp>
          <p:nvSpPr>
            <p:cNvPr id="182" name="Google Shape;182;p7"/>
            <p:cNvSpPr txBox="1"/>
            <p:nvPr/>
          </p:nvSpPr>
          <p:spPr>
            <a:xfrm>
              <a:off x="1437949" y="3088774"/>
              <a:ext cx="829451" cy="332741"/>
            </a:xfrm>
            <a:prstGeom prst="rect">
              <a:avLst/>
            </a:prstGeom>
            <a:noFill/>
            <a:ln>
              <a:noFill/>
            </a:ln>
          </p:spPr>
          <p:txBody>
            <a:bodyPr spcFirstLastPara="1" wrap="square" lIns="37500" tIns="37500" rIns="37500" bIns="37500" anchor="t" anchorCtr="0">
              <a:spAutoFit/>
            </a:bodyPr>
            <a:lstStyle/>
            <a:p>
              <a:pPr>
                <a:buClr>
                  <a:srgbClr val="AFAFAF"/>
                </a:buClr>
                <a:buSzPts val="1793"/>
              </a:pPr>
              <a:r>
                <a:rPr lang="en-US" sz="2391">
                  <a:solidFill>
                    <a:srgbClr val="AFAFAF"/>
                  </a:solidFill>
                  <a:latin typeface="Avenir"/>
                  <a:ea typeface="Avenir"/>
                  <a:cs typeface="Avenir"/>
                  <a:sym typeface="Avenir"/>
                </a:rPr>
                <a:t>Normal</a:t>
              </a:r>
              <a:endParaRPr sz="2400"/>
            </a:p>
          </p:txBody>
        </p:sp>
      </p:grpSp>
      <p:pic>
        <p:nvPicPr>
          <p:cNvPr id="183" name="Google Shape;183;p7" descr="Picture 4"/>
          <p:cNvPicPr preferRelativeResize="0"/>
          <p:nvPr/>
        </p:nvPicPr>
        <p:blipFill rotWithShape="1">
          <a:blip r:embed="rId3">
            <a:alphaModFix/>
          </a:blip>
          <a:srcRect/>
          <a:stretch/>
        </p:blipFill>
        <p:spPr>
          <a:xfrm>
            <a:off x="6631181" y="5924122"/>
            <a:ext cx="2562883" cy="539831"/>
          </a:xfrm>
          <a:prstGeom prst="rect">
            <a:avLst/>
          </a:prstGeom>
          <a:noFill/>
          <a:ln>
            <a:noFill/>
          </a:ln>
        </p:spPr>
      </p:pic>
      <p:cxnSp>
        <p:nvCxnSpPr>
          <p:cNvPr id="184" name="Google Shape;184;p7"/>
          <p:cNvCxnSpPr/>
          <p:nvPr/>
        </p:nvCxnSpPr>
        <p:spPr>
          <a:xfrm>
            <a:off x="886463" y="0"/>
            <a:ext cx="0" cy="6858000"/>
          </a:xfrm>
          <a:prstGeom prst="straightConnector1">
            <a:avLst/>
          </a:prstGeom>
          <a:noFill/>
          <a:ln w="9525" cap="flat" cmpd="sng">
            <a:solidFill>
              <a:srgbClr val="000000">
                <a:alpha val="20000"/>
              </a:srgbClr>
            </a:solidFill>
            <a:prstDash val="solid"/>
            <a:round/>
            <a:headEnd type="none" w="sm" len="sm"/>
            <a:tailEnd type="none" w="sm" len="sm"/>
          </a:ln>
        </p:spPr>
      </p:cxnSp>
      <p:sp>
        <p:nvSpPr>
          <p:cNvPr id="185" name="Google Shape;185;p7"/>
          <p:cNvSpPr txBox="1"/>
          <p:nvPr/>
        </p:nvSpPr>
        <p:spPr>
          <a:xfrm>
            <a:off x="1794533" y="570000"/>
            <a:ext cx="9511600" cy="999200"/>
          </a:xfrm>
          <a:prstGeom prst="rect">
            <a:avLst/>
          </a:prstGeom>
          <a:noFill/>
          <a:ln>
            <a:noFill/>
          </a:ln>
        </p:spPr>
        <p:txBody>
          <a:bodyPr spcFirstLastPara="1" wrap="square" lIns="121900" tIns="121900" rIns="121900" bIns="121900" anchor="b" anchorCtr="0">
            <a:noAutofit/>
          </a:bodyPr>
          <a:lstStyle/>
          <a:p>
            <a:pPr>
              <a:lnSpc>
                <a:spcPct val="90000"/>
              </a:lnSpc>
              <a:buClr>
                <a:srgbClr val="43626A"/>
              </a:buClr>
              <a:buSzPts val="1400"/>
            </a:pPr>
            <a:r>
              <a:rPr lang="en-US" sz="4000" b="1" dirty="0">
                <a:latin typeface="Avenir"/>
                <a:ea typeface="Avenir"/>
                <a:cs typeface="Avenir"/>
                <a:sym typeface="Avenir"/>
              </a:rPr>
              <a:t>No Longer Chasing the High</a:t>
            </a:r>
            <a:endParaRPr sz="4000" b="1" dirty="0">
              <a:latin typeface="Avenir"/>
              <a:ea typeface="Avenir"/>
              <a:cs typeface="Avenir"/>
              <a:sym typeface="Avenir"/>
            </a:endParaRPr>
          </a:p>
        </p:txBody>
      </p:sp>
      <p:pic>
        <p:nvPicPr>
          <p:cNvPr id="187" name="Google Shape;187;p7"/>
          <p:cNvPicPr preferRelativeResize="0"/>
          <p:nvPr/>
        </p:nvPicPr>
        <p:blipFill rotWithShape="1">
          <a:blip r:embed="rId4">
            <a:alphaModFix/>
          </a:blip>
          <a:srcRect/>
          <a:stretch/>
        </p:blipFill>
        <p:spPr>
          <a:xfrm>
            <a:off x="1885543" y="-1204402"/>
            <a:ext cx="9601200" cy="999067"/>
          </a:xfrm>
          <a:prstGeom prst="rect">
            <a:avLst/>
          </a:prstGeom>
          <a:noFill/>
          <a:ln>
            <a:noFill/>
          </a:ln>
        </p:spPr>
      </p:pic>
    </p:spTree>
    <p:extLst>
      <p:ext uri="{BB962C8B-B14F-4D97-AF65-F5344CB8AC3E}">
        <p14:creationId xmlns:p14="http://schemas.microsoft.com/office/powerpoint/2010/main" val="2304080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6ee91f7b9c_0_748"/>
          <p:cNvSpPr txBox="1">
            <a:spLocks noGrp="1"/>
          </p:cNvSpPr>
          <p:nvPr>
            <p:ph type="title"/>
          </p:nvPr>
        </p:nvSpPr>
        <p:spPr>
          <a:xfrm>
            <a:off x="838199" y="833728"/>
            <a:ext cx="10515600" cy="994000"/>
          </a:xfrm>
          <a:prstGeom prst="rect">
            <a:avLst/>
          </a:prstGeom>
        </p:spPr>
        <p:txBody>
          <a:bodyPr spcFirstLastPara="1" vert="horz" wrap="square" lIns="65000" tIns="65000" rIns="65000" bIns="65000" rtlCol="0" anchor="ctr" anchorCtr="0">
            <a:noAutofit/>
          </a:bodyPr>
          <a:lstStyle/>
          <a:p>
            <a:pPr>
              <a:buClr>
                <a:schemeClr val="dk1"/>
              </a:buClr>
              <a:buSzPts val="4400"/>
            </a:pPr>
            <a:r>
              <a:rPr lang="en-US" sz="4000" b="1" dirty="0">
                <a:solidFill>
                  <a:schemeClr val="tx1"/>
                </a:solidFill>
              </a:rPr>
              <a:t>What is MAT?</a:t>
            </a:r>
            <a:endParaRPr sz="4000" b="1" dirty="0">
              <a:solidFill>
                <a:schemeClr val="tx1"/>
              </a:solidFill>
            </a:endParaRPr>
          </a:p>
          <a:p>
            <a:endParaRPr dirty="0"/>
          </a:p>
        </p:txBody>
      </p:sp>
      <p:sp>
        <p:nvSpPr>
          <p:cNvPr id="193" name="Google Shape;193;g6ee91f7b9c_0_748"/>
          <p:cNvSpPr txBox="1">
            <a:spLocks noGrp="1"/>
          </p:cNvSpPr>
          <p:nvPr>
            <p:ph type="body" idx="1"/>
          </p:nvPr>
        </p:nvSpPr>
        <p:spPr>
          <a:xfrm>
            <a:off x="838200" y="1827733"/>
            <a:ext cx="10515600" cy="4593600"/>
          </a:xfrm>
          <a:prstGeom prst="rect">
            <a:avLst/>
          </a:prstGeom>
        </p:spPr>
        <p:txBody>
          <a:bodyPr spcFirstLastPara="1" vert="horz" wrap="square" lIns="65000" tIns="65000" rIns="65000" bIns="65000" rtlCol="0" anchor="t" anchorCtr="0">
            <a:noAutofit/>
          </a:bodyPr>
          <a:lstStyle/>
          <a:p>
            <a:pPr indent="-457189">
              <a:lnSpc>
                <a:spcPct val="100000"/>
              </a:lnSpc>
              <a:spcBef>
                <a:spcPts val="0"/>
              </a:spcBef>
              <a:buClr>
                <a:srgbClr val="3F3F3F"/>
              </a:buClr>
              <a:buSzPts val="1800"/>
            </a:pPr>
            <a:r>
              <a:rPr lang="en-US" sz="2400" dirty="0">
                <a:solidFill>
                  <a:srgbClr val="3F3F3F"/>
                </a:solidFill>
              </a:rPr>
              <a:t>“MAT” Medication Assisted Treatment </a:t>
            </a:r>
            <a:br>
              <a:rPr lang="en-US" sz="2400" dirty="0">
                <a:solidFill>
                  <a:srgbClr val="3F3F3F"/>
                </a:solidFill>
              </a:rPr>
            </a:br>
            <a:r>
              <a:rPr lang="en-US" sz="2400" dirty="0">
                <a:solidFill>
                  <a:srgbClr val="3F3F3F"/>
                </a:solidFill>
              </a:rPr>
              <a:t>(or Medication for Addiction Treatment)</a:t>
            </a:r>
            <a:br>
              <a:rPr lang="en-US" sz="2400" dirty="0">
                <a:solidFill>
                  <a:srgbClr val="3F3F3F"/>
                </a:solidFill>
              </a:rPr>
            </a:br>
            <a:endParaRPr sz="2400" dirty="0">
              <a:solidFill>
                <a:srgbClr val="3F3F3F"/>
              </a:solidFill>
            </a:endParaRPr>
          </a:p>
          <a:p>
            <a:pPr indent="-457189">
              <a:lnSpc>
                <a:spcPct val="100000"/>
              </a:lnSpc>
              <a:spcBef>
                <a:spcPts val="0"/>
              </a:spcBef>
              <a:buClr>
                <a:srgbClr val="3F3F3F"/>
              </a:buClr>
              <a:buSzPts val="1800"/>
            </a:pPr>
            <a:r>
              <a:rPr lang="en-US" sz="2400" dirty="0">
                <a:solidFill>
                  <a:srgbClr val="3F3F3F"/>
                </a:solidFill>
              </a:rPr>
              <a:t>“MOUD” Medication for Opiate Use Disorder</a:t>
            </a:r>
            <a:br>
              <a:rPr lang="en-US" sz="2400" dirty="0">
                <a:solidFill>
                  <a:srgbClr val="3F3F3F"/>
                </a:solidFill>
              </a:rPr>
            </a:br>
            <a:endParaRPr sz="2400" dirty="0">
              <a:solidFill>
                <a:srgbClr val="3F3F3F"/>
              </a:solidFill>
            </a:endParaRPr>
          </a:p>
          <a:p>
            <a:pPr indent="-457189">
              <a:lnSpc>
                <a:spcPct val="100000"/>
              </a:lnSpc>
              <a:spcBef>
                <a:spcPts val="0"/>
              </a:spcBef>
              <a:buClr>
                <a:srgbClr val="3F3F3F"/>
              </a:buClr>
              <a:buSzPts val="1800"/>
            </a:pPr>
            <a:r>
              <a:rPr lang="en-US" sz="2400" dirty="0">
                <a:solidFill>
                  <a:srgbClr val="3F3F3F"/>
                </a:solidFill>
              </a:rPr>
              <a:t>Methadone – Full Opiate</a:t>
            </a:r>
            <a:br>
              <a:rPr lang="en-US" sz="2400" dirty="0">
                <a:solidFill>
                  <a:srgbClr val="3F3F3F"/>
                </a:solidFill>
              </a:rPr>
            </a:br>
            <a:endParaRPr sz="2400" dirty="0">
              <a:solidFill>
                <a:srgbClr val="3F3F3F"/>
              </a:solidFill>
            </a:endParaRPr>
          </a:p>
          <a:p>
            <a:pPr indent="-457189">
              <a:lnSpc>
                <a:spcPct val="100000"/>
              </a:lnSpc>
              <a:spcBef>
                <a:spcPts val="0"/>
              </a:spcBef>
              <a:buClr>
                <a:srgbClr val="3F3F3F"/>
              </a:buClr>
              <a:buSzPts val="1800"/>
            </a:pPr>
            <a:r>
              <a:rPr lang="en-US" sz="2400" dirty="0">
                <a:solidFill>
                  <a:srgbClr val="3F3F3F"/>
                </a:solidFill>
              </a:rPr>
              <a:t>Buprenorphine (Suboxone) – Partial Opiate</a:t>
            </a:r>
            <a:br>
              <a:rPr lang="en-US" sz="2400" dirty="0">
                <a:solidFill>
                  <a:srgbClr val="3F3F3F"/>
                </a:solidFill>
              </a:rPr>
            </a:br>
            <a:endParaRPr sz="2400" dirty="0">
              <a:solidFill>
                <a:srgbClr val="3F3F3F"/>
              </a:solidFill>
            </a:endParaRPr>
          </a:p>
          <a:p>
            <a:pPr indent="-457189">
              <a:lnSpc>
                <a:spcPct val="100000"/>
              </a:lnSpc>
              <a:spcBef>
                <a:spcPts val="0"/>
              </a:spcBef>
              <a:buClr>
                <a:srgbClr val="3F3F3F"/>
              </a:buClr>
              <a:buSzPts val="1800"/>
            </a:pPr>
            <a:r>
              <a:rPr lang="en-US" sz="2400" dirty="0">
                <a:solidFill>
                  <a:srgbClr val="3F3F3F"/>
                </a:solidFill>
              </a:rPr>
              <a:t>Naltrexone – Anti Opiate</a:t>
            </a:r>
            <a:endParaRPr sz="2400" dirty="0">
              <a:solidFill>
                <a:srgbClr val="3F3F3F"/>
              </a:solidFill>
            </a:endParaRPr>
          </a:p>
          <a:p>
            <a:pPr marL="0" indent="0">
              <a:buNone/>
            </a:pPr>
            <a:endParaRPr dirty="0"/>
          </a:p>
        </p:txBody>
      </p:sp>
    </p:spTree>
    <p:extLst>
      <p:ext uri="{BB962C8B-B14F-4D97-AF65-F5344CB8AC3E}">
        <p14:creationId xmlns:p14="http://schemas.microsoft.com/office/powerpoint/2010/main" val="302515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6ee91f7b9c_0_754"/>
          <p:cNvSpPr txBox="1"/>
          <p:nvPr/>
        </p:nvSpPr>
        <p:spPr>
          <a:xfrm>
            <a:off x="570114" y="5918552"/>
            <a:ext cx="1276400" cy="559200"/>
          </a:xfrm>
          <a:prstGeom prst="rect">
            <a:avLst/>
          </a:prstGeom>
          <a:noFill/>
          <a:ln>
            <a:noFill/>
          </a:ln>
        </p:spPr>
        <p:txBody>
          <a:bodyPr spcFirstLastPara="1" wrap="square" lIns="33033" tIns="33033" rIns="33033" bIns="33033" anchor="b" anchorCtr="0">
            <a:noAutofit/>
          </a:bodyPr>
          <a:lstStyle/>
          <a:p>
            <a:pPr>
              <a:buClr>
                <a:schemeClr val="dk2"/>
              </a:buClr>
              <a:buSzPts val="800"/>
            </a:pPr>
            <a:r>
              <a:rPr lang="en-US" sz="1067">
                <a:solidFill>
                  <a:schemeClr val="dk2"/>
                </a:solidFill>
                <a:latin typeface="Avenir"/>
                <a:ea typeface="Avenir"/>
                <a:cs typeface="Avenir"/>
                <a:sym typeface="Avenir"/>
              </a:rPr>
              <a:t>Dupouy et al., 2017</a:t>
            </a:r>
            <a:endParaRPr sz="1067">
              <a:solidFill>
                <a:schemeClr val="dk2"/>
              </a:solidFill>
              <a:latin typeface="Avenir"/>
              <a:ea typeface="Avenir"/>
              <a:cs typeface="Avenir"/>
              <a:sym typeface="Avenir"/>
            </a:endParaRPr>
          </a:p>
          <a:p>
            <a:pPr>
              <a:buClr>
                <a:schemeClr val="dk2"/>
              </a:buClr>
              <a:buSzPts val="800"/>
            </a:pPr>
            <a:r>
              <a:rPr lang="en-US" sz="1067">
                <a:solidFill>
                  <a:schemeClr val="dk2"/>
                </a:solidFill>
                <a:latin typeface="Avenir"/>
                <a:ea typeface="Avenir"/>
                <a:cs typeface="Avenir"/>
                <a:sym typeface="Avenir"/>
              </a:rPr>
              <a:t>Evans et al., 2015</a:t>
            </a:r>
            <a:endParaRPr sz="1067">
              <a:solidFill>
                <a:schemeClr val="dk2"/>
              </a:solidFill>
              <a:latin typeface="Avenir"/>
              <a:ea typeface="Avenir"/>
              <a:cs typeface="Avenir"/>
              <a:sym typeface="Avenir"/>
            </a:endParaRPr>
          </a:p>
          <a:p>
            <a:pPr>
              <a:buClr>
                <a:schemeClr val="dk2"/>
              </a:buClr>
              <a:buSzPts val="800"/>
            </a:pPr>
            <a:r>
              <a:rPr lang="en-US" sz="1067">
                <a:solidFill>
                  <a:schemeClr val="dk2"/>
                </a:solidFill>
                <a:latin typeface="Avenir"/>
                <a:ea typeface="Avenir"/>
                <a:cs typeface="Avenir"/>
                <a:sym typeface="Avenir"/>
              </a:rPr>
              <a:t>Sordo et al., 2017</a:t>
            </a:r>
            <a:endParaRPr sz="2400"/>
          </a:p>
        </p:txBody>
      </p:sp>
      <p:pic>
        <p:nvPicPr>
          <p:cNvPr id="200" name="Google Shape;200;g6ee91f7b9c_0_754" descr="Picture 5"/>
          <p:cNvPicPr preferRelativeResize="0"/>
          <p:nvPr/>
        </p:nvPicPr>
        <p:blipFill rotWithShape="1">
          <a:blip r:embed="rId3">
            <a:alphaModFix/>
          </a:blip>
          <a:srcRect/>
          <a:stretch/>
        </p:blipFill>
        <p:spPr>
          <a:xfrm>
            <a:off x="824784" y="1474000"/>
            <a:ext cx="9780816" cy="4419952"/>
          </a:xfrm>
          <a:prstGeom prst="rect">
            <a:avLst/>
          </a:prstGeom>
          <a:noFill/>
          <a:ln>
            <a:noFill/>
          </a:ln>
        </p:spPr>
      </p:pic>
      <p:sp>
        <p:nvSpPr>
          <p:cNvPr id="201" name="Google Shape;201;g6ee91f7b9c_0_754"/>
          <p:cNvSpPr txBox="1"/>
          <p:nvPr/>
        </p:nvSpPr>
        <p:spPr>
          <a:xfrm>
            <a:off x="4370557" y="5869352"/>
            <a:ext cx="3072800" cy="328800"/>
          </a:xfrm>
          <a:prstGeom prst="rect">
            <a:avLst/>
          </a:prstGeom>
          <a:noFill/>
          <a:ln>
            <a:noFill/>
          </a:ln>
        </p:spPr>
        <p:txBody>
          <a:bodyPr spcFirstLastPara="1" wrap="square" lIns="34267" tIns="34267" rIns="34267" bIns="34267" anchor="t" anchorCtr="0">
            <a:noAutofit/>
          </a:bodyPr>
          <a:lstStyle/>
          <a:p>
            <a:pPr algn="ctr">
              <a:buClr>
                <a:srgbClr val="000000"/>
              </a:buClr>
              <a:buSzPts val="1265"/>
            </a:pPr>
            <a:r>
              <a:rPr lang="en-US" sz="1687" dirty="0">
                <a:solidFill>
                  <a:srgbClr val="000000"/>
                </a:solidFill>
                <a:latin typeface="Avenir"/>
                <a:ea typeface="Avenir"/>
                <a:cs typeface="Avenir"/>
                <a:sym typeface="Avenir"/>
              </a:rPr>
              <a:t>Standardized Mortality Ratio</a:t>
            </a:r>
            <a:endParaRPr sz="2400" dirty="0"/>
          </a:p>
        </p:txBody>
      </p:sp>
      <p:sp>
        <p:nvSpPr>
          <p:cNvPr id="202" name="Google Shape;202;g6ee91f7b9c_0_754"/>
          <p:cNvSpPr txBox="1"/>
          <p:nvPr/>
        </p:nvSpPr>
        <p:spPr>
          <a:xfrm>
            <a:off x="1586400" y="501400"/>
            <a:ext cx="9019200" cy="948000"/>
          </a:xfrm>
          <a:prstGeom prst="rect">
            <a:avLst/>
          </a:prstGeom>
          <a:noFill/>
          <a:ln>
            <a:noFill/>
          </a:ln>
        </p:spPr>
        <p:txBody>
          <a:bodyPr spcFirstLastPara="1" wrap="square" lIns="121900" tIns="121900" rIns="121900" bIns="121900" anchor="b" anchorCtr="0">
            <a:noAutofit/>
          </a:bodyPr>
          <a:lstStyle/>
          <a:p>
            <a:pPr>
              <a:lnSpc>
                <a:spcPct val="90000"/>
              </a:lnSpc>
              <a:buClr>
                <a:srgbClr val="43626A"/>
              </a:buClr>
              <a:buSzPts val="1400"/>
            </a:pPr>
            <a:r>
              <a:rPr lang="en-US" sz="4000" b="1" dirty="0">
                <a:latin typeface="Avenir"/>
                <a:ea typeface="Avenir"/>
                <a:cs typeface="Avenir"/>
                <a:sym typeface="Avenir"/>
              </a:rPr>
              <a:t>Treatment Saves Lives</a:t>
            </a:r>
            <a:endParaRPr sz="4000" b="1" dirty="0">
              <a:latin typeface="Avenir"/>
              <a:ea typeface="Avenir"/>
              <a:cs typeface="Avenir"/>
              <a:sym typeface="Avenir"/>
            </a:endParaRPr>
          </a:p>
        </p:txBody>
      </p:sp>
    </p:spTree>
    <p:extLst>
      <p:ext uri="{BB962C8B-B14F-4D97-AF65-F5344CB8AC3E}">
        <p14:creationId xmlns:p14="http://schemas.microsoft.com/office/powerpoint/2010/main" val="352715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g6ee91f7b9c_0_1290" descr="https://lh4.googleusercontent.com/4M1lFzS2QE_rHPuuSCuRVx0MDZo4mYPYzKOCr2ttDoDr6kcLqNeqKdglysmvM8o6Q_aUs9irqaoqDj_vYb6xDl7sjhZp59jwmSpAEKJ3sDvMbHbQK4qpC2TPCQBJMJ5zwva94PGJKBE"/>
          <p:cNvPicPr preferRelativeResize="0">
            <a:picLocks noGrp="1"/>
          </p:cNvPicPr>
          <p:nvPr>
            <p:ph type="body" idx="1"/>
          </p:nvPr>
        </p:nvPicPr>
        <p:blipFill rotWithShape="1">
          <a:blip r:embed="rId3">
            <a:alphaModFix/>
          </a:blip>
          <a:srcRect/>
          <a:stretch/>
        </p:blipFill>
        <p:spPr>
          <a:xfrm>
            <a:off x="886467" y="1567543"/>
            <a:ext cx="10314933" cy="4523014"/>
          </a:xfrm>
          <a:prstGeom prst="rect">
            <a:avLst/>
          </a:prstGeom>
          <a:noFill/>
          <a:ln>
            <a:noFill/>
          </a:ln>
        </p:spPr>
      </p:pic>
      <p:sp>
        <p:nvSpPr>
          <p:cNvPr id="289" name="Google Shape;289;g6ee91f7b9c_0_1290"/>
          <p:cNvSpPr txBox="1"/>
          <p:nvPr/>
        </p:nvSpPr>
        <p:spPr>
          <a:xfrm>
            <a:off x="886467" y="425300"/>
            <a:ext cx="9469600" cy="733600"/>
          </a:xfrm>
          <a:prstGeom prst="rect">
            <a:avLst/>
          </a:prstGeom>
          <a:noFill/>
          <a:ln>
            <a:noFill/>
          </a:ln>
        </p:spPr>
        <p:txBody>
          <a:bodyPr spcFirstLastPara="1" wrap="square" lIns="121900" tIns="121900" rIns="121900" bIns="121900" anchor="t" anchorCtr="0">
            <a:noAutofit/>
          </a:bodyPr>
          <a:lstStyle/>
          <a:p>
            <a:pPr>
              <a:lnSpc>
                <a:spcPct val="90000"/>
              </a:lnSpc>
            </a:pPr>
            <a:r>
              <a:rPr lang="en-US" sz="4000" b="1" dirty="0">
                <a:latin typeface="Avenir"/>
                <a:ea typeface="Avenir"/>
                <a:cs typeface="Avenir"/>
                <a:sym typeface="Avenir"/>
              </a:rPr>
              <a:t>How Long do Patients Need MAT?</a:t>
            </a:r>
            <a:endParaRPr sz="4000" b="1" dirty="0">
              <a:latin typeface="Avenir"/>
              <a:ea typeface="Avenir"/>
              <a:cs typeface="Avenir"/>
              <a:sym typeface="Avenir"/>
            </a:endParaRPr>
          </a:p>
        </p:txBody>
      </p:sp>
    </p:spTree>
    <p:extLst>
      <p:ext uri="{BB962C8B-B14F-4D97-AF65-F5344CB8AC3E}">
        <p14:creationId xmlns:p14="http://schemas.microsoft.com/office/powerpoint/2010/main" val="1236667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0"/>
          <p:cNvPicPr preferRelativeResize="0"/>
          <p:nvPr/>
        </p:nvPicPr>
        <p:blipFill rotWithShape="1">
          <a:blip r:embed="rId3">
            <a:alphaModFix/>
          </a:blip>
          <a:srcRect/>
          <a:stretch/>
        </p:blipFill>
        <p:spPr>
          <a:xfrm>
            <a:off x="838200" y="216976"/>
            <a:ext cx="10067694" cy="2495227"/>
          </a:xfrm>
          <a:prstGeom prst="rect">
            <a:avLst/>
          </a:prstGeom>
          <a:noFill/>
          <a:ln>
            <a:noFill/>
          </a:ln>
        </p:spPr>
      </p:pic>
      <p:pic>
        <p:nvPicPr>
          <p:cNvPr id="254" name="Google Shape;254;p20"/>
          <p:cNvPicPr preferRelativeResize="0"/>
          <p:nvPr/>
        </p:nvPicPr>
        <p:blipFill rotWithShape="1">
          <a:blip r:embed="rId4">
            <a:alphaModFix/>
          </a:blip>
          <a:srcRect r="134" b="14669"/>
          <a:stretch/>
        </p:blipFill>
        <p:spPr>
          <a:xfrm>
            <a:off x="1545114" y="1441342"/>
            <a:ext cx="8653866" cy="5416658"/>
          </a:xfrm>
          <a:prstGeom prst="rect">
            <a:avLst/>
          </a:prstGeom>
          <a:noFill/>
          <a:ln>
            <a:noFill/>
          </a:ln>
        </p:spPr>
      </p:pic>
    </p:spTree>
    <p:extLst>
      <p:ext uri="{BB962C8B-B14F-4D97-AF65-F5344CB8AC3E}">
        <p14:creationId xmlns:p14="http://schemas.microsoft.com/office/powerpoint/2010/main" val="2237963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200"/>
        <p:cNvGrpSpPr/>
        <p:nvPr/>
      </p:nvGrpSpPr>
      <p:grpSpPr>
        <a:xfrm>
          <a:off x="0" y="0"/>
          <a:ext cx="0" cy="0"/>
          <a:chOff x="0" y="0"/>
          <a:chExt cx="0" cy="0"/>
        </a:xfrm>
      </p:grpSpPr>
      <p:sp>
        <p:nvSpPr>
          <p:cNvPr id="201" name="Google Shape;20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6600"/>
              <a:buNone/>
            </a:pPr>
            <a:r>
              <a:rPr lang="en-US" sz="6600" b="1">
                <a:solidFill>
                  <a:schemeClr val="lt1"/>
                </a:solidFill>
                <a:latin typeface="Avenir"/>
                <a:ea typeface="Avenir"/>
                <a:cs typeface="Avenir"/>
                <a:sym typeface="Avenir"/>
              </a:rPr>
              <a:t>10.3% </a:t>
            </a:r>
            <a:r>
              <a:rPr lang="en-US" sz="4000" b="1">
                <a:solidFill>
                  <a:schemeClr val="lt1"/>
                </a:solidFill>
                <a:latin typeface="Avenir"/>
                <a:ea typeface="Avenir"/>
                <a:cs typeface="Avenir"/>
                <a:sym typeface="Avenir"/>
              </a:rPr>
              <a:t>of people aged 12 or older who need treatment for substance use received </a:t>
            </a:r>
            <a:r>
              <a:rPr lang="en-US" sz="5400" b="1">
                <a:solidFill>
                  <a:schemeClr val="lt1"/>
                </a:solidFill>
                <a:latin typeface="Avenir"/>
                <a:ea typeface="Avenir"/>
                <a:cs typeface="Avenir"/>
                <a:sym typeface="Avenir"/>
              </a:rPr>
              <a:t>any</a:t>
            </a:r>
            <a:r>
              <a:rPr lang="en-US" sz="4000" b="1">
                <a:solidFill>
                  <a:schemeClr val="lt1"/>
                </a:solidFill>
                <a:latin typeface="Avenir"/>
                <a:ea typeface="Avenir"/>
                <a:cs typeface="Avenir"/>
                <a:sym typeface="Avenir"/>
              </a:rPr>
              <a:t> substance use treatment in the past year</a:t>
            </a:r>
            <a:endParaRPr/>
          </a:p>
        </p:txBody>
      </p:sp>
    </p:spTree>
    <p:extLst>
      <p:ext uri="{BB962C8B-B14F-4D97-AF65-F5344CB8AC3E}">
        <p14:creationId xmlns:p14="http://schemas.microsoft.com/office/powerpoint/2010/main" val="257157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8"/>
          <p:cNvSpPr txBox="1">
            <a:spLocks noGrp="1"/>
          </p:cNvSpPr>
          <p:nvPr>
            <p:ph type="title"/>
          </p:nvPr>
        </p:nvSpPr>
        <p:spPr>
          <a:xfrm>
            <a:off x="415600" y="357188"/>
            <a:ext cx="11360800" cy="1057275"/>
          </a:xfrm>
          <a:prstGeom prst="rect">
            <a:avLst/>
          </a:prstGeom>
          <a:solidFill>
            <a:srgbClr val="002060"/>
          </a:solid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2"/>
              </a:buClr>
              <a:buSzPts val="3600"/>
              <a:buFont typeface="Avenir"/>
              <a:buNone/>
            </a:pPr>
            <a:r>
              <a:rPr lang="en-US" b="1">
                <a:solidFill>
                  <a:schemeClr val="lt1"/>
                </a:solidFill>
                <a:latin typeface="Avenir"/>
                <a:ea typeface="Avenir"/>
                <a:cs typeface="Avenir"/>
                <a:sym typeface="Avenir"/>
              </a:rPr>
              <a:t>CA Bridge Impact: To-Date</a:t>
            </a:r>
            <a:endParaRPr b="1">
              <a:solidFill>
                <a:schemeClr val="lt1"/>
              </a:solidFill>
              <a:latin typeface="Avenir"/>
              <a:ea typeface="Avenir"/>
              <a:cs typeface="Avenir"/>
              <a:sym typeface="Avenir"/>
            </a:endParaRPr>
          </a:p>
          <a:p>
            <a:pPr marL="0" lvl="0" indent="0" algn="l" rtl="0">
              <a:lnSpc>
                <a:spcPct val="100000"/>
              </a:lnSpc>
              <a:spcBef>
                <a:spcPts val="0"/>
              </a:spcBef>
              <a:spcAft>
                <a:spcPts val="0"/>
              </a:spcAft>
              <a:buClr>
                <a:srgbClr val="000000"/>
              </a:buClr>
              <a:buSzPts val="3600"/>
              <a:buFont typeface="Avenir"/>
              <a:buNone/>
            </a:pPr>
            <a:br>
              <a:rPr lang="en-US" sz="2133">
                <a:solidFill>
                  <a:srgbClr val="434343"/>
                </a:solidFill>
                <a:latin typeface="Avenir"/>
                <a:ea typeface="Avenir"/>
                <a:cs typeface="Avenir"/>
                <a:sym typeface="Avenir"/>
              </a:rPr>
            </a:br>
            <a:r>
              <a:rPr lang="en-US" sz="2133">
                <a:solidFill>
                  <a:srgbClr val="434343"/>
                </a:solidFill>
                <a:latin typeface="Avenir"/>
                <a:ea typeface="Avenir"/>
                <a:cs typeface="Avenir"/>
                <a:sym typeface="Avenir"/>
              </a:rPr>
              <a:t>Cumulative totals across all reporting CA Bridge sites (</a:t>
            </a:r>
            <a:r>
              <a:rPr lang="en-US" sz="2133" u="sng">
                <a:solidFill>
                  <a:srgbClr val="434343"/>
                </a:solidFill>
                <a:latin typeface="Avenir"/>
                <a:ea typeface="Avenir"/>
                <a:cs typeface="Avenir"/>
                <a:sym typeface="Avenir"/>
              </a:rPr>
              <a:t>n = 86</a:t>
            </a:r>
            <a:r>
              <a:rPr lang="en-US" sz="2133">
                <a:solidFill>
                  <a:srgbClr val="434343"/>
                </a:solidFill>
                <a:latin typeface="Avenir"/>
                <a:ea typeface="Avenir"/>
                <a:cs typeface="Avenir"/>
                <a:sym typeface="Avenir"/>
              </a:rPr>
              <a:t>), April 2019-March 2021</a:t>
            </a:r>
            <a:endParaRPr sz="2133">
              <a:solidFill>
                <a:srgbClr val="434343"/>
              </a:solidFill>
              <a:latin typeface="Avenir"/>
              <a:ea typeface="Avenir"/>
              <a:cs typeface="Avenir"/>
              <a:sym typeface="Avenir"/>
            </a:endParaRPr>
          </a:p>
          <a:p>
            <a:pPr marL="0" lvl="0" indent="0" algn="l" rtl="0">
              <a:lnSpc>
                <a:spcPct val="100000"/>
              </a:lnSpc>
              <a:spcBef>
                <a:spcPts val="0"/>
              </a:spcBef>
              <a:spcAft>
                <a:spcPts val="0"/>
              </a:spcAft>
              <a:buClr>
                <a:schemeClr val="dk2"/>
              </a:buClr>
              <a:buSzPts val="3600"/>
              <a:buFont typeface="Calibri"/>
              <a:buNone/>
            </a:pPr>
            <a:endParaRPr>
              <a:solidFill>
                <a:srgbClr val="565A5C"/>
              </a:solidFill>
            </a:endParaRPr>
          </a:p>
          <a:p>
            <a:pPr marL="0" lvl="0" indent="0" algn="l" rtl="0">
              <a:lnSpc>
                <a:spcPct val="100000"/>
              </a:lnSpc>
              <a:spcBef>
                <a:spcPts val="0"/>
              </a:spcBef>
              <a:spcAft>
                <a:spcPts val="0"/>
              </a:spcAft>
              <a:buClr>
                <a:schemeClr val="dk2"/>
              </a:buClr>
              <a:buSzPts val="3600"/>
              <a:buFont typeface="Calibri"/>
              <a:buNone/>
            </a:pPr>
            <a:endParaRPr>
              <a:solidFill>
                <a:srgbClr val="565A5C"/>
              </a:solidFill>
            </a:endParaRPr>
          </a:p>
        </p:txBody>
      </p:sp>
      <p:sp>
        <p:nvSpPr>
          <p:cNvPr id="235" name="Google Shape;235;p18"/>
          <p:cNvSpPr txBox="1">
            <a:spLocks noGrp="1"/>
          </p:cNvSpPr>
          <p:nvPr>
            <p:ph type="body" idx="1"/>
          </p:nvPr>
        </p:nvSpPr>
        <p:spPr>
          <a:xfrm>
            <a:off x="415600" y="1793200"/>
            <a:ext cx="11434800" cy="4106800"/>
          </a:xfrm>
          <a:prstGeom prst="rect">
            <a:avLst/>
          </a:prstGeom>
          <a:solidFill>
            <a:srgbClr val="F3F3F3"/>
          </a:solidFill>
          <a:ln w="9525" cap="flat" cmpd="sng">
            <a:solidFill>
              <a:srgbClr val="00B3E8"/>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lnSpc>
                <a:spcPct val="150000"/>
              </a:lnSpc>
              <a:spcBef>
                <a:spcPts val="0"/>
              </a:spcBef>
              <a:spcAft>
                <a:spcPts val="0"/>
              </a:spcAft>
              <a:buSzPts val="1400"/>
              <a:buNone/>
            </a:pPr>
            <a:endParaRPr>
              <a:solidFill>
                <a:schemeClr val="dk2"/>
              </a:solidFill>
            </a:endParaRPr>
          </a:p>
          <a:p>
            <a:pPr marL="609585" lvl="0" indent="0" algn="l" rtl="0">
              <a:lnSpc>
                <a:spcPct val="150000"/>
              </a:lnSpc>
              <a:spcBef>
                <a:spcPts val="2133"/>
              </a:spcBef>
              <a:spcAft>
                <a:spcPts val="2133"/>
              </a:spcAft>
              <a:buSzPts val="1400"/>
              <a:buNone/>
            </a:pPr>
            <a:endParaRPr/>
          </a:p>
        </p:txBody>
      </p:sp>
      <p:pic>
        <p:nvPicPr>
          <p:cNvPr id="236" name="Google Shape;236;p18" descr="Handshake"/>
          <p:cNvPicPr preferRelativeResize="0"/>
          <p:nvPr/>
        </p:nvPicPr>
        <p:blipFill rotWithShape="1">
          <a:blip r:embed="rId3">
            <a:alphaModFix/>
          </a:blip>
          <a:srcRect/>
          <a:stretch/>
        </p:blipFill>
        <p:spPr>
          <a:xfrm>
            <a:off x="1663725" y="2193885"/>
            <a:ext cx="1883416" cy="1973833"/>
          </a:xfrm>
          <a:prstGeom prst="rect">
            <a:avLst/>
          </a:prstGeom>
          <a:noFill/>
          <a:ln>
            <a:noFill/>
          </a:ln>
        </p:spPr>
      </p:pic>
      <p:pic>
        <p:nvPicPr>
          <p:cNvPr id="237" name="Google Shape;237;p18" descr="Image result for prescription icon&quot;"/>
          <p:cNvPicPr preferRelativeResize="0"/>
          <p:nvPr/>
        </p:nvPicPr>
        <p:blipFill rotWithShape="1">
          <a:blip r:embed="rId4">
            <a:alphaModFix/>
          </a:blip>
          <a:srcRect/>
          <a:stretch/>
        </p:blipFill>
        <p:spPr>
          <a:xfrm>
            <a:off x="9021817" y="2401151"/>
            <a:ext cx="1487833" cy="1559300"/>
          </a:xfrm>
          <a:prstGeom prst="rect">
            <a:avLst/>
          </a:prstGeom>
          <a:noFill/>
          <a:ln>
            <a:noFill/>
          </a:ln>
        </p:spPr>
      </p:pic>
      <p:graphicFrame>
        <p:nvGraphicFramePr>
          <p:cNvPr id="238" name="Google Shape;238;p18"/>
          <p:cNvGraphicFramePr/>
          <p:nvPr/>
        </p:nvGraphicFramePr>
        <p:xfrm>
          <a:off x="695934" y="4060284"/>
          <a:ext cx="10938300" cy="1671250"/>
        </p:xfrm>
        <a:graphic>
          <a:graphicData uri="http://schemas.openxmlformats.org/drawingml/2006/table">
            <a:tbl>
              <a:tblPr>
                <a:noFill/>
              </a:tblPr>
              <a:tblGrid>
                <a:gridCol w="3646100">
                  <a:extLst>
                    <a:ext uri="{9D8B030D-6E8A-4147-A177-3AD203B41FA5}">
                      <a16:colId xmlns:a16="http://schemas.microsoft.com/office/drawing/2014/main" val="20000"/>
                    </a:ext>
                  </a:extLst>
                </a:gridCol>
                <a:gridCol w="3646100">
                  <a:extLst>
                    <a:ext uri="{9D8B030D-6E8A-4147-A177-3AD203B41FA5}">
                      <a16:colId xmlns:a16="http://schemas.microsoft.com/office/drawing/2014/main" val="20001"/>
                    </a:ext>
                  </a:extLst>
                </a:gridCol>
                <a:gridCol w="3646100">
                  <a:extLst>
                    <a:ext uri="{9D8B030D-6E8A-4147-A177-3AD203B41FA5}">
                      <a16:colId xmlns:a16="http://schemas.microsoft.com/office/drawing/2014/main" val="20002"/>
                    </a:ext>
                  </a:extLst>
                </a:gridCol>
              </a:tblGrid>
              <a:tr h="772125">
                <a:tc>
                  <a:txBody>
                    <a:bodyPr/>
                    <a:lstStyle/>
                    <a:p>
                      <a:pPr marL="0" marR="0" lvl="0" indent="0" algn="ctr" rtl="0">
                        <a:lnSpc>
                          <a:spcPct val="100000"/>
                        </a:lnSpc>
                        <a:spcBef>
                          <a:spcPts val="0"/>
                        </a:spcBef>
                        <a:spcAft>
                          <a:spcPts val="0"/>
                        </a:spcAft>
                        <a:buClr>
                          <a:srgbClr val="000000"/>
                        </a:buClr>
                        <a:buSzPts val="2600"/>
                        <a:buFont typeface="Arial"/>
                        <a:buNone/>
                      </a:pPr>
                      <a:r>
                        <a:rPr lang="en-US" sz="3500" u="none" strike="noStrike" cap="none">
                          <a:solidFill>
                            <a:srgbClr val="00B3E8"/>
                          </a:solidFill>
                          <a:latin typeface="Avenir"/>
                          <a:ea typeface="Avenir"/>
                          <a:cs typeface="Avenir"/>
                          <a:sym typeface="Avenir"/>
                        </a:rPr>
                        <a:t>48,007</a:t>
                      </a:r>
                      <a:endParaRPr sz="3500" u="none" strike="noStrike" cap="none">
                        <a:solidFill>
                          <a:srgbClr val="00B3E8"/>
                        </a:solidFill>
                        <a:latin typeface="Avenir"/>
                        <a:ea typeface="Avenir"/>
                        <a:cs typeface="Avenir"/>
                        <a:sym typeface="Aveni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3500" u="none" strike="noStrike" cap="none">
                          <a:solidFill>
                            <a:srgbClr val="00B3E8"/>
                          </a:solidFill>
                          <a:latin typeface="Avenir"/>
                          <a:ea typeface="Avenir"/>
                          <a:cs typeface="Avenir"/>
                          <a:sym typeface="Avenir"/>
                        </a:rPr>
                        <a:t>24,191</a:t>
                      </a:r>
                      <a:endParaRPr sz="3500" u="none" strike="noStrike" cap="none">
                        <a:solidFill>
                          <a:srgbClr val="00B3E8"/>
                        </a:solidFill>
                        <a:latin typeface="Avenir"/>
                        <a:ea typeface="Avenir"/>
                        <a:cs typeface="Avenir"/>
                        <a:sym typeface="Aveni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3500" u="none" strike="noStrike" cap="none">
                          <a:solidFill>
                            <a:srgbClr val="00B3E8"/>
                          </a:solidFill>
                          <a:latin typeface="Avenir"/>
                          <a:ea typeface="Avenir"/>
                          <a:cs typeface="Avenir"/>
                          <a:sym typeface="Avenir"/>
                        </a:rPr>
                        <a:t>10,471</a:t>
                      </a:r>
                      <a:endParaRPr sz="3500" u="none" strike="noStrike" cap="none">
                        <a:solidFill>
                          <a:srgbClr val="00B3E8"/>
                        </a:solidFill>
                        <a:latin typeface="Avenir"/>
                        <a:ea typeface="Avenir"/>
                        <a:cs typeface="Avenir"/>
                        <a:sym typeface="Aveni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894050">
                <a:tc>
                  <a:txBody>
                    <a:bodyPr/>
                    <a:lstStyle/>
                    <a:p>
                      <a:pPr marL="0" marR="0" lvl="0" indent="0" algn="ctr" rtl="0">
                        <a:lnSpc>
                          <a:spcPct val="100000"/>
                        </a:lnSpc>
                        <a:spcBef>
                          <a:spcPts val="0"/>
                        </a:spcBef>
                        <a:spcAft>
                          <a:spcPts val="0"/>
                        </a:spcAft>
                        <a:buClr>
                          <a:srgbClr val="000000"/>
                        </a:buClr>
                        <a:buSzPts val="1600"/>
                        <a:buFont typeface="Arial"/>
                        <a:buNone/>
                      </a:pPr>
                      <a:r>
                        <a:rPr lang="en-US" sz="2100" u="none" strike="noStrike" cap="none">
                          <a:latin typeface="Avenir"/>
                          <a:ea typeface="Avenir"/>
                          <a:cs typeface="Avenir"/>
                          <a:sym typeface="Avenir"/>
                        </a:rPr>
                        <a:t>SUN encounters</a:t>
                      </a:r>
                      <a:endParaRPr sz="2000" u="none" strike="noStrike" cap="none"/>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2100" u="none" strike="noStrike" cap="none">
                          <a:latin typeface="Avenir"/>
                          <a:ea typeface="Avenir"/>
                          <a:cs typeface="Avenir"/>
                          <a:sym typeface="Avenir"/>
                        </a:rPr>
                        <a:t>patients identified with OUD</a:t>
                      </a:r>
                      <a:endParaRPr sz="2100" u="none" strike="noStrike" cap="none">
                        <a:latin typeface="Avenir"/>
                        <a:ea typeface="Avenir"/>
                        <a:cs typeface="Avenir"/>
                        <a:sym typeface="Aveni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2100" u="none" strike="noStrike" cap="none">
                          <a:latin typeface="Avenir"/>
                          <a:ea typeface="Avenir"/>
                          <a:cs typeface="Avenir"/>
                          <a:sym typeface="Avenir"/>
                        </a:rPr>
                        <a:t>encounters where MAT was prescribed or administered</a:t>
                      </a:r>
                      <a:endParaRPr sz="2100" u="none" strike="noStrike" cap="none">
                        <a:latin typeface="Avenir"/>
                        <a:ea typeface="Avenir"/>
                        <a:cs typeface="Avenir"/>
                        <a:sym typeface="Avenir"/>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39" name="Google Shape;239;p18"/>
          <p:cNvPicPr preferRelativeResize="0"/>
          <p:nvPr/>
        </p:nvPicPr>
        <p:blipFill rotWithShape="1">
          <a:blip r:embed="rId5">
            <a:alphaModFix/>
          </a:blip>
          <a:srcRect l="16843" r="55237"/>
          <a:stretch/>
        </p:blipFill>
        <p:spPr>
          <a:xfrm>
            <a:off x="5549734" y="2133533"/>
            <a:ext cx="1166532" cy="1887000"/>
          </a:xfrm>
          <a:prstGeom prst="rect">
            <a:avLst/>
          </a:prstGeom>
          <a:noFill/>
          <a:ln>
            <a:noFill/>
          </a:ln>
        </p:spPr>
      </p:pic>
      <p:sp>
        <p:nvSpPr>
          <p:cNvPr id="240" name="Google Shape;240;p18"/>
          <p:cNvSpPr txBox="1"/>
          <p:nvPr/>
        </p:nvSpPr>
        <p:spPr>
          <a:xfrm>
            <a:off x="415600" y="5958167"/>
            <a:ext cx="6935200" cy="8004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1600" b="1">
                <a:solidFill>
                  <a:srgbClr val="434343"/>
                </a:solidFill>
                <a:latin typeface="Avenir"/>
                <a:ea typeface="Avenir"/>
                <a:cs typeface="Avenir"/>
                <a:sym typeface="Avenir"/>
              </a:rPr>
              <a:t>SUN: Substance Use Navigator</a:t>
            </a:r>
            <a:endParaRPr sz="1600" b="1">
              <a:solidFill>
                <a:srgbClr val="434343"/>
              </a:solidFill>
              <a:latin typeface="Avenir"/>
              <a:ea typeface="Avenir"/>
              <a:cs typeface="Avenir"/>
              <a:sym typeface="Avenir"/>
            </a:endParaRPr>
          </a:p>
          <a:p>
            <a:pPr marL="0" marR="0" lvl="0" indent="0" algn="l" rtl="0">
              <a:spcBef>
                <a:spcPts val="0"/>
              </a:spcBef>
              <a:spcAft>
                <a:spcPts val="0"/>
              </a:spcAft>
              <a:buNone/>
            </a:pPr>
            <a:r>
              <a:rPr lang="en-US" sz="1600" b="1">
                <a:solidFill>
                  <a:srgbClr val="434343"/>
                </a:solidFill>
                <a:latin typeface="Avenir"/>
                <a:ea typeface="Avenir"/>
                <a:cs typeface="Avenir"/>
                <a:sym typeface="Avenir"/>
              </a:rPr>
              <a:t>OUD:</a:t>
            </a:r>
            <a:r>
              <a:rPr lang="en-US" sz="1600">
                <a:solidFill>
                  <a:srgbClr val="434343"/>
                </a:solidFill>
                <a:latin typeface="Avenir"/>
                <a:ea typeface="Avenir"/>
                <a:cs typeface="Avenir"/>
                <a:sym typeface="Avenir"/>
              </a:rPr>
              <a:t> Opioid Use Disorder</a:t>
            </a:r>
            <a:endParaRPr sz="2000">
              <a:solidFill>
                <a:srgbClr val="434343"/>
              </a:solidFill>
              <a:latin typeface="Avenir"/>
              <a:ea typeface="Avenir"/>
              <a:cs typeface="Avenir"/>
              <a:sym typeface="Avenir"/>
            </a:endParaRPr>
          </a:p>
          <a:p>
            <a:pPr marL="0" marR="0" lvl="0" indent="0" algn="l" rtl="0">
              <a:spcBef>
                <a:spcPts val="0"/>
              </a:spcBef>
              <a:spcAft>
                <a:spcPts val="0"/>
              </a:spcAft>
              <a:buNone/>
            </a:pPr>
            <a:r>
              <a:rPr lang="en-US" sz="1600" b="1">
                <a:solidFill>
                  <a:srgbClr val="434343"/>
                </a:solidFill>
                <a:latin typeface="Avenir"/>
                <a:ea typeface="Avenir"/>
                <a:cs typeface="Avenir"/>
                <a:sym typeface="Avenir"/>
              </a:rPr>
              <a:t>MAT:</a:t>
            </a:r>
            <a:r>
              <a:rPr lang="en-US" sz="1600">
                <a:solidFill>
                  <a:srgbClr val="434343"/>
                </a:solidFill>
                <a:latin typeface="Avenir"/>
                <a:ea typeface="Avenir"/>
                <a:cs typeface="Avenir"/>
                <a:sym typeface="Avenir"/>
              </a:rPr>
              <a:t> Medication for Addiction Treatment</a:t>
            </a:r>
            <a:endParaRPr sz="1600">
              <a:solidFill>
                <a:srgbClr val="434343"/>
              </a:solidFill>
              <a:latin typeface="Avenir"/>
              <a:ea typeface="Avenir"/>
              <a:cs typeface="Avenir"/>
              <a:sym typeface="Avenir"/>
            </a:endParaRPr>
          </a:p>
        </p:txBody>
      </p:sp>
    </p:spTree>
    <p:extLst>
      <p:ext uri="{BB962C8B-B14F-4D97-AF65-F5344CB8AC3E}">
        <p14:creationId xmlns:p14="http://schemas.microsoft.com/office/powerpoint/2010/main" val="416781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9"/>
          <p:cNvSpPr txBox="1">
            <a:spLocks noGrp="1"/>
          </p:cNvSpPr>
          <p:nvPr>
            <p:ph type="title"/>
          </p:nvPr>
        </p:nvSpPr>
        <p:spPr>
          <a:xfrm>
            <a:off x="415600" y="376967"/>
            <a:ext cx="11389600" cy="1080358"/>
          </a:xfrm>
          <a:prstGeom prst="rect">
            <a:avLst/>
          </a:prstGeom>
          <a:solidFill>
            <a:srgbClr val="002060"/>
          </a:solid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FFFFFF"/>
              </a:buClr>
              <a:buSzPts val="3600"/>
              <a:buFont typeface="Avenir"/>
              <a:buNone/>
            </a:pPr>
            <a:r>
              <a:rPr lang="en-US" b="1">
                <a:latin typeface="Avenir"/>
                <a:ea typeface="Avenir"/>
                <a:cs typeface="Avenir"/>
                <a:sym typeface="Avenir"/>
              </a:rPr>
              <a:t>Myth of Treatment Resistance</a:t>
            </a:r>
            <a:endParaRPr b="1">
              <a:latin typeface="Avenir"/>
              <a:ea typeface="Avenir"/>
              <a:cs typeface="Avenir"/>
              <a:sym typeface="Avenir"/>
            </a:endParaRPr>
          </a:p>
        </p:txBody>
      </p:sp>
      <p:pic>
        <p:nvPicPr>
          <p:cNvPr id="246" name="Google Shape;246;p19"/>
          <p:cNvPicPr preferRelativeResize="0"/>
          <p:nvPr/>
        </p:nvPicPr>
        <p:blipFill rotWithShape="1">
          <a:blip r:embed="rId3">
            <a:alphaModFix/>
          </a:blip>
          <a:srcRect l="31200" r="8411"/>
          <a:stretch/>
        </p:blipFill>
        <p:spPr>
          <a:xfrm>
            <a:off x="6192967" y="1942521"/>
            <a:ext cx="5612235" cy="4351200"/>
          </a:xfrm>
          <a:prstGeom prst="rect">
            <a:avLst/>
          </a:prstGeom>
          <a:noFill/>
          <a:ln w="28575" cap="flat" cmpd="sng">
            <a:solidFill>
              <a:schemeClr val="dk2"/>
            </a:solidFill>
            <a:prstDash val="solid"/>
            <a:round/>
            <a:headEnd type="none" w="sm" len="sm"/>
            <a:tailEnd type="none" w="sm" len="sm"/>
          </a:ln>
        </p:spPr>
      </p:pic>
      <p:sp>
        <p:nvSpPr>
          <p:cNvPr id="247" name="Google Shape;247;p19"/>
          <p:cNvSpPr txBox="1">
            <a:spLocks noGrp="1"/>
          </p:cNvSpPr>
          <p:nvPr>
            <p:ph type="body" idx="4294967295"/>
          </p:nvPr>
        </p:nvSpPr>
        <p:spPr>
          <a:xfrm>
            <a:off x="590600" y="1928233"/>
            <a:ext cx="5428800" cy="4351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None/>
            </a:pPr>
            <a:r>
              <a:rPr lang="en-US"/>
              <a:t>Review of 294 patients at UC Davis</a:t>
            </a:r>
            <a:endParaRPr/>
          </a:p>
          <a:p>
            <a:pPr marL="0" lvl="0" indent="0" algn="l" rtl="0">
              <a:lnSpc>
                <a:spcPct val="90000"/>
              </a:lnSpc>
              <a:spcBef>
                <a:spcPts val="2133"/>
              </a:spcBef>
              <a:spcAft>
                <a:spcPts val="0"/>
              </a:spcAft>
              <a:buClr>
                <a:schemeClr val="dk1"/>
              </a:buClr>
              <a:buSzPts val="2800"/>
              <a:buNone/>
            </a:pPr>
            <a:r>
              <a:rPr lang="en-US"/>
              <a:t>75% Medicaid Coverage</a:t>
            </a:r>
            <a:endParaRPr/>
          </a:p>
          <a:p>
            <a:pPr marL="0" lvl="0" indent="0" algn="l" rtl="0">
              <a:lnSpc>
                <a:spcPct val="90000"/>
              </a:lnSpc>
              <a:spcBef>
                <a:spcPts val="2133"/>
              </a:spcBef>
              <a:spcAft>
                <a:spcPts val="0"/>
              </a:spcAft>
              <a:buClr>
                <a:schemeClr val="dk1"/>
              </a:buClr>
              <a:buSzPts val="2800"/>
              <a:buNone/>
            </a:pPr>
            <a:r>
              <a:rPr lang="en-US"/>
              <a:t>45% Experiencing homelessness</a:t>
            </a:r>
            <a:endParaRPr/>
          </a:p>
          <a:p>
            <a:pPr marL="0" lvl="0" indent="0" algn="l" rtl="0">
              <a:lnSpc>
                <a:spcPct val="90000"/>
              </a:lnSpc>
              <a:spcBef>
                <a:spcPts val="2133"/>
              </a:spcBef>
              <a:spcAft>
                <a:spcPts val="0"/>
              </a:spcAft>
              <a:buClr>
                <a:schemeClr val="dk1"/>
              </a:buClr>
              <a:buSzPts val="2800"/>
              <a:buNone/>
            </a:pPr>
            <a:r>
              <a:rPr lang="en-US"/>
              <a:t>34% Comorbid psychiatric diagnosis</a:t>
            </a:r>
            <a:endParaRPr/>
          </a:p>
          <a:p>
            <a:pPr marL="0" lvl="0" indent="0" algn="l" rtl="0">
              <a:lnSpc>
                <a:spcPct val="90000"/>
              </a:lnSpc>
              <a:spcBef>
                <a:spcPts val="2133"/>
              </a:spcBef>
              <a:spcAft>
                <a:spcPts val="0"/>
              </a:spcAft>
              <a:buClr>
                <a:schemeClr val="dk1"/>
              </a:buClr>
              <a:buSzPts val="2133"/>
              <a:buNone/>
            </a:pPr>
            <a:endParaRPr sz="2133"/>
          </a:p>
          <a:p>
            <a:pPr marL="0" lvl="0" indent="0" algn="l" rtl="0">
              <a:lnSpc>
                <a:spcPct val="90000"/>
              </a:lnSpc>
              <a:spcBef>
                <a:spcPts val="2133"/>
              </a:spcBef>
              <a:spcAft>
                <a:spcPts val="0"/>
              </a:spcAft>
              <a:buClr>
                <a:schemeClr val="dk1"/>
              </a:buClr>
              <a:buSzPts val="2133"/>
              <a:buNone/>
            </a:pPr>
            <a:endParaRPr sz="2133"/>
          </a:p>
          <a:p>
            <a:pPr marL="0" lvl="0" indent="0" algn="l" rtl="0">
              <a:lnSpc>
                <a:spcPct val="90000"/>
              </a:lnSpc>
              <a:spcBef>
                <a:spcPts val="2133"/>
              </a:spcBef>
              <a:spcAft>
                <a:spcPts val="0"/>
              </a:spcAft>
              <a:buClr>
                <a:schemeClr val="dk1"/>
              </a:buClr>
              <a:buSzPts val="1800"/>
              <a:buNone/>
            </a:pPr>
            <a:r>
              <a:rPr lang="en-US" sz="1800">
                <a:latin typeface="Avenir"/>
                <a:ea typeface="Avenir"/>
                <a:cs typeface="Avenir"/>
                <a:sym typeface="Avenir"/>
              </a:rPr>
              <a:t>*Homelessness was associated with connection to treatment OR 2.34 p 0.01</a:t>
            </a:r>
            <a:endParaRPr sz="1800">
              <a:latin typeface="Avenir"/>
              <a:ea typeface="Avenir"/>
              <a:cs typeface="Avenir"/>
              <a:sym typeface="Avenir"/>
            </a:endParaRPr>
          </a:p>
          <a:p>
            <a:pPr marL="0" lvl="0" indent="0" algn="l" rtl="0">
              <a:lnSpc>
                <a:spcPct val="90000"/>
              </a:lnSpc>
              <a:spcBef>
                <a:spcPts val="2133"/>
              </a:spcBef>
              <a:spcAft>
                <a:spcPts val="0"/>
              </a:spcAft>
              <a:buClr>
                <a:schemeClr val="dk1"/>
              </a:buClr>
              <a:buSzPts val="2133"/>
              <a:buNone/>
            </a:pPr>
            <a:endParaRPr sz="2133"/>
          </a:p>
          <a:p>
            <a:pPr marL="0" lvl="0" indent="0" algn="l" rtl="0">
              <a:lnSpc>
                <a:spcPct val="90000"/>
              </a:lnSpc>
              <a:spcBef>
                <a:spcPts val="2133"/>
              </a:spcBef>
              <a:spcAft>
                <a:spcPts val="2133"/>
              </a:spcAft>
              <a:buClr>
                <a:schemeClr val="dk1"/>
              </a:buClr>
              <a:buSzPts val="2133"/>
              <a:buNone/>
            </a:pPr>
            <a:endParaRPr sz="2133"/>
          </a:p>
        </p:txBody>
      </p:sp>
    </p:spTree>
    <p:extLst>
      <p:ext uri="{BB962C8B-B14F-4D97-AF65-F5344CB8AC3E}">
        <p14:creationId xmlns:p14="http://schemas.microsoft.com/office/powerpoint/2010/main" val="380199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415600" y="376967"/>
            <a:ext cx="6096712" cy="1184204"/>
          </a:xfrm>
          <a:prstGeom prst="rect">
            <a:avLst/>
          </a:prstGeom>
          <a:solidFill>
            <a:srgbClr val="002060"/>
          </a:solidFill>
        </p:spPr>
        <p:txBody>
          <a:bodyPr spcFirstLastPara="1" vert="horz" wrap="square" lIns="121900" tIns="121900" rIns="121900" bIns="121900" rtlCol="0" anchor="ctr" anchorCtr="0">
            <a:noAutofit/>
          </a:bodyPr>
          <a:lstStyle/>
          <a:p>
            <a:r>
              <a:rPr lang="en" b="1" dirty="0">
                <a:latin typeface="Avenir Black" panose="02000503020000020003" pitchFamily="2" charset="0"/>
              </a:rPr>
              <a:t>What should we do? </a:t>
            </a:r>
            <a:endParaRPr b="1" dirty="0">
              <a:latin typeface="Avenir Black" panose="02000503020000020003" pitchFamily="2" charset="0"/>
            </a:endParaRPr>
          </a:p>
        </p:txBody>
      </p:sp>
      <p:pic>
        <p:nvPicPr>
          <p:cNvPr id="2050" name="Picture 2" descr="A picture containing person, indoor, wall, man&#10;&#10;Description automatically generated">
            <a:extLst>
              <a:ext uri="{FF2B5EF4-FFF2-40B4-BE49-F238E27FC236}">
                <a16:creationId xmlns:a16="http://schemas.microsoft.com/office/drawing/2014/main" id="{058F7F8C-E43F-D246-97B1-7341738F25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74" r="24573" b="7751"/>
          <a:stretch/>
        </p:blipFill>
        <p:spPr bwMode="auto">
          <a:xfrm rot="5400000">
            <a:off x="6011437" y="716466"/>
            <a:ext cx="6897029" cy="5464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58AD08-CB15-994E-B136-A7A1F2F9B491}"/>
              </a:ext>
            </a:extLst>
          </p:cNvPr>
          <p:cNvSpPr txBox="1"/>
          <p:nvPr/>
        </p:nvSpPr>
        <p:spPr>
          <a:xfrm>
            <a:off x="415600" y="1872343"/>
            <a:ext cx="6096712" cy="2677656"/>
          </a:xfrm>
          <a:prstGeom prst="rect">
            <a:avLst/>
          </a:prstGeom>
          <a:noFill/>
        </p:spPr>
        <p:txBody>
          <a:bodyPr wrap="square" rtlCol="0">
            <a:spAutoFit/>
          </a:bodyPr>
          <a:lstStyle/>
          <a:p>
            <a:endParaRPr lang="en-US" sz="2800" dirty="0">
              <a:latin typeface="Avenir Black" panose="02000503020000020003" pitchFamily="2" charset="0"/>
            </a:endParaRPr>
          </a:p>
          <a:p>
            <a:pPr marL="514350" indent="-514350">
              <a:buAutoNum type="arabicPeriod"/>
            </a:pPr>
            <a:r>
              <a:rPr lang="en-US" sz="2800" dirty="0">
                <a:latin typeface="Avenir Black" panose="02000503020000020003" pitchFamily="2" charset="0"/>
              </a:rPr>
              <a:t>MAT is started on demand in all settings EDs, community clinics, primary care, hospitals… </a:t>
            </a:r>
          </a:p>
          <a:p>
            <a:pPr marL="514350" indent="-514350">
              <a:buAutoNum type="arabicPeriod"/>
            </a:pPr>
            <a:endParaRPr lang="en-US" sz="2800" dirty="0">
              <a:latin typeface="Avenir Black" panose="02000503020000020003" pitchFamily="2" charset="0"/>
            </a:endParaRPr>
          </a:p>
          <a:p>
            <a:pPr marL="514350" indent="-514350">
              <a:buAutoNum type="arabicPeriod"/>
            </a:pPr>
            <a:r>
              <a:rPr lang="en-US" sz="2800" dirty="0">
                <a:latin typeface="Avenir Black" panose="02000503020000020003" pitchFamily="2" charset="0"/>
              </a:rPr>
              <a:t>Naloxone Naloxone Naloxone </a:t>
            </a:r>
          </a:p>
        </p:txBody>
      </p:sp>
    </p:spTree>
    <p:extLst>
      <p:ext uri="{BB962C8B-B14F-4D97-AF65-F5344CB8AC3E}">
        <p14:creationId xmlns:p14="http://schemas.microsoft.com/office/powerpoint/2010/main" val="3929390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4"/>
          <p:cNvSpPr txBox="1">
            <a:spLocks noGrp="1"/>
          </p:cNvSpPr>
          <p:nvPr>
            <p:ph type="title"/>
          </p:nvPr>
        </p:nvSpPr>
        <p:spPr>
          <a:xfrm>
            <a:off x="838200" y="365126"/>
            <a:ext cx="10515600" cy="1035049"/>
          </a:xfrm>
          <a:prstGeom prst="rect">
            <a:avLst/>
          </a:prstGeom>
          <a:solidFill>
            <a:srgbClr val="00206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venir"/>
              <a:buNone/>
            </a:pPr>
            <a:r>
              <a:rPr lang="en-US" b="1" dirty="0">
                <a:solidFill>
                  <a:schemeClr val="lt1"/>
                </a:solidFill>
                <a:latin typeface="Avenir"/>
                <a:sym typeface="Avenir"/>
              </a:rPr>
              <a:t>Fentanyl comes to California</a:t>
            </a:r>
            <a:endParaRPr dirty="0"/>
          </a:p>
        </p:txBody>
      </p:sp>
      <p:pic>
        <p:nvPicPr>
          <p:cNvPr id="130" name="Google Shape;130;p4" descr="https://lh4.googleusercontent.com/eC9ihR6GDapVcu0sbm6SKgXNbVFkvP7gFScNB-t62dkQqfZYWAHLItf8DBsCv8pAxZbxo9QvEvoUwoALzm4FkfO5JG0ylqOACCeb_Lpy2onK2lHHeszIYj0McUiKvm0b9mnq75n17yU"/>
          <p:cNvPicPr preferRelativeResize="0"/>
          <p:nvPr/>
        </p:nvPicPr>
        <p:blipFill rotWithShape="1">
          <a:blip r:embed="rId3">
            <a:alphaModFix/>
          </a:blip>
          <a:srcRect/>
          <a:stretch/>
        </p:blipFill>
        <p:spPr>
          <a:xfrm>
            <a:off x="0" y="2047264"/>
            <a:ext cx="5778500" cy="4251936"/>
          </a:xfrm>
          <a:prstGeom prst="rect">
            <a:avLst/>
          </a:prstGeom>
          <a:noFill/>
          <a:ln>
            <a:noFill/>
          </a:ln>
        </p:spPr>
      </p:pic>
      <p:pic>
        <p:nvPicPr>
          <p:cNvPr id="131" name="Google Shape;131;p4" descr="https://lh5.googleusercontent.com/HFjunGOkWAMW1erOj3MoHguYMlznwOO5sp9quRwXvJ2dAtWLX-RIaaIrC6mWWP8hVCtDwy_96k3lCBKEEDDrn68KrEibGEL3Ch0uYHSvECMYFifcGNvic87Os2crVmxvKrRXq5K1f5U"/>
          <p:cNvPicPr preferRelativeResize="0"/>
          <p:nvPr/>
        </p:nvPicPr>
        <p:blipFill rotWithShape="1">
          <a:blip r:embed="rId4">
            <a:alphaModFix/>
          </a:blip>
          <a:srcRect/>
          <a:stretch/>
        </p:blipFill>
        <p:spPr>
          <a:xfrm>
            <a:off x="6096000" y="2047264"/>
            <a:ext cx="5920621" cy="4251936"/>
          </a:xfrm>
          <a:prstGeom prst="rect">
            <a:avLst/>
          </a:prstGeom>
          <a:noFill/>
          <a:ln>
            <a:noFill/>
          </a:ln>
        </p:spPr>
      </p:pic>
    </p:spTree>
    <p:extLst>
      <p:ext uri="{BB962C8B-B14F-4D97-AF65-F5344CB8AC3E}">
        <p14:creationId xmlns:p14="http://schemas.microsoft.com/office/powerpoint/2010/main" val="355201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B371C-7418-134C-8829-8CADAF053725}"/>
              </a:ext>
            </a:extLst>
          </p:cNvPr>
          <p:cNvPicPr>
            <a:picLocks noChangeAspect="1"/>
          </p:cNvPicPr>
          <p:nvPr/>
        </p:nvPicPr>
        <p:blipFill rotWithShape="1">
          <a:blip r:embed="rId3"/>
          <a:srcRect l="987" t="11916" r="3372" b="14047"/>
          <a:stretch/>
        </p:blipFill>
        <p:spPr>
          <a:xfrm>
            <a:off x="0" y="0"/>
            <a:ext cx="12199545" cy="6858000"/>
          </a:xfrm>
          <a:prstGeom prst="rect">
            <a:avLst/>
          </a:prstGeom>
        </p:spPr>
      </p:pic>
    </p:spTree>
    <p:extLst>
      <p:ext uri="{BB962C8B-B14F-4D97-AF65-F5344CB8AC3E}">
        <p14:creationId xmlns:p14="http://schemas.microsoft.com/office/powerpoint/2010/main" val="1732065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6502-D94E-9540-BE1B-04D1C6ABBBE4}"/>
              </a:ext>
            </a:extLst>
          </p:cNvPr>
          <p:cNvSpPr>
            <a:spLocks noGrp="1"/>
          </p:cNvSpPr>
          <p:nvPr>
            <p:ph type="title"/>
          </p:nvPr>
        </p:nvSpPr>
        <p:spPr>
          <a:xfrm>
            <a:off x="838200" y="325368"/>
            <a:ext cx="10515600" cy="1325563"/>
          </a:xfrm>
        </p:spPr>
        <p:txBody>
          <a:bodyPr/>
          <a:lstStyle/>
          <a:p>
            <a:r>
              <a:rPr lang="en-US" b="1" dirty="0">
                <a:latin typeface="Avenir Black" panose="02000503020000020003" pitchFamily="2" charset="0"/>
              </a:rPr>
              <a:t>Risk of death after overdose </a:t>
            </a:r>
          </a:p>
        </p:txBody>
      </p:sp>
      <p:sp>
        <p:nvSpPr>
          <p:cNvPr id="4" name="Content Placeholder 3">
            <a:extLst>
              <a:ext uri="{FF2B5EF4-FFF2-40B4-BE49-F238E27FC236}">
                <a16:creationId xmlns:a16="http://schemas.microsoft.com/office/drawing/2014/main" id="{A2C87553-1AA9-3548-9272-3D03EF13AC93}"/>
              </a:ext>
            </a:extLst>
          </p:cNvPr>
          <p:cNvSpPr>
            <a:spLocks noGrp="1"/>
          </p:cNvSpPr>
          <p:nvPr>
            <p:ph sz="half" idx="1"/>
          </p:nvPr>
        </p:nvSpPr>
        <p:spPr>
          <a:xfrm>
            <a:off x="583096" y="1650931"/>
            <a:ext cx="5436704" cy="4682456"/>
          </a:xfrm>
        </p:spPr>
        <p:txBody>
          <a:bodyPr>
            <a:normAutofit/>
          </a:bodyPr>
          <a:lstStyle/>
          <a:p>
            <a:pPr marL="0" indent="0">
              <a:buNone/>
            </a:pPr>
            <a:r>
              <a:rPr lang="en-US" sz="3200" dirty="0">
                <a:latin typeface="Avenir Medium" panose="02000503020000020003" pitchFamily="2" charset="0"/>
              </a:rPr>
              <a:t>Patients who receive naloxone after an overdose have a high risk of death</a:t>
            </a:r>
            <a:r>
              <a:rPr lang="en-US" dirty="0">
                <a:latin typeface="Avenir Medium" panose="02000503020000020003" pitchFamily="2" charset="0"/>
              </a:rPr>
              <a:t>.</a:t>
            </a:r>
          </a:p>
          <a:p>
            <a:pPr marL="0" indent="0">
              <a:buNone/>
            </a:pPr>
            <a:r>
              <a:rPr lang="en-US" dirty="0">
                <a:latin typeface="Avenir Medium" panose="02000503020000020003" pitchFamily="2" charset="0"/>
              </a:rPr>
              <a:t>  </a:t>
            </a:r>
          </a:p>
          <a:p>
            <a:pPr lvl="1"/>
            <a:r>
              <a:rPr lang="en-US" dirty="0">
                <a:latin typeface="Avenir Medium" panose="02000503020000020003" pitchFamily="2" charset="0"/>
              </a:rPr>
              <a:t>5.5% mortality in the first year</a:t>
            </a:r>
          </a:p>
          <a:p>
            <a:pPr lvl="1"/>
            <a:r>
              <a:rPr lang="en-US" dirty="0">
                <a:latin typeface="Avenir Medium" panose="02000503020000020003" pitchFamily="2" charset="0"/>
              </a:rPr>
              <a:t>20% of deaths occurred in the first month</a:t>
            </a:r>
          </a:p>
          <a:p>
            <a:pPr lvl="1"/>
            <a:r>
              <a:rPr lang="en-US" dirty="0">
                <a:latin typeface="Avenir Medium" panose="02000503020000020003" pitchFamily="2" charset="0"/>
              </a:rPr>
              <a:t>Spike in deaths at 48 hours</a:t>
            </a:r>
          </a:p>
          <a:p>
            <a:endParaRPr lang="en-US" dirty="0">
              <a:latin typeface="Avenir Medium" panose="02000503020000020003" pitchFamily="2" charset="0"/>
            </a:endParaRPr>
          </a:p>
          <a:p>
            <a:endParaRPr lang="en-US" dirty="0">
              <a:latin typeface="Avenir Medium" panose="02000503020000020003" pitchFamily="2" charset="0"/>
            </a:endParaRPr>
          </a:p>
        </p:txBody>
      </p:sp>
      <p:pic>
        <p:nvPicPr>
          <p:cNvPr id="6" name="Content Placeholder 5">
            <a:extLst>
              <a:ext uri="{FF2B5EF4-FFF2-40B4-BE49-F238E27FC236}">
                <a16:creationId xmlns:a16="http://schemas.microsoft.com/office/drawing/2014/main" id="{56A5F0FF-2C14-7D40-BFCB-1C1668A441CE}"/>
              </a:ext>
            </a:extLst>
          </p:cNvPr>
          <p:cNvPicPr>
            <a:picLocks noGrp="1" noChangeAspect="1"/>
          </p:cNvPicPr>
          <p:nvPr>
            <p:ph sz="half" idx="2"/>
          </p:nvPr>
        </p:nvPicPr>
        <p:blipFill>
          <a:blip r:embed="rId3"/>
          <a:stretch>
            <a:fillRect/>
          </a:stretch>
        </p:blipFill>
        <p:spPr>
          <a:xfrm>
            <a:off x="6172200" y="2174151"/>
            <a:ext cx="5592970" cy="4002812"/>
          </a:xfrm>
          <a:prstGeom prst="rect">
            <a:avLst/>
          </a:prstGeom>
        </p:spPr>
      </p:pic>
      <p:sp>
        <p:nvSpPr>
          <p:cNvPr id="7" name="Rectangle 6">
            <a:extLst>
              <a:ext uri="{FF2B5EF4-FFF2-40B4-BE49-F238E27FC236}">
                <a16:creationId xmlns:a16="http://schemas.microsoft.com/office/drawing/2014/main" id="{E7252D31-B1DC-564D-8402-B5F01BDEF492}"/>
              </a:ext>
            </a:extLst>
          </p:cNvPr>
          <p:cNvSpPr/>
          <p:nvPr/>
        </p:nvSpPr>
        <p:spPr>
          <a:xfrm>
            <a:off x="6294783" y="1650931"/>
            <a:ext cx="5059017" cy="523220"/>
          </a:xfrm>
          <a:prstGeom prst="rect">
            <a:avLst/>
          </a:prstGeom>
        </p:spPr>
        <p:txBody>
          <a:bodyPr wrap="square">
            <a:spAutoFit/>
          </a:bodyPr>
          <a:lstStyle/>
          <a:p>
            <a:pPr algn="ctr"/>
            <a:r>
              <a:rPr lang="en-US" sz="1400" dirty="0">
                <a:latin typeface="Avenir Medium" panose="02000503020000020003" pitchFamily="2" charset="0"/>
                <a:cs typeface="Calibri Light" panose="020F0302020204030204" pitchFamily="34" charset="0"/>
              </a:rPr>
              <a:t>Number of deaths after ED treatment for nonfatal overdose by number of days after discharge in the first month (n=130)</a:t>
            </a:r>
          </a:p>
        </p:txBody>
      </p:sp>
      <p:sp>
        <p:nvSpPr>
          <p:cNvPr id="8" name="Rectangle 7">
            <a:extLst>
              <a:ext uri="{FF2B5EF4-FFF2-40B4-BE49-F238E27FC236}">
                <a16:creationId xmlns:a16="http://schemas.microsoft.com/office/drawing/2014/main" id="{10CF17E0-4654-2A48-889C-6E8671B0B59D}"/>
              </a:ext>
            </a:extLst>
          </p:cNvPr>
          <p:cNvSpPr/>
          <p:nvPr/>
        </p:nvSpPr>
        <p:spPr>
          <a:xfrm>
            <a:off x="583096" y="6333387"/>
            <a:ext cx="6096000" cy="261610"/>
          </a:xfrm>
          <a:prstGeom prst="rect">
            <a:avLst/>
          </a:prstGeom>
        </p:spPr>
        <p:txBody>
          <a:bodyPr>
            <a:spAutoFit/>
          </a:bodyPr>
          <a:lstStyle/>
          <a:p>
            <a:r>
              <a:rPr lang="en-US" sz="1100" dirty="0"/>
              <a:t>Weiner, Scott, </a:t>
            </a:r>
            <a:r>
              <a:rPr lang="en-US" sz="1100" dirty="0" err="1"/>
              <a:t>etal</a:t>
            </a:r>
            <a:r>
              <a:rPr lang="en-US" sz="1100" dirty="0"/>
              <a:t>..  Annals of Emergency Medicine. 2019.</a:t>
            </a:r>
          </a:p>
        </p:txBody>
      </p:sp>
      <p:cxnSp>
        <p:nvCxnSpPr>
          <p:cNvPr id="5" name="Straight Arrow Connector 4">
            <a:extLst>
              <a:ext uri="{FF2B5EF4-FFF2-40B4-BE49-F238E27FC236}">
                <a16:creationId xmlns:a16="http://schemas.microsoft.com/office/drawing/2014/main" id="{3911D127-ED3A-2443-8454-B51F0E16AECD}"/>
              </a:ext>
            </a:extLst>
          </p:cNvPr>
          <p:cNvCxnSpPr>
            <a:cxnSpLocks/>
          </p:cNvCxnSpPr>
          <p:nvPr/>
        </p:nvCxnSpPr>
        <p:spPr>
          <a:xfrm flipV="1">
            <a:off x="5317630" y="2697371"/>
            <a:ext cx="1750435" cy="1232861"/>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05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EBA4-F37B-E649-87F0-9020EAD60871}"/>
              </a:ext>
            </a:extLst>
          </p:cNvPr>
          <p:cNvSpPr>
            <a:spLocks noGrp="1"/>
          </p:cNvSpPr>
          <p:nvPr>
            <p:ph type="title"/>
          </p:nvPr>
        </p:nvSpPr>
        <p:spPr/>
        <p:txBody>
          <a:bodyPr/>
          <a:lstStyle/>
          <a:p>
            <a:r>
              <a:rPr lang="en-US" b="1" dirty="0">
                <a:solidFill>
                  <a:schemeClr val="bg1"/>
                </a:solidFill>
                <a:latin typeface="Avenir Heavy" panose="02000503020000020003" pitchFamily="2" charset="0"/>
              </a:rPr>
              <a:t>What are we going to talk about</a:t>
            </a:r>
          </a:p>
        </p:txBody>
      </p:sp>
      <p:sp>
        <p:nvSpPr>
          <p:cNvPr id="3" name="Content Placeholder 2">
            <a:extLst>
              <a:ext uri="{FF2B5EF4-FFF2-40B4-BE49-F238E27FC236}">
                <a16:creationId xmlns:a16="http://schemas.microsoft.com/office/drawing/2014/main" id="{AB9C00CF-A57C-7248-9238-E77CD74609DA}"/>
              </a:ext>
            </a:extLst>
          </p:cNvPr>
          <p:cNvSpPr>
            <a:spLocks noGrp="1"/>
          </p:cNvSpPr>
          <p:nvPr>
            <p:ph idx="1"/>
          </p:nvPr>
        </p:nvSpPr>
        <p:spPr/>
        <p:txBody>
          <a:bodyPr/>
          <a:lstStyle/>
          <a:p>
            <a:pPr marL="514350" indent="-514350">
              <a:buAutoNum type="arabicPeriod"/>
            </a:pPr>
            <a:r>
              <a:rPr lang="en-US" dirty="0">
                <a:solidFill>
                  <a:schemeClr val="bg1"/>
                </a:solidFill>
              </a:rPr>
              <a:t>Addiction is a disease</a:t>
            </a:r>
          </a:p>
          <a:p>
            <a:pPr marL="514350" indent="-514350">
              <a:buAutoNum type="arabicPeriod"/>
            </a:pPr>
            <a:r>
              <a:rPr lang="en-US" dirty="0">
                <a:solidFill>
                  <a:schemeClr val="bg1"/>
                </a:solidFill>
              </a:rPr>
              <a:t>Addiction is treatable</a:t>
            </a:r>
          </a:p>
          <a:p>
            <a:pPr marL="514350" indent="-514350">
              <a:buAutoNum type="arabicPeriod"/>
            </a:pPr>
            <a:r>
              <a:rPr lang="en-US" dirty="0">
                <a:solidFill>
                  <a:schemeClr val="bg1"/>
                </a:solidFill>
              </a:rPr>
              <a:t>Treatment saves lives</a:t>
            </a:r>
          </a:p>
        </p:txBody>
      </p:sp>
    </p:spTree>
    <p:extLst>
      <p:ext uri="{BB962C8B-B14F-4D97-AF65-F5344CB8AC3E}">
        <p14:creationId xmlns:p14="http://schemas.microsoft.com/office/powerpoint/2010/main" val="3376255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D58DC6-C67B-864A-B4DC-03C39CC3501B}"/>
              </a:ext>
            </a:extLst>
          </p:cNvPr>
          <p:cNvSpPr>
            <a:spLocks noGrp="1"/>
          </p:cNvSpPr>
          <p:nvPr>
            <p:ph type="title"/>
          </p:nvPr>
        </p:nvSpPr>
        <p:spPr>
          <a:xfrm>
            <a:off x="838200" y="365125"/>
            <a:ext cx="3439886" cy="1325563"/>
          </a:xfrm>
        </p:spPr>
        <p:txBody>
          <a:bodyPr/>
          <a:lstStyle/>
          <a:p>
            <a:r>
              <a:rPr lang="en-US" dirty="0"/>
              <a:t>Neuro-anatomy</a:t>
            </a:r>
          </a:p>
        </p:txBody>
      </p:sp>
      <p:sp>
        <p:nvSpPr>
          <p:cNvPr id="5" name="Content Placeholder 4">
            <a:extLst>
              <a:ext uri="{FF2B5EF4-FFF2-40B4-BE49-F238E27FC236}">
                <a16:creationId xmlns:a16="http://schemas.microsoft.com/office/drawing/2014/main" id="{DF607766-355E-9E48-BD25-DBB8932D77E6}"/>
              </a:ext>
            </a:extLst>
          </p:cNvPr>
          <p:cNvSpPr>
            <a:spLocks noGrp="1"/>
          </p:cNvSpPr>
          <p:nvPr>
            <p:ph sz="half" idx="1"/>
          </p:nvPr>
        </p:nvSpPr>
        <p:spPr>
          <a:xfrm>
            <a:off x="838200" y="2204357"/>
            <a:ext cx="2574471" cy="3972606"/>
          </a:xfrm>
        </p:spPr>
        <p:txBody>
          <a:bodyPr/>
          <a:lstStyle/>
          <a:p>
            <a:pPr marL="0" indent="0">
              <a:buNone/>
            </a:pPr>
            <a:r>
              <a:rPr lang="en-US" dirty="0"/>
              <a:t>Frontal Lobe vs Midbrain</a:t>
            </a:r>
          </a:p>
          <a:p>
            <a:pPr marL="0" indent="0">
              <a:buNone/>
            </a:pPr>
            <a:endParaRPr lang="en-US" dirty="0"/>
          </a:p>
          <a:p>
            <a:endParaRPr lang="en-US" dirty="0"/>
          </a:p>
          <a:p>
            <a:r>
              <a:rPr lang="en-US" dirty="0"/>
              <a:t>Frontal Lobe development @26yo</a:t>
            </a:r>
          </a:p>
        </p:txBody>
      </p:sp>
      <p:pic>
        <p:nvPicPr>
          <p:cNvPr id="2050" name="Picture 2" descr="https://lh6.googleusercontent.com/qWoqB0TKqoxnXd-BfupCuTY5R2Xb5PUJIB9fEqB0Nb8zyo6YzvwHpiIRuJtkFV9wxW5JZmhpjnM51t0FxGBFw2HEAN0H2VatqEiZYh5i3cOImdzO7_tZxjxHIGmWpeX0A4c-34jLvo0M7lvwx0QrM4yWSoeTwcUnNc1ZLWKKZgWnsYLlottseoQTOdw">
            <a:extLst>
              <a:ext uri="{FF2B5EF4-FFF2-40B4-BE49-F238E27FC236}">
                <a16:creationId xmlns:a16="http://schemas.microsoft.com/office/drawing/2014/main" id="{A386E635-9361-4446-A1AE-F8146EEF487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755571" y="367119"/>
            <a:ext cx="7500658" cy="599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48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descr="2"/>
          <p:cNvPicPr preferRelativeResize="0"/>
          <p:nvPr/>
        </p:nvPicPr>
        <p:blipFill rotWithShape="1">
          <a:blip r:embed="rId3">
            <a:alphaModFix/>
          </a:blip>
          <a:srcRect t="7054" b="2036"/>
          <a:stretch/>
        </p:blipFill>
        <p:spPr>
          <a:xfrm>
            <a:off x="1468356" y="-41733"/>
            <a:ext cx="9199600" cy="6899600"/>
          </a:xfrm>
          <a:prstGeom prst="rect">
            <a:avLst/>
          </a:prstGeom>
          <a:noFill/>
          <a:ln>
            <a:noFill/>
          </a:ln>
        </p:spPr>
      </p:pic>
    </p:spTree>
    <p:extLst>
      <p:ext uri="{BB962C8B-B14F-4D97-AF65-F5344CB8AC3E}">
        <p14:creationId xmlns:p14="http://schemas.microsoft.com/office/powerpoint/2010/main" val="330322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g6ee91f7b9c_0_6" descr="2"/>
          <p:cNvPicPr preferRelativeResize="0"/>
          <p:nvPr/>
        </p:nvPicPr>
        <p:blipFill rotWithShape="1">
          <a:blip r:embed="rId3">
            <a:alphaModFix/>
          </a:blip>
          <a:srcRect t="7054" b="2036"/>
          <a:stretch/>
        </p:blipFill>
        <p:spPr>
          <a:xfrm>
            <a:off x="1468356" y="-41733"/>
            <a:ext cx="9199600" cy="6899600"/>
          </a:xfrm>
          <a:prstGeom prst="rect">
            <a:avLst/>
          </a:prstGeom>
          <a:noFill/>
          <a:ln>
            <a:noFill/>
          </a:ln>
        </p:spPr>
      </p:pic>
      <p:sp>
        <p:nvSpPr>
          <p:cNvPr id="126" name="Google Shape;126;g6ee91f7b9c_0_6"/>
          <p:cNvSpPr/>
          <p:nvPr/>
        </p:nvSpPr>
        <p:spPr>
          <a:xfrm>
            <a:off x="3070233" y="707433"/>
            <a:ext cx="2653200" cy="1461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g6ee91f7b9c_0_6"/>
          <p:cNvSpPr txBox="1"/>
          <p:nvPr/>
        </p:nvSpPr>
        <p:spPr>
          <a:xfrm>
            <a:off x="3211500" y="1042835"/>
            <a:ext cx="2438400" cy="554000"/>
          </a:xfrm>
          <a:prstGeom prst="rect">
            <a:avLst/>
          </a:prstGeom>
          <a:noFill/>
          <a:ln>
            <a:noFill/>
          </a:ln>
        </p:spPr>
        <p:txBody>
          <a:bodyPr spcFirstLastPara="1" wrap="square" lIns="121900" tIns="60933" rIns="121900" bIns="60933" anchor="t" anchorCtr="0">
            <a:noAutofit/>
          </a:bodyPr>
          <a:lstStyle/>
          <a:p>
            <a:r>
              <a:rPr lang="en-US" sz="2800" b="1">
                <a:solidFill>
                  <a:srgbClr val="000000"/>
                </a:solidFill>
                <a:latin typeface="Arial"/>
                <a:ea typeface="Arial"/>
                <a:cs typeface="Arial"/>
                <a:sym typeface="Arial"/>
              </a:rPr>
              <a:t>Stop Switch</a:t>
            </a:r>
            <a:endParaRPr sz="2400"/>
          </a:p>
        </p:txBody>
      </p:sp>
      <p:sp>
        <p:nvSpPr>
          <p:cNvPr id="128" name="Google Shape;128;g6ee91f7b9c_0_6"/>
          <p:cNvSpPr/>
          <p:nvPr/>
        </p:nvSpPr>
        <p:spPr>
          <a:xfrm>
            <a:off x="2646900" y="2414233"/>
            <a:ext cx="2653200" cy="1233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 name="Google Shape;129;g6ee91f7b9c_0_6"/>
          <p:cNvSpPr txBox="1"/>
          <p:nvPr/>
        </p:nvSpPr>
        <p:spPr>
          <a:xfrm>
            <a:off x="2906700" y="2720400"/>
            <a:ext cx="2133600" cy="984800"/>
          </a:xfrm>
          <a:prstGeom prst="rect">
            <a:avLst/>
          </a:prstGeom>
          <a:noFill/>
          <a:ln>
            <a:noFill/>
          </a:ln>
        </p:spPr>
        <p:txBody>
          <a:bodyPr spcFirstLastPara="1" wrap="square" lIns="121900" tIns="60933" rIns="121900" bIns="60933" anchor="t" anchorCtr="0">
            <a:noAutofit/>
          </a:bodyPr>
          <a:lstStyle/>
          <a:p>
            <a:r>
              <a:rPr lang="en-US" sz="2800" b="1">
                <a:solidFill>
                  <a:srgbClr val="000000"/>
                </a:solidFill>
                <a:latin typeface="Arial"/>
                <a:ea typeface="Arial"/>
                <a:cs typeface="Arial"/>
                <a:sym typeface="Arial"/>
              </a:rPr>
              <a:t>Go</a:t>
            </a:r>
            <a:r>
              <a:rPr lang="en-US" sz="2800" b="1"/>
              <a:t> </a:t>
            </a:r>
            <a:r>
              <a:rPr lang="en-US" sz="2800" b="1">
                <a:solidFill>
                  <a:srgbClr val="000000"/>
                </a:solidFill>
                <a:latin typeface="Arial"/>
                <a:ea typeface="Arial"/>
                <a:cs typeface="Arial"/>
                <a:sym typeface="Arial"/>
              </a:rPr>
              <a:t>Switch</a:t>
            </a:r>
            <a:endParaRPr sz="2400"/>
          </a:p>
        </p:txBody>
      </p:sp>
      <p:cxnSp>
        <p:nvCxnSpPr>
          <p:cNvPr id="130" name="Google Shape;130;g6ee91f7b9c_0_6"/>
          <p:cNvCxnSpPr/>
          <p:nvPr/>
        </p:nvCxnSpPr>
        <p:spPr>
          <a:xfrm>
            <a:off x="4125900" y="1576233"/>
            <a:ext cx="914400" cy="838000"/>
          </a:xfrm>
          <a:prstGeom prst="straightConnector1">
            <a:avLst/>
          </a:prstGeom>
          <a:noFill/>
          <a:ln w="76200" cap="flat" cmpd="sng">
            <a:solidFill>
              <a:srgbClr val="000000"/>
            </a:solidFill>
            <a:prstDash val="solid"/>
            <a:round/>
            <a:headEnd type="none" w="med" len="med"/>
            <a:tailEnd type="triangle" w="med" len="med"/>
          </a:ln>
        </p:spPr>
      </p:cxnSp>
      <p:cxnSp>
        <p:nvCxnSpPr>
          <p:cNvPr id="131" name="Google Shape;131;g6ee91f7b9c_0_6"/>
          <p:cNvCxnSpPr/>
          <p:nvPr/>
        </p:nvCxnSpPr>
        <p:spPr>
          <a:xfrm>
            <a:off x="4202100" y="3252633"/>
            <a:ext cx="1371600" cy="381200"/>
          </a:xfrm>
          <a:prstGeom prst="straightConnector1">
            <a:avLst/>
          </a:prstGeom>
          <a:noFill/>
          <a:ln w="76200" cap="flat" cmpd="sng">
            <a:solidFill>
              <a:srgbClr val="000000"/>
            </a:solidFill>
            <a:prstDash val="solid"/>
            <a:round/>
            <a:headEnd type="none" w="med" len="med"/>
            <a:tailEnd type="triangle" w="med" len="med"/>
          </a:ln>
        </p:spPr>
      </p:cxnSp>
    </p:spTree>
    <p:extLst>
      <p:ext uri="{BB962C8B-B14F-4D97-AF65-F5344CB8AC3E}">
        <p14:creationId xmlns:p14="http://schemas.microsoft.com/office/powerpoint/2010/main" val="2979647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D58DC6-C67B-864A-B4DC-03C39CC3501B}"/>
              </a:ext>
            </a:extLst>
          </p:cNvPr>
          <p:cNvSpPr>
            <a:spLocks noGrp="1"/>
          </p:cNvSpPr>
          <p:nvPr>
            <p:ph type="title"/>
          </p:nvPr>
        </p:nvSpPr>
        <p:spPr>
          <a:xfrm>
            <a:off x="838200" y="365125"/>
            <a:ext cx="3439886" cy="1325563"/>
          </a:xfrm>
        </p:spPr>
        <p:txBody>
          <a:bodyPr/>
          <a:lstStyle/>
          <a:p>
            <a:r>
              <a:rPr lang="en-US" dirty="0"/>
              <a:t>Neuro-anatomy</a:t>
            </a:r>
          </a:p>
        </p:txBody>
      </p:sp>
      <p:sp>
        <p:nvSpPr>
          <p:cNvPr id="5" name="Content Placeholder 4">
            <a:extLst>
              <a:ext uri="{FF2B5EF4-FFF2-40B4-BE49-F238E27FC236}">
                <a16:creationId xmlns:a16="http://schemas.microsoft.com/office/drawing/2014/main" id="{DF607766-355E-9E48-BD25-DBB8932D77E6}"/>
              </a:ext>
            </a:extLst>
          </p:cNvPr>
          <p:cNvSpPr>
            <a:spLocks noGrp="1"/>
          </p:cNvSpPr>
          <p:nvPr>
            <p:ph sz="half" idx="1"/>
          </p:nvPr>
        </p:nvSpPr>
        <p:spPr>
          <a:xfrm>
            <a:off x="838200" y="2204357"/>
            <a:ext cx="2574471" cy="3972606"/>
          </a:xfrm>
        </p:spPr>
        <p:txBody>
          <a:bodyPr/>
          <a:lstStyle/>
          <a:p>
            <a:pPr marL="0" indent="0">
              <a:buNone/>
            </a:pPr>
            <a:r>
              <a:rPr lang="en-US" dirty="0"/>
              <a:t>Frontal Lobe vs Midbrain</a:t>
            </a:r>
          </a:p>
          <a:p>
            <a:pPr marL="0" indent="0">
              <a:buNone/>
            </a:pPr>
            <a:endParaRPr lang="en-US" dirty="0"/>
          </a:p>
          <a:p>
            <a:endParaRPr lang="en-US" dirty="0"/>
          </a:p>
          <a:p>
            <a:r>
              <a:rPr lang="en-US" dirty="0"/>
              <a:t>Frontal Lobe development @26yo</a:t>
            </a:r>
          </a:p>
        </p:txBody>
      </p:sp>
      <p:pic>
        <p:nvPicPr>
          <p:cNvPr id="2050" name="Picture 2" descr="https://lh6.googleusercontent.com/qWoqB0TKqoxnXd-BfupCuTY5R2Xb5PUJIB9fEqB0Nb8zyo6YzvwHpiIRuJtkFV9wxW5JZmhpjnM51t0FxGBFw2HEAN0H2VatqEiZYh5i3cOImdzO7_tZxjxHIGmWpeX0A4c-34jLvo0M7lvwx0QrM4yWSoeTwcUnNc1ZLWKKZgWnsYLlottseoQTOdw">
            <a:extLst>
              <a:ext uri="{FF2B5EF4-FFF2-40B4-BE49-F238E27FC236}">
                <a16:creationId xmlns:a16="http://schemas.microsoft.com/office/drawing/2014/main" id="{A386E635-9361-4446-A1AE-F8146EEF487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755571" y="367119"/>
            <a:ext cx="7500658" cy="599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704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6ee91f7b9c_0_191"/>
          <p:cNvSpPr txBox="1">
            <a:spLocks noGrp="1"/>
          </p:cNvSpPr>
          <p:nvPr>
            <p:ph type="title" idx="4294967295"/>
          </p:nvPr>
        </p:nvSpPr>
        <p:spPr>
          <a:xfrm>
            <a:off x="838200" y="365125"/>
            <a:ext cx="10515600" cy="1325600"/>
          </a:xfrm>
          <a:prstGeom prst="rect">
            <a:avLst/>
          </a:prstGeom>
          <a:noFill/>
          <a:ln>
            <a:noFill/>
          </a:ln>
        </p:spPr>
        <p:txBody>
          <a:bodyPr spcFirstLastPara="1" vert="horz" wrap="square" lIns="121900" tIns="60933" rIns="121900" bIns="60933" rtlCol="0" anchor="ctr" anchorCtr="0">
            <a:noAutofit/>
          </a:bodyPr>
          <a:lstStyle/>
          <a:p>
            <a:pPr>
              <a:spcBef>
                <a:spcPts val="0"/>
              </a:spcBef>
              <a:buClr>
                <a:schemeClr val="dk1"/>
              </a:buClr>
              <a:buSzPts val="4400"/>
            </a:pPr>
            <a:r>
              <a:rPr lang="en-US" sz="4800" b="1" dirty="0">
                <a:latin typeface="Avenir"/>
                <a:ea typeface="Avenir"/>
                <a:cs typeface="Avenir"/>
                <a:sym typeface="Avenir"/>
              </a:rPr>
              <a:t>Dopamine</a:t>
            </a:r>
            <a:endParaRPr sz="4800" b="1" dirty="0">
              <a:latin typeface="Avenir"/>
              <a:ea typeface="Avenir"/>
              <a:cs typeface="Avenir"/>
              <a:sym typeface="Avenir"/>
            </a:endParaRPr>
          </a:p>
        </p:txBody>
      </p:sp>
      <p:cxnSp>
        <p:nvCxnSpPr>
          <p:cNvPr id="138" name="Google Shape;138;g6ee91f7b9c_0_191"/>
          <p:cNvCxnSpPr/>
          <p:nvPr/>
        </p:nvCxnSpPr>
        <p:spPr>
          <a:xfrm>
            <a:off x="1207043" y="2344615"/>
            <a:ext cx="8800" cy="2930800"/>
          </a:xfrm>
          <a:prstGeom prst="straightConnector1">
            <a:avLst/>
          </a:prstGeom>
          <a:noFill/>
          <a:ln w="12700" cap="flat" cmpd="sng">
            <a:solidFill>
              <a:schemeClr val="accent1"/>
            </a:solidFill>
            <a:prstDash val="solid"/>
            <a:miter lim="800000"/>
            <a:headEnd type="none" w="sm" len="sm"/>
            <a:tailEnd type="none" w="sm" len="sm"/>
          </a:ln>
        </p:spPr>
      </p:cxnSp>
      <p:cxnSp>
        <p:nvCxnSpPr>
          <p:cNvPr id="139" name="Google Shape;139;g6ee91f7b9c_0_191"/>
          <p:cNvCxnSpPr/>
          <p:nvPr/>
        </p:nvCxnSpPr>
        <p:spPr>
          <a:xfrm>
            <a:off x="1207043" y="5275385"/>
            <a:ext cx="9430400" cy="0"/>
          </a:xfrm>
          <a:prstGeom prst="straightConnector1">
            <a:avLst/>
          </a:prstGeom>
          <a:noFill/>
          <a:ln w="12700" cap="flat" cmpd="sng">
            <a:solidFill>
              <a:schemeClr val="accent1"/>
            </a:solidFill>
            <a:prstDash val="solid"/>
            <a:miter lim="800000"/>
            <a:headEnd type="none" w="sm" len="sm"/>
            <a:tailEnd type="none" w="sm" len="sm"/>
          </a:ln>
        </p:spPr>
      </p:cxnSp>
      <p:sp>
        <p:nvSpPr>
          <p:cNvPr id="140" name="Google Shape;140;g6ee91f7b9c_0_191"/>
          <p:cNvSpPr/>
          <p:nvPr/>
        </p:nvSpPr>
        <p:spPr>
          <a:xfrm>
            <a:off x="1484923" y="4357078"/>
            <a:ext cx="1364807" cy="917223"/>
          </a:xfrm>
          <a:custGeom>
            <a:avLst/>
            <a:gdLst/>
            <a:ahLst/>
            <a:cxnLst/>
            <a:rect l="l" t="t" r="r" b="b"/>
            <a:pathLst>
              <a:path w="1074651" h="2116667" extrusionOk="0">
                <a:moveTo>
                  <a:pt x="0" y="2116667"/>
                </a:moveTo>
                <a:cubicBezTo>
                  <a:pt x="15730" y="1959368"/>
                  <a:pt x="-9709" y="2160921"/>
                  <a:pt x="39077" y="1960359"/>
                </a:cubicBezTo>
                <a:cubicBezTo>
                  <a:pt x="51056" y="1911114"/>
                  <a:pt x="55190" y="1860261"/>
                  <a:pt x="65129" y="1810564"/>
                </a:cubicBezTo>
                <a:cubicBezTo>
                  <a:pt x="68229" y="1795066"/>
                  <a:pt x="73812" y="1780171"/>
                  <a:pt x="78154" y="1764974"/>
                </a:cubicBezTo>
                <a:cubicBezTo>
                  <a:pt x="91118" y="1661269"/>
                  <a:pt x="75804" y="1762137"/>
                  <a:pt x="97693" y="1667282"/>
                </a:cubicBezTo>
                <a:cubicBezTo>
                  <a:pt x="100662" y="1654415"/>
                  <a:pt x="101340" y="1641096"/>
                  <a:pt x="104205" y="1628205"/>
                </a:cubicBezTo>
                <a:cubicBezTo>
                  <a:pt x="110030" y="1601991"/>
                  <a:pt x="123744" y="1550051"/>
                  <a:pt x="123744" y="1550051"/>
                </a:cubicBezTo>
                <a:cubicBezTo>
                  <a:pt x="125915" y="1524000"/>
                  <a:pt x="127014" y="1497837"/>
                  <a:pt x="130257" y="1471897"/>
                </a:cubicBezTo>
                <a:cubicBezTo>
                  <a:pt x="131367" y="1463015"/>
                  <a:pt x="134944" y="1454609"/>
                  <a:pt x="136770" y="1445846"/>
                </a:cubicBezTo>
                <a:cubicBezTo>
                  <a:pt x="168708" y="1292542"/>
                  <a:pt x="147829" y="1360569"/>
                  <a:pt x="175846" y="1276513"/>
                </a:cubicBezTo>
                <a:cubicBezTo>
                  <a:pt x="182359" y="1222239"/>
                  <a:pt x="187654" y="1167806"/>
                  <a:pt x="195385" y="1113692"/>
                </a:cubicBezTo>
                <a:cubicBezTo>
                  <a:pt x="197556" y="1098496"/>
                  <a:pt x="198887" y="1083156"/>
                  <a:pt x="201898" y="1068103"/>
                </a:cubicBezTo>
                <a:cubicBezTo>
                  <a:pt x="203244" y="1061371"/>
                  <a:pt x="206525" y="1055165"/>
                  <a:pt x="208411" y="1048564"/>
                </a:cubicBezTo>
                <a:cubicBezTo>
                  <a:pt x="210870" y="1039957"/>
                  <a:pt x="212464" y="1031120"/>
                  <a:pt x="214923" y="1022513"/>
                </a:cubicBezTo>
                <a:cubicBezTo>
                  <a:pt x="221598" y="999149"/>
                  <a:pt x="223250" y="1003550"/>
                  <a:pt x="227949" y="976923"/>
                </a:cubicBezTo>
                <a:cubicBezTo>
                  <a:pt x="232911" y="948803"/>
                  <a:pt x="235713" y="920321"/>
                  <a:pt x="240975" y="892256"/>
                </a:cubicBezTo>
                <a:cubicBezTo>
                  <a:pt x="242240" y="885509"/>
                  <a:pt x="245601" y="879319"/>
                  <a:pt x="247487" y="872718"/>
                </a:cubicBezTo>
                <a:cubicBezTo>
                  <a:pt x="249946" y="864111"/>
                  <a:pt x="252245" y="855444"/>
                  <a:pt x="254000" y="846667"/>
                </a:cubicBezTo>
                <a:cubicBezTo>
                  <a:pt x="256590" y="833718"/>
                  <a:pt x="258505" y="820642"/>
                  <a:pt x="260513" y="807590"/>
                </a:cubicBezTo>
                <a:cubicBezTo>
                  <a:pt x="262847" y="792418"/>
                  <a:pt x="263574" y="776958"/>
                  <a:pt x="267026" y="762000"/>
                </a:cubicBezTo>
                <a:cubicBezTo>
                  <a:pt x="270113" y="748621"/>
                  <a:pt x="276107" y="736074"/>
                  <a:pt x="280052" y="722923"/>
                </a:cubicBezTo>
                <a:cubicBezTo>
                  <a:pt x="282624" y="714350"/>
                  <a:pt x="284622" y="705610"/>
                  <a:pt x="286564" y="696872"/>
                </a:cubicBezTo>
                <a:cubicBezTo>
                  <a:pt x="288965" y="686066"/>
                  <a:pt x="289190" y="674673"/>
                  <a:pt x="293077" y="664308"/>
                </a:cubicBezTo>
                <a:cubicBezTo>
                  <a:pt x="295826" y="656979"/>
                  <a:pt x="301761" y="651282"/>
                  <a:pt x="306103" y="644769"/>
                </a:cubicBezTo>
                <a:cubicBezTo>
                  <a:pt x="308274" y="627402"/>
                  <a:pt x="309574" y="609903"/>
                  <a:pt x="312616" y="592667"/>
                </a:cubicBezTo>
                <a:cubicBezTo>
                  <a:pt x="321619" y="541647"/>
                  <a:pt x="324114" y="538633"/>
                  <a:pt x="338667" y="494974"/>
                </a:cubicBezTo>
                <a:cubicBezTo>
                  <a:pt x="340838" y="477607"/>
                  <a:pt x="342049" y="460092"/>
                  <a:pt x="345180" y="442872"/>
                </a:cubicBezTo>
                <a:cubicBezTo>
                  <a:pt x="346408" y="436117"/>
                  <a:pt x="349143" y="429707"/>
                  <a:pt x="351693" y="423333"/>
                </a:cubicBezTo>
                <a:cubicBezTo>
                  <a:pt x="357833" y="407982"/>
                  <a:pt x="366300" y="393525"/>
                  <a:pt x="371231" y="377744"/>
                </a:cubicBezTo>
                <a:cubicBezTo>
                  <a:pt x="377201" y="358640"/>
                  <a:pt x="380828" y="338847"/>
                  <a:pt x="384257" y="319128"/>
                </a:cubicBezTo>
                <a:cubicBezTo>
                  <a:pt x="389517" y="288880"/>
                  <a:pt x="392235" y="258233"/>
                  <a:pt x="397282" y="227949"/>
                </a:cubicBezTo>
                <a:cubicBezTo>
                  <a:pt x="401354" y="203515"/>
                  <a:pt x="404113" y="204040"/>
                  <a:pt x="410308" y="182359"/>
                </a:cubicBezTo>
                <a:cubicBezTo>
                  <a:pt x="427771" y="121241"/>
                  <a:pt x="402899" y="195606"/>
                  <a:pt x="429846" y="123744"/>
                </a:cubicBezTo>
                <a:cubicBezTo>
                  <a:pt x="432257" y="117316"/>
                  <a:pt x="433655" y="110515"/>
                  <a:pt x="436359" y="104205"/>
                </a:cubicBezTo>
                <a:cubicBezTo>
                  <a:pt x="441112" y="93116"/>
                  <a:pt x="453492" y="68525"/>
                  <a:pt x="462411" y="58615"/>
                </a:cubicBezTo>
                <a:cubicBezTo>
                  <a:pt x="500754" y="16012"/>
                  <a:pt x="494774" y="21843"/>
                  <a:pt x="527539" y="0"/>
                </a:cubicBezTo>
                <a:cubicBezTo>
                  <a:pt x="534052" y="2171"/>
                  <a:pt x="542223" y="1659"/>
                  <a:pt x="547077" y="6513"/>
                </a:cubicBezTo>
                <a:cubicBezTo>
                  <a:pt x="553942" y="13378"/>
                  <a:pt x="555286" y="24135"/>
                  <a:pt x="560103" y="32564"/>
                </a:cubicBezTo>
                <a:cubicBezTo>
                  <a:pt x="563987" y="39360"/>
                  <a:pt x="568787" y="45590"/>
                  <a:pt x="573129" y="52103"/>
                </a:cubicBezTo>
                <a:cubicBezTo>
                  <a:pt x="575300" y="67299"/>
                  <a:pt x="577812" y="82451"/>
                  <a:pt x="579641" y="97692"/>
                </a:cubicBezTo>
                <a:cubicBezTo>
                  <a:pt x="584325" y="136729"/>
                  <a:pt x="584956" y="176369"/>
                  <a:pt x="592667" y="214923"/>
                </a:cubicBezTo>
                <a:cubicBezTo>
                  <a:pt x="594838" y="225778"/>
                  <a:pt x="596691" y="236701"/>
                  <a:pt x="599180" y="247487"/>
                </a:cubicBezTo>
                <a:cubicBezTo>
                  <a:pt x="603205" y="264931"/>
                  <a:pt x="608694" y="282036"/>
                  <a:pt x="612205" y="299590"/>
                </a:cubicBezTo>
                <a:cubicBezTo>
                  <a:pt x="628293" y="380028"/>
                  <a:pt x="608565" y="279572"/>
                  <a:pt x="625231" y="371231"/>
                </a:cubicBezTo>
                <a:cubicBezTo>
                  <a:pt x="627211" y="382122"/>
                  <a:pt x="628243" y="393293"/>
                  <a:pt x="631744" y="403795"/>
                </a:cubicBezTo>
                <a:cubicBezTo>
                  <a:pt x="634814" y="413005"/>
                  <a:pt x="640428" y="421162"/>
                  <a:pt x="644770" y="429846"/>
                </a:cubicBezTo>
                <a:cubicBezTo>
                  <a:pt x="646941" y="442872"/>
                  <a:pt x="648079" y="456112"/>
                  <a:pt x="651282" y="468923"/>
                </a:cubicBezTo>
                <a:cubicBezTo>
                  <a:pt x="654612" y="482243"/>
                  <a:pt x="661615" y="494536"/>
                  <a:pt x="664308" y="508000"/>
                </a:cubicBezTo>
                <a:cubicBezTo>
                  <a:pt x="666479" y="518855"/>
                  <a:pt x="668420" y="529758"/>
                  <a:pt x="670821" y="540564"/>
                </a:cubicBezTo>
                <a:cubicBezTo>
                  <a:pt x="675273" y="560597"/>
                  <a:pt x="685283" y="595707"/>
                  <a:pt x="690359" y="612205"/>
                </a:cubicBezTo>
                <a:cubicBezTo>
                  <a:pt x="694397" y="625328"/>
                  <a:pt x="700692" y="637818"/>
                  <a:pt x="703385" y="651282"/>
                </a:cubicBezTo>
                <a:cubicBezTo>
                  <a:pt x="705556" y="662137"/>
                  <a:pt x="706717" y="673243"/>
                  <a:pt x="709898" y="683846"/>
                </a:cubicBezTo>
                <a:cubicBezTo>
                  <a:pt x="713257" y="695044"/>
                  <a:pt x="719226" y="705319"/>
                  <a:pt x="722923" y="716410"/>
                </a:cubicBezTo>
                <a:cubicBezTo>
                  <a:pt x="733715" y="748786"/>
                  <a:pt x="732740" y="755613"/>
                  <a:pt x="742462" y="781538"/>
                </a:cubicBezTo>
                <a:cubicBezTo>
                  <a:pt x="769408" y="853397"/>
                  <a:pt x="744538" y="779040"/>
                  <a:pt x="762000" y="840154"/>
                </a:cubicBezTo>
                <a:cubicBezTo>
                  <a:pt x="763886" y="846755"/>
                  <a:pt x="766848" y="853032"/>
                  <a:pt x="768513" y="859692"/>
                </a:cubicBezTo>
                <a:cubicBezTo>
                  <a:pt x="782114" y="914093"/>
                  <a:pt x="766291" y="872562"/>
                  <a:pt x="788052" y="937846"/>
                </a:cubicBezTo>
                <a:cubicBezTo>
                  <a:pt x="791749" y="948937"/>
                  <a:pt x="797778" y="959194"/>
                  <a:pt x="801077" y="970410"/>
                </a:cubicBezTo>
                <a:cubicBezTo>
                  <a:pt x="808654" y="996172"/>
                  <a:pt x="812125" y="1023089"/>
                  <a:pt x="820616" y="1048564"/>
                </a:cubicBezTo>
                <a:cubicBezTo>
                  <a:pt x="824958" y="1061590"/>
                  <a:pt x="830311" y="1074321"/>
                  <a:pt x="833641" y="1087641"/>
                </a:cubicBezTo>
                <a:cubicBezTo>
                  <a:pt x="857413" y="1182731"/>
                  <a:pt x="829901" y="1123428"/>
                  <a:pt x="872718" y="1198359"/>
                </a:cubicBezTo>
                <a:cubicBezTo>
                  <a:pt x="874889" y="1209214"/>
                  <a:pt x="876318" y="1220243"/>
                  <a:pt x="879231" y="1230923"/>
                </a:cubicBezTo>
                <a:cubicBezTo>
                  <a:pt x="882844" y="1244169"/>
                  <a:pt x="889279" y="1256597"/>
                  <a:pt x="892257" y="1270000"/>
                </a:cubicBezTo>
                <a:cubicBezTo>
                  <a:pt x="905049" y="1327568"/>
                  <a:pt x="908555" y="1345773"/>
                  <a:pt x="924821" y="1406769"/>
                </a:cubicBezTo>
                <a:cubicBezTo>
                  <a:pt x="926590" y="1413402"/>
                  <a:pt x="929163" y="1419795"/>
                  <a:pt x="931334" y="1426308"/>
                </a:cubicBezTo>
                <a:cubicBezTo>
                  <a:pt x="953331" y="1558309"/>
                  <a:pt x="919916" y="1370323"/>
                  <a:pt x="950872" y="1504461"/>
                </a:cubicBezTo>
                <a:cubicBezTo>
                  <a:pt x="954324" y="1519419"/>
                  <a:pt x="955051" y="1534879"/>
                  <a:pt x="957385" y="1550051"/>
                </a:cubicBezTo>
                <a:cubicBezTo>
                  <a:pt x="959393" y="1563103"/>
                  <a:pt x="962153" y="1576038"/>
                  <a:pt x="963898" y="1589128"/>
                </a:cubicBezTo>
                <a:cubicBezTo>
                  <a:pt x="966496" y="1608614"/>
                  <a:pt x="967813" y="1628258"/>
                  <a:pt x="970411" y="1647744"/>
                </a:cubicBezTo>
                <a:cubicBezTo>
                  <a:pt x="976106" y="1690457"/>
                  <a:pt x="977383" y="1688430"/>
                  <a:pt x="989949" y="1732410"/>
                </a:cubicBezTo>
                <a:cubicBezTo>
                  <a:pt x="992120" y="1760632"/>
                  <a:pt x="993336" y="1788944"/>
                  <a:pt x="996462" y="1817077"/>
                </a:cubicBezTo>
                <a:cubicBezTo>
                  <a:pt x="997684" y="1828079"/>
                  <a:pt x="1000995" y="1838750"/>
                  <a:pt x="1002975" y="1849641"/>
                </a:cubicBezTo>
                <a:cubicBezTo>
                  <a:pt x="1022116" y="1954923"/>
                  <a:pt x="998721" y="1837016"/>
                  <a:pt x="1016000" y="1914769"/>
                </a:cubicBezTo>
                <a:cubicBezTo>
                  <a:pt x="1018401" y="1925575"/>
                  <a:pt x="1020533" y="1936442"/>
                  <a:pt x="1022513" y="1947333"/>
                </a:cubicBezTo>
                <a:cubicBezTo>
                  <a:pt x="1024875" y="1960325"/>
                  <a:pt x="1026161" y="1973519"/>
                  <a:pt x="1029026" y="1986410"/>
                </a:cubicBezTo>
                <a:cubicBezTo>
                  <a:pt x="1042120" y="2045333"/>
                  <a:pt x="1028012" y="1944295"/>
                  <a:pt x="1061590" y="2045026"/>
                </a:cubicBezTo>
                <a:cubicBezTo>
                  <a:pt x="1075989" y="2088222"/>
                  <a:pt x="1074616" y="2070373"/>
                  <a:pt x="1074616" y="2097128"/>
                </a:cubicBezTo>
              </a:path>
            </a:pathLst>
          </a:custGeom>
          <a:noFill/>
          <a:ln w="12700" cap="flat" cmpd="sng">
            <a:solidFill>
              <a:schemeClr val="dk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sp>
        <p:nvSpPr>
          <p:cNvPr id="141" name="Google Shape;141;g6ee91f7b9c_0_191"/>
          <p:cNvSpPr/>
          <p:nvPr/>
        </p:nvSpPr>
        <p:spPr>
          <a:xfrm>
            <a:off x="5821593" y="4945186"/>
            <a:ext cx="1364807" cy="324556"/>
          </a:xfrm>
          <a:custGeom>
            <a:avLst/>
            <a:gdLst/>
            <a:ahLst/>
            <a:cxnLst/>
            <a:rect l="l" t="t" r="r" b="b"/>
            <a:pathLst>
              <a:path w="1074651" h="2116667" extrusionOk="0">
                <a:moveTo>
                  <a:pt x="0" y="2116667"/>
                </a:moveTo>
                <a:cubicBezTo>
                  <a:pt x="15730" y="1959368"/>
                  <a:pt x="-9709" y="2160921"/>
                  <a:pt x="39077" y="1960359"/>
                </a:cubicBezTo>
                <a:cubicBezTo>
                  <a:pt x="51056" y="1911114"/>
                  <a:pt x="55190" y="1860261"/>
                  <a:pt x="65129" y="1810564"/>
                </a:cubicBezTo>
                <a:cubicBezTo>
                  <a:pt x="68229" y="1795066"/>
                  <a:pt x="73812" y="1780171"/>
                  <a:pt x="78154" y="1764974"/>
                </a:cubicBezTo>
                <a:cubicBezTo>
                  <a:pt x="91118" y="1661269"/>
                  <a:pt x="75804" y="1762137"/>
                  <a:pt x="97693" y="1667282"/>
                </a:cubicBezTo>
                <a:cubicBezTo>
                  <a:pt x="100662" y="1654415"/>
                  <a:pt x="101340" y="1641096"/>
                  <a:pt x="104205" y="1628205"/>
                </a:cubicBezTo>
                <a:cubicBezTo>
                  <a:pt x="110030" y="1601991"/>
                  <a:pt x="123744" y="1550051"/>
                  <a:pt x="123744" y="1550051"/>
                </a:cubicBezTo>
                <a:cubicBezTo>
                  <a:pt x="125915" y="1524000"/>
                  <a:pt x="127014" y="1497837"/>
                  <a:pt x="130257" y="1471897"/>
                </a:cubicBezTo>
                <a:cubicBezTo>
                  <a:pt x="131367" y="1463015"/>
                  <a:pt x="134944" y="1454609"/>
                  <a:pt x="136770" y="1445846"/>
                </a:cubicBezTo>
                <a:cubicBezTo>
                  <a:pt x="168708" y="1292542"/>
                  <a:pt x="147829" y="1360569"/>
                  <a:pt x="175846" y="1276513"/>
                </a:cubicBezTo>
                <a:cubicBezTo>
                  <a:pt x="182359" y="1222239"/>
                  <a:pt x="187654" y="1167806"/>
                  <a:pt x="195385" y="1113692"/>
                </a:cubicBezTo>
                <a:cubicBezTo>
                  <a:pt x="197556" y="1098496"/>
                  <a:pt x="198887" y="1083156"/>
                  <a:pt x="201898" y="1068103"/>
                </a:cubicBezTo>
                <a:cubicBezTo>
                  <a:pt x="203244" y="1061371"/>
                  <a:pt x="206525" y="1055165"/>
                  <a:pt x="208411" y="1048564"/>
                </a:cubicBezTo>
                <a:cubicBezTo>
                  <a:pt x="210870" y="1039957"/>
                  <a:pt x="212464" y="1031120"/>
                  <a:pt x="214923" y="1022513"/>
                </a:cubicBezTo>
                <a:cubicBezTo>
                  <a:pt x="221598" y="999149"/>
                  <a:pt x="223250" y="1003550"/>
                  <a:pt x="227949" y="976923"/>
                </a:cubicBezTo>
                <a:cubicBezTo>
                  <a:pt x="232911" y="948803"/>
                  <a:pt x="235713" y="920321"/>
                  <a:pt x="240975" y="892256"/>
                </a:cubicBezTo>
                <a:cubicBezTo>
                  <a:pt x="242240" y="885509"/>
                  <a:pt x="245601" y="879319"/>
                  <a:pt x="247487" y="872718"/>
                </a:cubicBezTo>
                <a:cubicBezTo>
                  <a:pt x="249946" y="864111"/>
                  <a:pt x="252245" y="855444"/>
                  <a:pt x="254000" y="846667"/>
                </a:cubicBezTo>
                <a:cubicBezTo>
                  <a:pt x="256590" y="833718"/>
                  <a:pt x="258505" y="820642"/>
                  <a:pt x="260513" y="807590"/>
                </a:cubicBezTo>
                <a:cubicBezTo>
                  <a:pt x="262847" y="792418"/>
                  <a:pt x="263574" y="776958"/>
                  <a:pt x="267026" y="762000"/>
                </a:cubicBezTo>
                <a:cubicBezTo>
                  <a:pt x="270113" y="748621"/>
                  <a:pt x="276107" y="736074"/>
                  <a:pt x="280052" y="722923"/>
                </a:cubicBezTo>
                <a:cubicBezTo>
                  <a:pt x="282624" y="714350"/>
                  <a:pt x="284622" y="705610"/>
                  <a:pt x="286564" y="696872"/>
                </a:cubicBezTo>
                <a:cubicBezTo>
                  <a:pt x="288965" y="686066"/>
                  <a:pt x="289190" y="674673"/>
                  <a:pt x="293077" y="664308"/>
                </a:cubicBezTo>
                <a:cubicBezTo>
                  <a:pt x="295826" y="656979"/>
                  <a:pt x="301761" y="651282"/>
                  <a:pt x="306103" y="644769"/>
                </a:cubicBezTo>
                <a:cubicBezTo>
                  <a:pt x="308274" y="627402"/>
                  <a:pt x="309574" y="609903"/>
                  <a:pt x="312616" y="592667"/>
                </a:cubicBezTo>
                <a:cubicBezTo>
                  <a:pt x="321619" y="541647"/>
                  <a:pt x="324114" y="538633"/>
                  <a:pt x="338667" y="494974"/>
                </a:cubicBezTo>
                <a:cubicBezTo>
                  <a:pt x="340838" y="477607"/>
                  <a:pt x="342049" y="460092"/>
                  <a:pt x="345180" y="442872"/>
                </a:cubicBezTo>
                <a:cubicBezTo>
                  <a:pt x="346408" y="436117"/>
                  <a:pt x="349143" y="429707"/>
                  <a:pt x="351693" y="423333"/>
                </a:cubicBezTo>
                <a:cubicBezTo>
                  <a:pt x="357833" y="407982"/>
                  <a:pt x="366300" y="393525"/>
                  <a:pt x="371231" y="377744"/>
                </a:cubicBezTo>
                <a:cubicBezTo>
                  <a:pt x="377201" y="358640"/>
                  <a:pt x="380828" y="338847"/>
                  <a:pt x="384257" y="319128"/>
                </a:cubicBezTo>
                <a:cubicBezTo>
                  <a:pt x="389517" y="288880"/>
                  <a:pt x="392235" y="258233"/>
                  <a:pt x="397282" y="227949"/>
                </a:cubicBezTo>
                <a:cubicBezTo>
                  <a:pt x="401354" y="203515"/>
                  <a:pt x="404113" y="204040"/>
                  <a:pt x="410308" y="182359"/>
                </a:cubicBezTo>
                <a:cubicBezTo>
                  <a:pt x="427771" y="121241"/>
                  <a:pt x="402899" y="195606"/>
                  <a:pt x="429846" y="123744"/>
                </a:cubicBezTo>
                <a:cubicBezTo>
                  <a:pt x="432257" y="117316"/>
                  <a:pt x="433655" y="110515"/>
                  <a:pt x="436359" y="104205"/>
                </a:cubicBezTo>
                <a:cubicBezTo>
                  <a:pt x="441112" y="93116"/>
                  <a:pt x="453492" y="68525"/>
                  <a:pt x="462411" y="58615"/>
                </a:cubicBezTo>
                <a:cubicBezTo>
                  <a:pt x="500754" y="16012"/>
                  <a:pt x="494774" y="21843"/>
                  <a:pt x="527539" y="0"/>
                </a:cubicBezTo>
                <a:cubicBezTo>
                  <a:pt x="534052" y="2171"/>
                  <a:pt x="542223" y="1659"/>
                  <a:pt x="547077" y="6513"/>
                </a:cubicBezTo>
                <a:cubicBezTo>
                  <a:pt x="553942" y="13378"/>
                  <a:pt x="555286" y="24135"/>
                  <a:pt x="560103" y="32564"/>
                </a:cubicBezTo>
                <a:cubicBezTo>
                  <a:pt x="563987" y="39360"/>
                  <a:pt x="568787" y="45590"/>
                  <a:pt x="573129" y="52103"/>
                </a:cubicBezTo>
                <a:cubicBezTo>
                  <a:pt x="575300" y="67299"/>
                  <a:pt x="577812" y="82451"/>
                  <a:pt x="579641" y="97692"/>
                </a:cubicBezTo>
                <a:cubicBezTo>
                  <a:pt x="584325" y="136729"/>
                  <a:pt x="584956" y="176369"/>
                  <a:pt x="592667" y="214923"/>
                </a:cubicBezTo>
                <a:cubicBezTo>
                  <a:pt x="594838" y="225778"/>
                  <a:pt x="596691" y="236701"/>
                  <a:pt x="599180" y="247487"/>
                </a:cubicBezTo>
                <a:cubicBezTo>
                  <a:pt x="603205" y="264931"/>
                  <a:pt x="608694" y="282036"/>
                  <a:pt x="612205" y="299590"/>
                </a:cubicBezTo>
                <a:cubicBezTo>
                  <a:pt x="628293" y="380028"/>
                  <a:pt x="608565" y="279572"/>
                  <a:pt x="625231" y="371231"/>
                </a:cubicBezTo>
                <a:cubicBezTo>
                  <a:pt x="627211" y="382122"/>
                  <a:pt x="628243" y="393293"/>
                  <a:pt x="631744" y="403795"/>
                </a:cubicBezTo>
                <a:cubicBezTo>
                  <a:pt x="634814" y="413005"/>
                  <a:pt x="640428" y="421162"/>
                  <a:pt x="644770" y="429846"/>
                </a:cubicBezTo>
                <a:cubicBezTo>
                  <a:pt x="646941" y="442872"/>
                  <a:pt x="648079" y="456112"/>
                  <a:pt x="651282" y="468923"/>
                </a:cubicBezTo>
                <a:cubicBezTo>
                  <a:pt x="654612" y="482243"/>
                  <a:pt x="661615" y="494536"/>
                  <a:pt x="664308" y="508000"/>
                </a:cubicBezTo>
                <a:cubicBezTo>
                  <a:pt x="666479" y="518855"/>
                  <a:pt x="668420" y="529758"/>
                  <a:pt x="670821" y="540564"/>
                </a:cubicBezTo>
                <a:cubicBezTo>
                  <a:pt x="675273" y="560597"/>
                  <a:pt x="685283" y="595707"/>
                  <a:pt x="690359" y="612205"/>
                </a:cubicBezTo>
                <a:cubicBezTo>
                  <a:pt x="694397" y="625328"/>
                  <a:pt x="700692" y="637818"/>
                  <a:pt x="703385" y="651282"/>
                </a:cubicBezTo>
                <a:cubicBezTo>
                  <a:pt x="705556" y="662137"/>
                  <a:pt x="706717" y="673243"/>
                  <a:pt x="709898" y="683846"/>
                </a:cubicBezTo>
                <a:cubicBezTo>
                  <a:pt x="713257" y="695044"/>
                  <a:pt x="719226" y="705319"/>
                  <a:pt x="722923" y="716410"/>
                </a:cubicBezTo>
                <a:cubicBezTo>
                  <a:pt x="733715" y="748786"/>
                  <a:pt x="732740" y="755613"/>
                  <a:pt x="742462" y="781538"/>
                </a:cubicBezTo>
                <a:cubicBezTo>
                  <a:pt x="769408" y="853397"/>
                  <a:pt x="744538" y="779040"/>
                  <a:pt x="762000" y="840154"/>
                </a:cubicBezTo>
                <a:cubicBezTo>
                  <a:pt x="763886" y="846755"/>
                  <a:pt x="766848" y="853032"/>
                  <a:pt x="768513" y="859692"/>
                </a:cubicBezTo>
                <a:cubicBezTo>
                  <a:pt x="782114" y="914093"/>
                  <a:pt x="766291" y="872562"/>
                  <a:pt x="788052" y="937846"/>
                </a:cubicBezTo>
                <a:cubicBezTo>
                  <a:pt x="791749" y="948937"/>
                  <a:pt x="797778" y="959194"/>
                  <a:pt x="801077" y="970410"/>
                </a:cubicBezTo>
                <a:cubicBezTo>
                  <a:pt x="808654" y="996172"/>
                  <a:pt x="812125" y="1023089"/>
                  <a:pt x="820616" y="1048564"/>
                </a:cubicBezTo>
                <a:cubicBezTo>
                  <a:pt x="824958" y="1061590"/>
                  <a:pt x="830311" y="1074321"/>
                  <a:pt x="833641" y="1087641"/>
                </a:cubicBezTo>
                <a:cubicBezTo>
                  <a:pt x="857413" y="1182731"/>
                  <a:pt x="829901" y="1123428"/>
                  <a:pt x="872718" y="1198359"/>
                </a:cubicBezTo>
                <a:cubicBezTo>
                  <a:pt x="874889" y="1209214"/>
                  <a:pt x="876318" y="1220243"/>
                  <a:pt x="879231" y="1230923"/>
                </a:cubicBezTo>
                <a:cubicBezTo>
                  <a:pt x="882844" y="1244169"/>
                  <a:pt x="889279" y="1256597"/>
                  <a:pt x="892257" y="1270000"/>
                </a:cubicBezTo>
                <a:cubicBezTo>
                  <a:pt x="905049" y="1327568"/>
                  <a:pt x="908555" y="1345773"/>
                  <a:pt x="924821" y="1406769"/>
                </a:cubicBezTo>
                <a:cubicBezTo>
                  <a:pt x="926590" y="1413402"/>
                  <a:pt x="929163" y="1419795"/>
                  <a:pt x="931334" y="1426308"/>
                </a:cubicBezTo>
                <a:cubicBezTo>
                  <a:pt x="953331" y="1558309"/>
                  <a:pt x="919916" y="1370323"/>
                  <a:pt x="950872" y="1504461"/>
                </a:cubicBezTo>
                <a:cubicBezTo>
                  <a:pt x="954324" y="1519419"/>
                  <a:pt x="955051" y="1534879"/>
                  <a:pt x="957385" y="1550051"/>
                </a:cubicBezTo>
                <a:cubicBezTo>
                  <a:pt x="959393" y="1563103"/>
                  <a:pt x="962153" y="1576038"/>
                  <a:pt x="963898" y="1589128"/>
                </a:cubicBezTo>
                <a:cubicBezTo>
                  <a:pt x="966496" y="1608614"/>
                  <a:pt x="967813" y="1628258"/>
                  <a:pt x="970411" y="1647744"/>
                </a:cubicBezTo>
                <a:cubicBezTo>
                  <a:pt x="976106" y="1690457"/>
                  <a:pt x="977383" y="1688430"/>
                  <a:pt x="989949" y="1732410"/>
                </a:cubicBezTo>
                <a:cubicBezTo>
                  <a:pt x="992120" y="1760632"/>
                  <a:pt x="993336" y="1788944"/>
                  <a:pt x="996462" y="1817077"/>
                </a:cubicBezTo>
                <a:cubicBezTo>
                  <a:pt x="997684" y="1828079"/>
                  <a:pt x="1000995" y="1838750"/>
                  <a:pt x="1002975" y="1849641"/>
                </a:cubicBezTo>
                <a:cubicBezTo>
                  <a:pt x="1022116" y="1954923"/>
                  <a:pt x="998721" y="1837016"/>
                  <a:pt x="1016000" y="1914769"/>
                </a:cubicBezTo>
                <a:cubicBezTo>
                  <a:pt x="1018401" y="1925575"/>
                  <a:pt x="1020533" y="1936442"/>
                  <a:pt x="1022513" y="1947333"/>
                </a:cubicBezTo>
                <a:cubicBezTo>
                  <a:pt x="1024875" y="1960325"/>
                  <a:pt x="1026161" y="1973519"/>
                  <a:pt x="1029026" y="1986410"/>
                </a:cubicBezTo>
                <a:cubicBezTo>
                  <a:pt x="1042120" y="2045333"/>
                  <a:pt x="1028012" y="1944295"/>
                  <a:pt x="1061590" y="2045026"/>
                </a:cubicBezTo>
                <a:cubicBezTo>
                  <a:pt x="1075989" y="2088222"/>
                  <a:pt x="1074616" y="2070373"/>
                  <a:pt x="1074616" y="2097128"/>
                </a:cubicBezTo>
              </a:path>
            </a:pathLst>
          </a:custGeom>
          <a:noFill/>
          <a:ln w="12700" cap="flat" cmpd="sng">
            <a:solidFill>
              <a:schemeClr val="dk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sp>
        <p:nvSpPr>
          <p:cNvPr id="142" name="Google Shape;142;g6ee91f7b9c_0_191"/>
          <p:cNvSpPr/>
          <p:nvPr/>
        </p:nvSpPr>
        <p:spPr>
          <a:xfrm>
            <a:off x="3529514" y="4721470"/>
            <a:ext cx="1364807" cy="543277"/>
          </a:xfrm>
          <a:custGeom>
            <a:avLst/>
            <a:gdLst/>
            <a:ahLst/>
            <a:cxnLst/>
            <a:rect l="l" t="t" r="r" b="b"/>
            <a:pathLst>
              <a:path w="1074651" h="2116667" extrusionOk="0">
                <a:moveTo>
                  <a:pt x="0" y="2116667"/>
                </a:moveTo>
                <a:cubicBezTo>
                  <a:pt x="15730" y="1959368"/>
                  <a:pt x="-9709" y="2160921"/>
                  <a:pt x="39077" y="1960359"/>
                </a:cubicBezTo>
                <a:cubicBezTo>
                  <a:pt x="51056" y="1911114"/>
                  <a:pt x="55190" y="1860261"/>
                  <a:pt x="65129" y="1810564"/>
                </a:cubicBezTo>
                <a:cubicBezTo>
                  <a:pt x="68229" y="1795066"/>
                  <a:pt x="73812" y="1780171"/>
                  <a:pt x="78154" y="1764974"/>
                </a:cubicBezTo>
                <a:cubicBezTo>
                  <a:pt x="91118" y="1661269"/>
                  <a:pt x="75804" y="1762137"/>
                  <a:pt x="97693" y="1667282"/>
                </a:cubicBezTo>
                <a:cubicBezTo>
                  <a:pt x="100662" y="1654415"/>
                  <a:pt x="101340" y="1641096"/>
                  <a:pt x="104205" y="1628205"/>
                </a:cubicBezTo>
                <a:cubicBezTo>
                  <a:pt x="110030" y="1601991"/>
                  <a:pt x="123744" y="1550051"/>
                  <a:pt x="123744" y="1550051"/>
                </a:cubicBezTo>
                <a:cubicBezTo>
                  <a:pt x="125915" y="1524000"/>
                  <a:pt x="127014" y="1497837"/>
                  <a:pt x="130257" y="1471897"/>
                </a:cubicBezTo>
                <a:cubicBezTo>
                  <a:pt x="131367" y="1463015"/>
                  <a:pt x="134944" y="1454609"/>
                  <a:pt x="136770" y="1445846"/>
                </a:cubicBezTo>
                <a:cubicBezTo>
                  <a:pt x="168708" y="1292542"/>
                  <a:pt x="147829" y="1360569"/>
                  <a:pt x="175846" y="1276513"/>
                </a:cubicBezTo>
                <a:cubicBezTo>
                  <a:pt x="182359" y="1222239"/>
                  <a:pt x="187654" y="1167806"/>
                  <a:pt x="195385" y="1113692"/>
                </a:cubicBezTo>
                <a:cubicBezTo>
                  <a:pt x="197556" y="1098496"/>
                  <a:pt x="198887" y="1083156"/>
                  <a:pt x="201898" y="1068103"/>
                </a:cubicBezTo>
                <a:cubicBezTo>
                  <a:pt x="203244" y="1061371"/>
                  <a:pt x="206525" y="1055165"/>
                  <a:pt x="208411" y="1048564"/>
                </a:cubicBezTo>
                <a:cubicBezTo>
                  <a:pt x="210870" y="1039957"/>
                  <a:pt x="212464" y="1031120"/>
                  <a:pt x="214923" y="1022513"/>
                </a:cubicBezTo>
                <a:cubicBezTo>
                  <a:pt x="221598" y="999149"/>
                  <a:pt x="223250" y="1003550"/>
                  <a:pt x="227949" y="976923"/>
                </a:cubicBezTo>
                <a:cubicBezTo>
                  <a:pt x="232911" y="948803"/>
                  <a:pt x="235713" y="920321"/>
                  <a:pt x="240975" y="892256"/>
                </a:cubicBezTo>
                <a:cubicBezTo>
                  <a:pt x="242240" y="885509"/>
                  <a:pt x="245601" y="879319"/>
                  <a:pt x="247487" y="872718"/>
                </a:cubicBezTo>
                <a:cubicBezTo>
                  <a:pt x="249946" y="864111"/>
                  <a:pt x="252245" y="855444"/>
                  <a:pt x="254000" y="846667"/>
                </a:cubicBezTo>
                <a:cubicBezTo>
                  <a:pt x="256590" y="833718"/>
                  <a:pt x="258505" y="820642"/>
                  <a:pt x="260513" y="807590"/>
                </a:cubicBezTo>
                <a:cubicBezTo>
                  <a:pt x="262847" y="792418"/>
                  <a:pt x="263574" y="776958"/>
                  <a:pt x="267026" y="762000"/>
                </a:cubicBezTo>
                <a:cubicBezTo>
                  <a:pt x="270113" y="748621"/>
                  <a:pt x="276107" y="736074"/>
                  <a:pt x="280052" y="722923"/>
                </a:cubicBezTo>
                <a:cubicBezTo>
                  <a:pt x="282624" y="714350"/>
                  <a:pt x="284622" y="705610"/>
                  <a:pt x="286564" y="696872"/>
                </a:cubicBezTo>
                <a:cubicBezTo>
                  <a:pt x="288965" y="686066"/>
                  <a:pt x="289190" y="674673"/>
                  <a:pt x="293077" y="664308"/>
                </a:cubicBezTo>
                <a:cubicBezTo>
                  <a:pt x="295826" y="656979"/>
                  <a:pt x="301761" y="651282"/>
                  <a:pt x="306103" y="644769"/>
                </a:cubicBezTo>
                <a:cubicBezTo>
                  <a:pt x="308274" y="627402"/>
                  <a:pt x="309574" y="609903"/>
                  <a:pt x="312616" y="592667"/>
                </a:cubicBezTo>
                <a:cubicBezTo>
                  <a:pt x="321619" y="541647"/>
                  <a:pt x="324114" y="538633"/>
                  <a:pt x="338667" y="494974"/>
                </a:cubicBezTo>
                <a:cubicBezTo>
                  <a:pt x="340838" y="477607"/>
                  <a:pt x="342049" y="460092"/>
                  <a:pt x="345180" y="442872"/>
                </a:cubicBezTo>
                <a:cubicBezTo>
                  <a:pt x="346408" y="436117"/>
                  <a:pt x="349143" y="429707"/>
                  <a:pt x="351693" y="423333"/>
                </a:cubicBezTo>
                <a:cubicBezTo>
                  <a:pt x="357833" y="407982"/>
                  <a:pt x="366300" y="393525"/>
                  <a:pt x="371231" y="377744"/>
                </a:cubicBezTo>
                <a:cubicBezTo>
                  <a:pt x="377201" y="358640"/>
                  <a:pt x="380828" y="338847"/>
                  <a:pt x="384257" y="319128"/>
                </a:cubicBezTo>
                <a:cubicBezTo>
                  <a:pt x="389517" y="288880"/>
                  <a:pt x="392235" y="258233"/>
                  <a:pt x="397282" y="227949"/>
                </a:cubicBezTo>
                <a:cubicBezTo>
                  <a:pt x="401354" y="203515"/>
                  <a:pt x="404113" y="204040"/>
                  <a:pt x="410308" y="182359"/>
                </a:cubicBezTo>
                <a:cubicBezTo>
                  <a:pt x="427771" y="121241"/>
                  <a:pt x="402899" y="195606"/>
                  <a:pt x="429846" y="123744"/>
                </a:cubicBezTo>
                <a:cubicBezTo>
                  <a:pt x="432257" y="117316"/>
                  <a:pt x="433655" y="110515"/>
                  <a:pt x="436359" y="104205"/>
                </a:cubicBezTo>
                <a:cubicBezTo>
                  <a:pt x="441112" y="93116"/>
                  <a:pt x="453492" y="68525"/>
                  <a:pt x="462411" y="58615"/>
                </a:cubicBezTo>
                <a:cubicBezTo>
                  <a:pt x="500754" y="16012"/>
                  <a:pt x="494774" y="21843"/>
                  <a:pt x="527539" y="0"/>
                </a:cubicBezTo>
                <a:cubicBezTo>
                  <a:pt x="534052" y="2171"/>
                  <a:pt x="542223" y="1659"/>
                  <a:pt x="547077" y="6513"/>
                </a:cubicBezTo>
                <a:cubicBezTo>
                  <a:pt x="553942" y="13378"/>
                  <a:pt x="555286" y="24135"/>
                  <a:pt x="560103" y="32564"/>
                </a:cubicBezTo>
                <a:cubicBezTo>
                  <a:pt x="563987" y="39360"/>
                  <a:pt x="568787" y="45590"/>
                  <a:pt x="573129" y="52103"/>
                </a:cubicBezTo>
                <a:cubicBezTo>
                  <a:pt x="575300" y="67299"/>
                  <a:pt x="577812" y="82451"/>
                  <a:pt x="579641" y="97692"/>
                </a:cubicBezTo>
                <a:cubicBezTo>
                  <a:pt x="584325" y="136729"/>
                  <a:pt x="584956" y="176369"/>
                  <a:pt x="592667" y="214923"/>
                </a:cubicBezTo>
                <a:cubicBezTo>
                  <a:pt x="594838" y="225778"/>
                  <a:pt x="596691" y="236701"/>
                  <a:pt x="599180" y="247487"/>
                </a:cubicBezTo>
                <a:cubicBezTo>
                  <a:pt x="603205" y="264931"/>
                  <a:pt x="608694" y="282036"/>
                  <a:pt x="612205" y="299590"/>
                </a:cubicBezTo>
                <a:cubicBezTo>
                  <a:pt x="628293" y="380028"/>
                  <a:pt x="608565" y="279572"/>
                  <a:pt x="625231" y="371231"/>
                </a:cubicBezTo>
                <a:cubicBezTo>
                  <a:pt x="627211" y="382122"/>
                  <a:pt x="628243" y="393293"/>
                  <a:pt x="631744" y="403795"/>
                </a:cubicBezTo>
                <a:cubicBezTo>
                  <a:pt x="634814" y="413005"/>
                  <a:pt x="640428" y="421162"/>
                  <a:pt x="644770" y="429846"/>
                </a:cubicBezTo>
                <a:cubicBezTo>
                  <a:pt x="646941" y="442872"/>
                  <a:pt x="648079" y="456112"/>
                  <a:pt x="651282" y="468923"/>
                </a:cubicBezTo>
                <a:cubicBezTo>
                  <a:pt x="654612" y="482243"/>
                  <a:pt x="661615" y="494536"/>
                  <a:pt x="664308" y="508000"/>
                </a:cubicBezTo>
                <a:cubicBezTo>
                  <a:pt x="666479" y="518855"/>
                  <a:pt x="668420" y="529758"/>
                  <a:pt x="670821" y="540564"/>
                </a:cubicBezTo>
                <a:cubicBezTo>
                  <a:pt x="675273" y="560597"/>
                  <a:pt x="685283" y="595707"/>
                  <a:pt x="690359" y="612205"/>
                </a:cubicBezTo>
                <a:cubicBezTo>
                  <a:pt x="694397" y="625328"/>
                  <a:pt x="700692" y="637818"/>
                  <a:pt x="703385" y="651282"/>
                </a:cubicBezTo>
                <a:cubicBezTo>
                  <a:pt x="705556" y="662137"/>
                  <a:pt x="706717" y="673243"/>
                  <a:pt x="709898" y="683846"/>
                </a:cubicBezTo>
                <a:cubicBezTo>
                  <a:pt x="713257" y="695044"/>
                  <a:pt x="719226" y="705319"/>
                  <a:pt x="722923" y="716410"/>
                </a:cubicBezTo>
                <a:cubicBezTo>
                  <a:pt x="733715" y="748786"/>
                  <a:pt x="732740" y="755613"/>
                  <a:pt x="742462" y="781538"/>
                </a:cubicBezTo>
                <a:cubicBezTo>
                  <a:pt x="769408" y="853397"/>
                  <a:pt x="744538" y="779040"/>
                  <a:pt x="762000" y="840154"/>
                </a:cubicBezTo>
                <a:cubicBezTo>
                  <a:pt x="763886" y="846755"/>
                  <a:pt x="766848" y="853032"/>
                  <a:pt x="768513" y="859692"/>
                </a:cubicBezTo>
                <a:cubicBezTo>
                  <a:pt x="782114" y="914093"/>
                  <a:pt x="766291" y="872562"/>
                  <a:pt x="788052" y="937846"/>
                </a:cubicBezTo>
                <a:cubicBezTo>
                  <a:pt x="791749" y="948937"/>
                  <a:pt x="797778" y="959194"/>
                  <a:pt x="801077" y="970410"/>
                </a:cubicBezTo>
                <a:cubicBezTo>
                  <a:pt x="808654" y="996172"/>
                  <a:pt x="812125" y="1023089"/>
                  <a:pt x="820616" y="1048564"/>
                </a:cubicBezTo>
                <a:cubicBezTo>
                  <a:pt x="824958" y="1061590"/>
                  <a:pt x="830311" y="1074321"/>
                  <a:pt x="833641" y="1087641"/>
                </a:cubicBezTo>
                <a:cubicBezTo>
                  <a:pt x="857413" y="1182731"/>
                  <a:pt x="829901" y="1123428"/>
                  <a:pt x="872718" y="1198359"/>
                </a:cubicBezTo>
                <a:cubicBezTo>
                  <a:pt x="874889" y="1209214"/>
                  <a:pt x="876318" y="1220243"/>
                  <a:pt x="879231" y="1230923"/>
                </a:cubicBezTo>
                <a:cubicBezTo>
                  <a:pt x="882844" y="1244169"/>
                  <a:pt x="889279" y="1256597"/>
                  <a:pt x="892257" y="1270000"/>
                </a:cubicBezTo>
                <a:cubicBezTo>
                  <a:pt x="905049" y="1327568"/>
                  <a:pt x="908555" y="1345773"/>
                  <a:pt x="924821" y="1406769"/>
                </a:cubicBezTo>
                <a:cubicBezTo>
                  <a:pt x="926590" y="1413402"/>
                  <a:pt x="929163" y="1419795"/>
                  <a:pt x="931334" y="1426308"/>
                </a:cubicBezTo>
                <a:cubicBezTo>
                  <a:pt x="953331" y="1558309"/>
                  <a:pt x="919916" y="1370323"/>
                  <a:pt x="950872" y="1504461"/>
                </a:cubicBezTo>
                <a:cubicBezTo>
                  <a:pt x="954324" y="1519419"/>
                  <a:pt x="955051" y="1534879"/>
                  <a:pt x="957385" y="1550051"/>
                </a:cubicBezTo>
                <a:cubicBezTo>
                  <a:pt x="959393" y="1563103"/>
                  <a:pt x="962153" y="1576038"/>
                  <a:pt x="963898" y="1589128"/>
                </a:cubicBezTo>
                <a:cubicBezTo>
                  <a:pt x="966496" y="1608614"/>
                  <a:pt x="967813" y="1628258"/>
                  <a:pt x="970411" y="1647744"/>
                </a:cubicBezTo>
                <a:cubicBezTo>
                  <a:pt x="976106" y="1690457"/>
                  <a:pt x="977383" y="1688430"/>
                  <a:pt x="989949" y="1732410"/>
                </a:cubicBezTo>
                <a:cubicBezTo>
                  <a:pt x="992120" y="1760632"/>
                  <a:pt x="993336" y="1788944"/>
                  <a:pt x="996462" y="1817077"/>
                </a:cubicBezTo>
                <a:cubicBezTo>
                  <a:pt x="997684" y="1828079"/>
                  <a:pt x="1000995" y="1838750"/>
                  <a:pt x="1002975" y="1849641"/>
                </a:cubicBezTo>
                <a:cubicBezTo>
                  <a:pt x="1022116" y="1954923"/>
                  <a:pt x="998721" y="1837016"/>
                  <a:pt x="1016000" y="1914769"/>
                </a:cubicBezTo>
                <a:cubicBezTo>
                  <a:pt x="1018401" y="1925575"/>
                  <a:pt x="1020533" y="1936442"/>
                  <a:pt x="1022513" y="1947333"/>
                </a:cubicBezTo>
                <a:cubicBezTo>
                  <a:pt x="1024875" y="1960325"/>
                  <a:pt x="1026161" y="1973519"/>
                  <a:pt x="1029026" y="1986410"/>
                </a:cubicBezTo>
                <a:cubicBezTo>
                  <a:pt x="1042120" y="2045333"/>
                  <a:pt x="1028012" y="1944295"/>
                  <a:pt x="1061590" y="2045026"/>
                </a:cubicBezTo>
                <a:cubicBezTo>
                  <a:pt x="1075989" y="2088222"/>
                  <a:pt x="1074616" y="2070373"/>
                  <a:pt x="1074616" y="2097128"/>
                </a:cubicBezTo>
              </a:path>
            </a:pathLst>
          </a:custGeom>
          <a:noFill/>
          <a:ln w="12700" cap="flat" cmpd="sng">
            <a:solidFill>
              <a:schemeClr val="dk1"/>
            </a:solidFill>
            <a:prstDash val="solid"/>
            <a:miter lim="800000"/>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cxnSp>
        <p:nvCxnSpPr>
          <p:cNvPr id="143" name="Google Shape;143;g6ee91f7b9c_0_191"/>
          <p:cNvCxnSpPr/>
          <p:nvPr/>
        </p:nvCxnSpPr>
        <p:spPr>
          <a:xfrm rot="10800000" flipH="1">
            <a:off x="1215727" y="4539487"/>
            <a:ext cx="6408800" cy="26000"/>
          </a:xfrm>
          <a:prstGeom prst="straightConnector1">
            <a:avLst/>
          </a:prstGeom>
          <a:noFill/>
          <a:ln w="12700" cap="flat" cmpd="sng">
            <a:solidFill>
              <a:srgbClr val="FF6600"/>
            </a:solidFill>
            <a:prstDash val="solid"/>
            <a:miter lim="800000"/>
            <a:headEnd type="none" w="sm" len="sm"/>
            <a:tailEnd type="none" w="sm" len="sm"/>
          </a:ln>
        </p:spPr>
      </p:cxnSp>
      <p:sp>
        <p:nvSpPr>
          <p:cNvPr id="144" name="Google Shape;144;g6ee91f7b9c_0_191"/>
          <p:cNvSpPr txBox="1"/>
          <p:nvPr/>
        </p:nvSpPr>
        <p:spPr>
          <a:xfrm>
            <a:off x="1484923" y="5359400"/>
            <a:ext cx="1916800" cy="646000"/>
          </a:xfrm>
          <a:prstGeom prst="rect">
            <a:avLst/>
          </a:prstGeom>
          <a:noFill/>
          <a:ln>
            <a:noFill/>
          </a:ln>
        </p:spPr>
        <p:txBody>
          <a:bodyPr spcFirstLastPara="1" wrap="square" lIns="121900" tIns="60933" rIns="121900" bIns="60933" anchor="t" anchorCtr="0">
            <a:noAutofit/>
          </a:bodyPr>
          <a:lstStyle/>
          <a:p>
            <a:r>
              <a:rPr lang="en-US" sz="2400">
                <a:solidFill>
                  <a:schemeClr val="dk1"/>
                </a:solidFill>
                <a:latin typeface="Calibri"/>
                <a:ea typeface="Calibri"/>
                <a:cs typeface="Calibri"/>
                <a:sym typeface="Calibri"/>
              </a:rPr>
              <a:t>Better than expected</a:t>
            </a:r>
            <a:endParaRPr sz="2400"/>
          </a:p>
        </p:txBody>
      </p:sp>
      <p:sp>
        <p:nvSpPr>
          <p:cNvPr id="145" name="Google Shape;145;g6ee91f7b9c_0_191"/>
          <p:cNvSpPr txBox="1"/>
          <p:nvPr/>
        </p:nvSpPr>
        <p:spPr>
          <a:xfrm>
            <a:off x="3401863" y="5472668"/>
            <a:ext cx="1763600" cy="369200"/>
          </a:xfrm>
          <a:prstGeom prst="rect">
            <a:avLst/>
          </a:prstGeom>
          <a:noFill/>
          <a:ln>
            <a:noFill/>
          </a:ln>
        </p:spPr>
        <p:txBody>
          <a:bodyPr spcFirstLastPara="1" wrap="square" lIns="121900" tIns="60933" rIns="121900" bIns="60933" anchor="t" anchorCtr="0">
            <a:noAutofit/>
          </a:bodyPr>
          <a:lstStyle/>
          <a:p>
            <a:r>
              <a:rPr lang="en-US" sz="2400">
                <a:solidFill>
                  <a:schemeClr val="dk1"/>
                </a:solidFill>
                <a:latin typeface="Calibri"/>
                <a:ea typeface="Calibri"/>
                <a:cs typeface="Calibri"/>
                <a:sym typeface="Calibri"/>
              </a:rPr>
              <a:t>As expected</a:t>
            </a:r>
            <a:endParaRPr sz="2400"/>
          </a:p>
        </p:txBody>
      </p:sp>
      <p:sp>
        <p:nvSpPr>
          <p:cNvPr id="146" name="Google Shape;146;g6ee91f7b9c_0_191"/>
          <p:cNvSpPr txBox="1"/>
          <p:nvPr/>
        </p:nvSpPr>
        <p:spPr>
          <a:xfrm>
            <a:off x="5826801" y="5380335"/>
            <a:ext cx="1443600" cy="923200"/>
          </a:xfrm>
          <a:prstGeom prst="rect">
            <a:avLst/>
          </a:prstGeom>
          <a:noFill/>
          <a:ln>
            <a:noFill/>
          </a:ln>
        </p:spPr>
        <p:txBody>
          <a:bodyPr spcFirstLastPara="1" wrap="square" lIns="121900" tIns="60933" rIns="121900" bIns="60933" anchor="t" anchorCtr="0">
            <a:noAutofit/>
          </a:bodyPr>
          <a:lstStyle/>
          <a:p>
            <a:r>
              <a:rPr lang="en-US" sz="2400">
                <a:solidFill>
                  <a:schemeClr val="dk1"/>
                </a:solidFill>
                <a:latin typeface="Calibri"/>
                <a:ea typeface="Calibri"/>
                <a:cs typeface="Calibri"/>
                <a:sym typeface="Calibri"/>
              </a:rPr>
              <a:t>Worse than expected</a:t>
            </a:r>
            <a:endParaRPr sz="2400"/>
          </a:p>
        </p:txBody>
      </p:sp>
      <p:sp>
        <p:nvSpPr>
          <p:cNvPr id="147" name="Google Shape;147;g6ee91f7b9c_0_191"/>
          <p:cNvSpPr txBox="1"/>
          <p:nvPr/>
        </p:nvSpPr>
        <p:spPr>
          <a:xfrm>
            <a:off x="7721600" y="4033911"/>
            <a:ext cx="2404400" cy="646000"/>
          </a:xfrm>
          <a:prstGeom prst="rect">
            <a:avLst/>
          </a:prstGeom>
          <a:noFill/>
          <a:ln>
            <a:noFill/>
          </a:ln>
        </p:spPr>
        <p:txBody>
          <a:bodyPr spcFirstLastPara="1" wrap="square" lIns="121900" tIns="60933" rIns="121900" bIns="60933" anchor="t" anchorCtr="0">
            <a:noAutofit/>
          </a:bodyPr>
          <a:lstStyle/>
          <a:p>
            <a:r>
              <a:rPr lang="en-US" sz="2400">
                <a:solidFill>
                  <a:schemeClr val="dk1"/>
                </a:solidFill>
                <a:latin typeface="Calibri"/>
                <a:ea typeface="Calibri"/>
                <a:cs typeface="Calibri"/>
                <a:sym typeface="Calibri"/>
              </a:rPr>
              <a:t>Hedonic threshold</a:t>
            </a:r>
            <a:endParaRPr sz="2400"/>
          </a:p>
        </p:txBody>
      </p:sp>
    </p:spTree>
    <p:extLst>
      <p:ext uri="{BB962C8B-B14F-4D97-AF65-F5344CB8AC3E}">
        <p14:creationId xmlns:p14="http://schemas.microsoft.com/office/powerpoint/2010/main" val="164214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1078</Words>
  <Application>Microsoft Macintosh PowerPoint</Application>
  <PresentationFormat>Widescreen</PresentationFormat>
  <Paragraphs>109</Paragraphs>
  <Slides>20</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Avenir</vt:lpstr>
      <vt:lpstr>Avenir Black</vt:lpstr>
      <vt:lpstr>Avenir Heavy</vt:lpstr>
      <vt:lpstr>Avenir Medium</vt:lpstr>
      <vt:lpstr>Calibri</vt:lpstr>
      <vt:lpstr>Calibri Light</vt:lpstr>
      <vt:lpstr>Corbel</vt:lpstr>
      <vt:lpstr>Helvetica Neue</vt:lpstr>
      <vt:lpstr>Times New Roman</vt:lpstr>
      <vt:lpstr>Trebuchet MS</vt:lpstr>
      <vt:lpstr>Office Theme</vt:lpstr>
      <vt:lpstr>What we know about Addiction</vt:lpstr>
      <vt:lpstr>Fentanyl comes to California</vt:lpstr>
      <vt:lpstr>Risk of death after overdose </vt:lpstr>
      <vt:lpstr>What are we going to talk about</vt:lpstr>
      <vt:lpstr>Neuro-anatomy</vt:lpstr>
      <vt:lpstr>PowerPoint Presentation</vt:lpstr>
      <vt:lpstr>PowerPoint Presentation</vt:lpstr>
      <vt:lpstr>Neuro-anatomy</vt:lpstr>
      <vt:lpstr>Dopamine</vt:lpstr>
      <vt:lpstr>Fentanyl/Heroin</vt:lpstr>
      <vt:lpstr>PowerPoint Presentation</vt:lpstr>
      <vt:lpstr>What is MAT? </vt:lpstr>
      <vt:lpstr>PowerPoint Presentation</vt:lpstr>
      <vt:lpstr>PowerPoint Presentation</vt:lpstr>
      <vt:lpstr>PowerPoint Presentation</vt:lpstr>
      <vt:lpstr>PowerPoint Presentation</vt:lpstr>
      <vt:lpstr>CA Bridge Impact: To-Date  Cumulative totals across all reporting CA Bridge sites (n = 86), April 2019-March 2021  </vt:lpstr>
      <vt:lpstr>Myth of Treatment Resistance</vt:lpstr>
      <vt:lpstr>What should we do?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 about Addiction</dc:title>
  <dc:creator>Aimee Moulin</dc:creator>
  <cp:lastModifiedBy>Aimee Moulin</cp:lastModifiedBy>
  <cp:revision>6</cp:revision>
  <dcterms:created xsi:type="dcterms:W3CDTF">2022-09-29T13:38:12Z</dcterms:created>
  <dcterms:modified xsi:type="dcterms:W3CDTF">2022-10-07T20:15:40Z</dcterms:modified>
</cp:coreProperties>
</file>