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53" r:id="rId1"/>
    <p:sldMasterId id="2147483895" r:id="rId2"/>
    <p:sldMasterId id="2147483907" r:id="rId3"/>
  </p:sldMasterIdLst>
  <p:notesMasterIdLst>
    <p:notesMasterId r:id="rId17"/>
  </p:notesMasterIdLst>
  <p:sldIdLst>
    <p:sldId id="273" r:id="rId4"/>
    <p:sldId id="369" r:id="rId5"/>
    <p:sldId id="274" r:id="rId6"/>
    <p:sldId id="378" r:id="rId7"/>
    <p:sldId id="368" r:id="rId8"/>
    <p:sldId id="365" r:id="rId9"/>
    <p:sldId id="356" r:id="rId10"/>
    <p:sldId id="377" r:id="rId11"/>
    <p:sldId id="374" r:id="rId12"/>
    <p:sldId id="371" r:id="rId13"/>
    <p:sldId id="372" r:id="rId14"/>
    <p:sldId id="373" r:id="rId15"/>
    <p:sldId id="367" r:id="rId1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542AC16-F99D-C9B1-768E-FF0F870C8169}" name="Pinsker, Erika@CDPH" initials="PE" userId="S::Erika.Pinsker@cdph.ca.gov::0ae64448-8e59-48ba-8321-6b6298b412bf" providerId="AD"/>
  <p188:author id="{0451C3C5-51EB-9734-E524-A7C3EB28B797}" name="Pasquiers, Mar-y-sol@CDPH" initials="PM" userId="S::Mar-y-sol.Pasquiers@cdph.ca.gov::42cb6b78-e676-464d-af06-374cf8f77dc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ones, Heather@CDPH" initials="JH" lastIdx="12" clrIdx="0">
    <p:extLst>
      <p:ext uri="{19B8F6BF-5375-455C-9EA6-DF929625EA0E}">
        <p15:presenceInfo xmlns:p15="http://schemas.microsoft.com/office/powerpoint/2012/main" userId="S-1-5-21-4097889286-3091099877-3853663367-42422" providerId="AD"/>
      </p:ext>
    </p:extLst>
  </p:cmAuthor>
  <p:cmAuthor id="2" name="Mattox, Loris@CDPH" initials="ML" lastIdx="7" clrIdx="1">
    <p:extLst>
      <p:ext uri="{19B8F6BF-5375-455C-9EA6-DF929625EA0E}">
        <p15:presenceInfo xmlns:p15="http://schemas.microsoft.com/office/powerpoint/2012/main" userId="Mattox, Loris@CDPH" providerId="None"/>
      </p:ext>
    </p:extLst>
  </p:cmAuthor>
  <p:cmAuthor id="3" name="Tompkins, Jacqueline@CDPH" initials="TJ" lastIdx="10" clrIdx="2">
    <p:extLst>
      <p:ext uri="{19B8F6BF-5375-455C-9EA6-DF929625EA0E}">
        <p15:presenceInfo xmlns:p15="http://schemas.microsoft.com/office/powerpoint/2012/main" userId="S-1-5-21-4097889286-3091099877-3853663367-18797" providerId="AD"/>
      </p:ext>
    </p:extLst>
  </p:cmAuthor>
  <p:cmAuthor id="4" name="Corbin, Chrissy@CDPH" initials="CC" lastIdx="6" clrIdx="3">
    <p:extLst>
      <p:ext uri="{19B8F6BF-5375-455C-9EA6-DF929625EA0E}">
        <p15:presenceInfo xmlns:p15="http://schemas.microsoft.com/office/powerpoint/2012/main" userId="S-1-5-21-4097889286-3091099877-3853663367-582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A5B8"/>
    <a:srgbClr val="0067BB"/>
    <a:srgbClr val="428200"/>
    <a:srgbClr val="E47313"/>
    <a:srgbClr val="0070C0"/>
    <a:srgbClr val="658313"/>
    <a:srgbClr val="7030A0"/>
    <a:srgbClr val="868686"/>
    <a:srgbClr val="EF53A5"/>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00" autoAdjust="0"/>
    <p:restoredTop sz="76738" autoAdjust="0"/>
  </p:normalViewPr>
  <p:slideViewPr>
    <p:cSldViewPr snapToGrid="0">
      <p:cViewPr varScale="1">
        <p:scale>
          <a:sx n="84" d="100"/>
          <a:sy n="84" d="100"/>
        </p:scale>
        <p:origin x="200" y="360"/>
      </p:cViewPr>
      <p:guideLst/>
    </p:cSldViewPr>
  </p:slideViewPr>
  <p:notesTextViewPr>
    <p:cViewPr>
      <p:scale>
        <a:sx n="1" d="1"/>
        <a:sy n="1" d="1"/>
      </p:scale>
      <p:origin x="0" y="0"/>
    </p:cViewPr>
  </p:notesTextViewPr>
  <p:sorterViewPr>
    <p:cViewPr>
      <p:scale>
        <a:sx n="100" d="100"/>
        <a:sy n="100" d="100"/>
      </p:scale>
      <p:origin x="0" y="-7416"/>
    </p:cViewPr>
  </p:sorterViewPr>
  <p:notesViewPr>
    <p:cSldViewPr snapToGrid="0">
      <p:cViewPr varScale="1">
        <p:scale>
          <a:sx n="50" d="100"/>
          <a:sy n="50" d="100"/>
        </p:scale>
        <p:origin x="2684"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microsoft.com/office/2018/10/relationships/authors" Target="authors.xml"/><Relationship Id="rId5" Type="http://schemas.openxmlformats.org/officeDocument/2006/relationships/slide" Target="slides/slide2.xml"/><Relationship Id="rId15" Type="http://schemas.openxmlformats.org/officeDocument/2006/relationships/slide" Target="slides/slide12.xml"/><Relationship Id="rId23"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cia, Janneiry@CDPH" userId="99cc2138-e7e0-48e3-9a1f-c64cb9ac9289" providerId="ADAL" clId="{DCF5F918-7038-8641-A48C-B77F26E81EEA}"/>
    <pc:docChg chg="custSel modSld">
      <pc:chgData name="Garcia, Janneiry@CDPH" userId="99cc2138-e7e0-48e3-9a1f-c64cb9ac9289" providerId="ADAL" clId="{DCF5F918-7038-8641-A48C-B77F26E81EEA}" dt="2022-10-04T23:00:31.290" v="22"/>
      <pc:docMkLst>
        <pc:docMk/>
      </pc:docMkLst>
      <pc:sldChg chg="delCm modCm">
        <pc:chgData name="Garcia, Janneiry@CDPH" userId="99cc2138-e7e0-48e3-9a1f-c64cb9ac9289" providerId="ADAL" clId="{DCF5F918-7038-8641-A48C-B77F26E81EEA}" dt="2022-10-04T22:57:28.291" v="12"/>
        <pc:sldMkLst>
          <pc:docMk/>
          <pc:sldMk cId="3239338209" sldId="274"/>
        </pc:sldMkLst>
      </pc:sldChg>
      <pc:sldChg chg="modNotesTx">
        <pc:chgData name="Garcia, Janneiry@CDPH" userId="99cc2138-e7e0-48e3-9a1f-c64cb9ac9289" providerId="ADAL" clId="{DCF5F918-7038-8641-A48C-B77F26E81EEA}" dt="2022-10-04T22:54:42.553" v="3"/>
        <pc:sldMkLst>
          <pc:docMk/>
          <pc:sldMk cId="1317016213" sldId="356"/>
        </pc:sldMkLst>
      </pc:sldChg>
      <pc:sldChg chg="modNotesTx">
        <pc:chgData name="Garcia, Janneiry@CDPH" userId="99cc2138-e7e0-48e3-9a1f-c64cb9ac9289" providerId="ADAL" clId="{DCF5F918-7038-8641-A48C-B77F26E81EEA}" dt="2022-10-04T22:54:50.926" v="4"/>
        <pc:sldMkLst>
          <pc:docMk/>
          <pc:sldMk cId="1390318162" sldId="365"/>
        </pc:sldMkLst>
      </pc:sldChg>
      <pc:sldChg chg="delCm modCm modNotesTx">
        <pc:chgData name="Garcia, Janneiry@CDPH" userId="99cc2138-e7e0-48e3-9a1f-c64cb9ac9289" providerId="ADAL" clId="{DCF5F918-7038-8641-A48C-B77F26E81EEA}" dt="2022-10-04T23:00:31.290" v="22"/>
        <pc:sldMkLst>
          <pc:docMk/>
          <pc:sldMk cId="3419348799" sldId="369"/>
        </pc:sldMkLst>
      </pc:sldChg>
      <pc:sldChg chg="delSp modSp mod">
        <pc:chgData name="Garcia, Janneiry@CDPH" userId="99cc2138-e7e0-48e3-9a1f-c64cb9ac9289" providerId="ADAL" clId="{DCF5F918-7038-8641-A48C-B77F26E81EEA}" dt="2022-10-04T22:55:57.886" v="7" actId="478"/>
        <pc:sldMkLst>
          <pc:docMk/>
          <pc:sldMk cId="308819034" sldId="371"/>
        </pc:sldMkLst>
        <pc:graphicFrameChg chg="del mod">
          <ac:chgData name="Garcia, Janneiry@CDPH" userId="99cc2138-e7e0-48e3-9a1f-c64cb9ac9289" providerId="ADAL" clId="{DCF5F918-7038-8641-A48C-B77F26E81EEA}" dt="2022-10-04T22:55:57.886" v="7" actId="478"/>
          <ac:graphicFrameMkLst>
            <pc:docMk/>
            <pc:sldMk cId="308819034" sldId="371"/>
            <ac:graphicFrameMk id="4" creationId="{2062B041-362F-4238-9764-C43A5EC598FF}"/>
          </ac:graphicFrameMkLst>
        </pc:graphicFrameChg>
      </pc:sldChg>
      <pc:sldChg chg="delCm modCm modNotesTx">
        <pc:chgData name="Garcia, Janneiry@CDPH" userId="99cc2138-e7e0-48e3-9a1f-c64cb9ac9289" providerId="ADAL" clId="{DCF5F918-7038-8641-A48C-B77F26E81EEA}" dt="2022-10-04T22:58:04.792" v="21"/>
        <pc:sldMkLst>
          <pc:docMk/>
          <pc:sldMk cId="224984250" sldId="374"/>
        </pc:sldMkLst>
      </pc:sldChg>
      <pc:sldChg chg="delCm modCm">
        <pc:chgData name="Garcia, Janneiry@CDPH" userId="99cc2138-e7e0-48e3-9a1f-c64cb9ac9289" providerId="ADAL" clId="{DCF5F918-7038-8641-A48C-B77F26E81EEA}" dt="2022-10-04T22:57:57.070" v="19"/>
        <pc:sldMkLst>
          <pc:docMk/>
          <pc:sldMk cId="2736955657" sldId="377"/>
        </pc:sldMkLst>
      </pc:sldChg>
      <pc:sldChg chg="delCm modCm">
        <pc:chgData name="Garcia, Janneiry@CDPH" userId="99cc2138-e7e0-48e3-9a1f-c64cb9ac9289" providerId="ADAL" clId="{DCF5F918-7038-8641-A48C-B77F26E81EEA}" dt="2022-10-04T22:57:47.656" v="17"/>
        <pc:sldMkLst>
          <pc:docMk/>
          <pc:sldMk cId="2272438522" sldId="378"/>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D49C22-D0A2-4496-9472-E7051B2018F6}"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578204FC-8233-4A5A-AC3D-DAF3CAEB3C5E}">
      <dgm:prSet custT="1"/>
      <dgm:spPr/>
      <dgm:t>
        <a:bodyPr/>
        <a:lstStyle/>
        <a:p>
          <a:pPr>
            <a:lnSpc>
              <a:spcPct val="100000"/>
            </a:lnSpc>
          </a:pPr>
          <a:r>
            <a:rPr lang="en-US" sz="2400" dirty="0"/>
            <a:t>Death Data  </a:t>
          </a:r>
        </a:p>
      </dgm:t>
    </dgm:pt>
    <dgm:pt modelId="{1B05CE80-25D0-4587-9CC3-94A0367F8725}" type="parTrans" cxnId="{0A5D1958-7913-47F3-92D9-C98F73AFBD40}">
      <dgm:prSet/>
      <dgm:spPr/>
      <dgm:t>
        <a:bodyPr/>
        <a:lstStyle/>
        <a:p>
          <a:endParaRPr lang="en-US"/>
        </a:p>
      </dgm:t>
    </dgm:pt>
    <dgm:pt modelId="{F75F055C-6915-4A0C-B830-F2A19BDF5EC1}" type="sibTrans" cxnId="{0A5D1958-7913-47F3-92D9-C98F73AFBD40}">
      <dgm:prSet/>
      <dgm:spPr/>
      <dgm:t>
        <a:bodyPr/>
        <a:lstStyle/>
        <a:p>
          <a:endParaRPr lang="en-US"/>
        </a:p>
      </dgm:t>
    </dgm:pt>
    <dgm:pt modelId="{13C392A2-80D2-4433-9D6B-6D47BE1C322E}">
      <dgm:prSet custT="1"/>
      <dgm:spPr/>
      <dgm:t>
        <a:bodyPr/>
        <a:lstStyle/>
        <a:p>
          <a:pPr>
            <a:lnSpc>
              <a:spcPct val="100000"/>
            </a:lnSpc>
            <a:spcAft>
              <a:spcPts val="400"/>
            </a:spcAft>
          </a:pPr>
          <a:r>
            <a:rPr lang="en-US" sz="1800" dirty="0"/>
            <a:t>California Department of Public Health Center for Health Statistics and Informatics(CHSI) </a:t>
          </a:r>
        </a:p>
        <a:p>
          <a:pPr>
            <a:lnSpc>
              <a:spcPct val="100000"/>
            </a:lnSpc>
            <a:spcAft>
              <a:spcPts val="400"/>
            </a:spcAft>
          </a:pPr>
          <a:r>
            <a:rPr lang="en-US" sz="1800" b="1" dirty="0"/>
            <a:t>Available for 2006 - Preliminary 2021</a:t>
          </a:r>
        </a:p>
      </dgm:t>
      <dgm:extLst>
        <a:ext uri="{E40237B7-FDA0-4F09-8148-C483321AD2D9}">
          <dgm14:cNvPr xmlns:dgm14="http://schemas.microsoft.com/office/drawing/2010/diagram" id="0" name="" descr="Death data - California Department of Public Health Center for Health Statistics and Informatics(CHSI) &#10;Available for 2006 - Preliminary 2020&#10;"/>
        </a:ext>
      </dgm:extLst>
    </dgm:pt>
    <dgm:pt modelId="{DCCAF957-AD3B-4714-A475-0277F860C0E6}" type="parTrans" cxnId="{F0CABDCF-ABD5-4382-9672-CAD431EE3FDE}">
      <dgm:prSet/>
      <dgm:spPr/>
      <dgm:t>
        <a:bodyPr/>
        <a:lstStyle/>
        <a:p>
          <a:endParaRPr lang="en-US"/>
        </a:p>
      </dgm:t>
    </dgm:pt>
    <dgm:pt modelId="{E4D22189-998A-4130-B776-FF2EE867CCAC}" type="sibTrans" cxnId="{F0CABDCF-ABD5-4382-9672-CAD431EE3FDE}">
      <dgm:prSet/>
      <dgm:spPr/>
      <dgm:t>
        <a:bodyPr/>
        <a:lstStyle/>
        <a:p>
          <a:endParaRPr lang="en-US"/>
        </a:p>
      </dgm:t>
    </dgm:pt>
    <dgm:pt modelId="{F26268DE-F434-407B-851D-65B8E942DAB4}">
      <dgm:prSet custT="1"/>
      <dgm:spPr/>
      <dgm:t>
        <a:bodyPr/>
        <a:lstStyle/>
        <a:p>
          <a:pPr>
            <a:lnSpc>
              <a:spcPct val="100000"/>
            </a:lnSpc>
          </a:pPr>
          <a:r>
            <a:rPr lang="en-US" sz="2400" dirty="0"/>
            <a:t>Patient Discharge Data (PDD)  Hospitalizations </a:t>
          </a:r>
        </a:p>
      </dgm:t>
    </dgm:pt>
    <dgm:pt modelId="{C0AFAF8D-139F-48FB-ADB9-7FC973ACCC57}" type="parTrans" cxnId="{1C34C106-D2A6-4540-8413-64F80B512F79}">
      <dgm:prSet/>
      <dgm:spPr/>
      <dgm:t>
        <a:bodyPr/>
        <a:lstStyle/>
        <a:p>
          <a:endParaRPr lang="en-US"/>
        </a:p>
      </dgm:t>
    </dgm:pt>
    <dgm:pt modelId="{3A64FB29-62BA-43DE-BE14-DF2125640B2E}" type="sibTrans" cxnId="{1C34C106-D2A6-4540-8413-64F80B512F79}">
      <dgm:prSet/>
      <dgm:spPr/>
      <dgm:t>
        <a:bodyPr/>
        <a:lstStyle/>
        <a:p>
          <a:endParaRPr lang="en-US"/>
        </a:p>
      </dgm:t>
    </dgm:pt>
    <dgm:pt modelId="{8EE159B1-17A5-401D-856B-BF6709E11A26}">
      <dgm:prSet custT="1"/>
      <dgm:spPr/>
      <dgm:t>
        <a:bodyPr/>
        <a:lstStyle/>
        <a:p>
          <a:pPr>
            <a:lnSpc>
              <a:spcPct val="100000"/>
            </a:lnSpc>
            <a:spcAft>
              <a:spcPts val="400"/>
            </a:spcAft>
          </a:pPr>
          <a:r>
            <a:rPr lang="en-US" sz="1800" dirty="0"/>
            <a:t>California Department of Health Care Access and Information (HCAI)* </a:t>
          </a:r>
        </a:p>
        <a:p>
          <a:pPr>
            <a:lnSpc>
              <a:spcPct val="100000"/>
            </a:lnSpc>
            <a:spcAft>
              <a:spcPts val="400"/>
            </a:spcAft>
          </a:pPr>
          <a:r>
            <a:rPr lang="en-US" sz="1800" b="1" dirty="0"/>
            <a:t>Available for</a:t>
          </a:r>
          <a:r>
            <a:rPr lang="en-US" sz="1800" dirty="0"/>
            <a:t> </a:t>
          </a:r>
          <a:r>
            <a:rPr lang="en-US" sz="1800" b="1" dirty="0"/>
            <a:t>2006 - 2021</a:t>
          </a:r>
          <a:endParaRPr lang="en-US" sz="1800" dirty="0"/>
        </a:p>
      </dgm:t>
      <dgm:extLst>
        <a:ext uri="{E40237B7-FDA0-4F09-8148-C483321AD2D9}">
          <dgm14:cNvPr xmlns:dgm14="http://schemas.microsoft.com/office/drawing/2010/diagram" id="0" name="" descr="California Department of Health Care Access and Information (HCAI)* &#10;Available for 2006 - 2020&#10;"/>
        </a:ext>
      </dgm:extLst>
    </dgm:pt>
    <dgm:pt modelId="{483815E9-C300-4932-8EE5-8E1D27DA5AE1}" type="parTrans" cxnId="{715C7E0A-AC8F-469E-BC47-7C68873B6572}">
      <dgm:prSet/>
      <dgm:spPr/>
      <dgm:t>
        <a:bodyPr/>
        <a:lstStyle/>
        <a:p>
          <a:endParaRPr lang="en-US"/>
        </a:p>
      </dgm:t>
    </dgm:pt>
    <dgm:pt modelId="{595B110D-5F39-4C89-9870-F295E9B52797}" type="sibTrans" cxnId="{715C7E0A-AC8F-469E-BC47-7C68873B6572}">
      <dgm:prSet/>
      <dgm:spPr/>
      <dgm:t>
        <a:bodyPr/>
        <a:lstStyle/>
        <a:p>
          <a:endParaRPr lang="en-US"/>
        </a:p>
      </dgm:t>
    </dgm:pt>
    <dgm:pt modelId="{6A215BFC-8BFE-4FE6-A979-8035F2DAB660}">
      <dgm:prSet custT="1"/>
      <dgm:spPr/>
      <dgm:t>
        <a:bodyPr/>
        <a:lstStyle/>
        <a:p>
          <a:pPr>
            <a:lnSpc>
              <a:spcPct val="100000"/>
            </a:lnSpc>
            <a:spcAft>
              <a:spcPts val="0"/>
            </a:spcAft>
          </a:pPr>
          <a:r>
            <a:rPr lang="en-US" sz="2400" dirty="0"/>
            <a:t>Emergency Department (ED) </a:t>
          </a:r>
        </a:p>
        <a:p>
          <a:pPr>
            <a:lnSpc>
              <a:spcPct val="100000"/>
            </a:lnSpc>
            <a:spcAft>
              <a:spcPts val="0"/>
            </a:spcAft>
          </a:pPr>
          <a:r>
            <a:rPr lang="en-US" sz="2400" dirty="0"/>
            <a:t>Visit Data </a:t>
          </a:r>
        </a:p>
      </dgm:t>
    </dgm:pt>
    <dgm:pt modelId="{99CEC079-05BD-4BDF-9496-4A85C4305A9C}" type="parTrans" cxnId="{66F6C249-8AB6-43AA-BAEB-917D2D30DB28}">
      <dgm:prSet/>
      <dgm:spPr/>
      <dgm:t>
        <a:bodyPr/>
        <a:lstStyle/>
        <a:p>
          <a:endParaRPr lang="en-US"/>
        </a:p>
      </dgm:t>
    </dgm:pt>
    <dgm:pt modelId="{A4098D4D-26A3-4975-B3D5-170CBACFD3A3}" type="sibTrans" cxnId="{66F6C249-8AB6-43AA-BAEB-917D2D30DB28}">
      <dgm:prSet/>
      <dgm:spPr/>
      <dgm:t>
        <a:bodyPr/>
        <a:lstStyle/>
        <a:p>
          <a:endParaRPr lang="en-US"/>
        </a:p>
      </dgm:t>
    </dgm:pt>
    <dgm:pt modelId="{915BAAB7-DD97-4053-AE95-B90B8FF68D34}">
      <dgm:prSet custT="1"/>
      <dgm:spPr/>
      <dgm:t>
        <a:bodyPr/>
        <a:lstStyle/>
        <a:p>
          <a:pPr>
            <a:lnSpc>
              <a:spcPct val="100000"/>
            </a:lnSpc>
            <a:spcAft>
              <a:spcPts val="400"/>
            </a:spcAft>
          </a:pPr>
          <a:r>
            <a:rPr lang="en-US" sz="1800" dirty="0"/>
            <a:t>California Department of Health Care Access and Information (HCAI)*</a:t>
          </a:r>
        </a:p>
        <a:p>
          <a:pPr>
            <a:lnSpc>
              <a:spcPct val="100000"/>
            </a:lnSpc>
            <a:spcAft>
              <a:spcPts val="400"/>
            </a:spcAft>
          </a:pPr>
          <a:r>
            <a:rPr lang="en-US" sz="1800" b="1" dirty="0"/>
            <a:t>Available for</a:t>
          </a:r>
          <a:r>
            <a:rPr lang="en-US" sz="1800" dirty="0"/>
            <a:t> </a:t>
          </a:r>
          <a:r>
            <a:rPr lang="en-US" sz="1800" b="1" dirty="0"/>
            <a:t>2006 - 2021</a:t>
          </a:r>
          <a:r>
            <a:rPr lang="en-US" sz="1800" dirty="0"/>
            <a:t>	</a:t>
          </a:r>
        </a:p>
      </dgm:t>
      <dgm:extLst>
        <a:ext uri="{E40237B7-FDA0-4F09-8148-C483321AD2D9}">
          <dgm14:cNvPr xmlns:dgm14="http://schemas.microsoft.com/office/drawing/2010/diagram" id="0" name="" descr="California Department of Health Care Access and Information (HCAI)*&#10;Available for 2006 - 2020 &#10;"/>
        </a:ext>
      </dgm:extLst>
    </dgm:pt>
    <dgm:pt modelId="{DB02EE99-6B3E-49E6-9E4E-6BDE4D59F71B}" type="parTrans" cxnId="{B8A1F0BF-044E-4ACB-96A9-9F461E220169}">
      <dgm:prSet/>
      <dgm:spPr/>
      <dgm:t>
        <a:bodyPr/>
        <a:lstStyle/>
        <a:p>
          <a:endParaRPr lang="en-US"/>
        </a:p>
      </dgm:t>
    </dgm:pt>
    <dgm:pt modelId="{B234394E-8F96-42A3-A007-95453DE2BA7C}" type="sibTrans" cxnId="{B8A1F0BF-044E-4ACB-96A9-9F461E220169}">
      <dgm:prSet/>
      <dgm:spPr/>
      <dgm:t>
        <a:bodyPr/>
        <a:lstStyle/>
        <a:p>
          <a:endParaRPr lang="en-US"/>
        </a:p>
      </dgm:t>
    </dgm:pt>
    <dgm:pt modelId="{9F5918C8-094C-47BE-B425-B2F3FCE8EF2C}">
      <dgm:prSet custT="1"/>
      <dgm:spPr/>
      <dgm:t>
        <a:bodyPr/>
        <a:lstStyle/>
        <a:p>
          <a:pPr>
            <a:lnSpc>
              <a:spcPct val="100000"/>
            </a:lnSpc>
          </a:pPr>
          <a:r>
            <a:rPr lang="en-US" sz="2400" dirty="0"/>
            <a:t>Prescription data </a:t>
          </a:r>
        </a:p>
      </dgm:t>
    </dgm:pt>
    <dgm:pt modelId="{5E3AF3B6-1B7A-44DE-A31D-44433D2FDA71}" type="parTrans" cxnId="{C4068F08-0721-4F00-A5EA-3400F000DBE2}">
      <dgm:prSet/>
      <dgm:spPr/>
      <dgm:t>
        <a:bodyPr/>
        <a:lstStyle/>
        <a:p>
          <a:endParaRPr lang="en-US"/>
        </a:p>
      </dgm:t>
    </dgm:pt>
    <dgm:pt modelId="{E251D968-03C3-4471-870D-C93E6FC344E6}" type="sibTrans" cxnId="{C4068F08-0721-4F00-A5EA-3400F000DBE2}">
      <dgm:prSet/>
      <dgm:spPr/>
      <dgm:t>
        <a:bodyPr/>
        <a:lstStyle/>
        <a:p>
          <a:endParaRPr lang="en-US"/>
        </a:p>
      </dgm:t>
    </dgm:pt>
    <dgm:pt modelId="{7AF91D65-FC30-48EB-9744-999A3E21460D}">
      <dgm:prSet custT="1"/>
      <dgm:spPr/>
      <dgm:t>
        <a:bodyPr/>
        <a:lstStyle/>
        <a:p>
          <a:pPr>
            <a:lnSpc>
              <a:spcPct val="100000"/>
            </a:lnSpc>
            <a:spcAft>
              <a:spcPts val="400"/>
            </a:spcAft>
          </a:pPr>
          <a:r>
            <a:rPr lang="en-US" sz="1800" dirty="0"/>
            <a:t>California Department of Justice </a:t>
          </a:r>
          <a:r>
            <a:rPr lang="en-US" sz="1800"/>
            <a:t>Controlled Substance </a:t>
          </a:r>
          <a:r>
            <a:rPr lang="en-US" sz="1800" dirty="0"/>
            <a:t>Utilization Review and Evaluation System (CURES) </a:t>
          </a:r>
          <a:r>
            <a:rPr lang="en-US" sz="1800" b="1" dirty="0"/>
            <a:t>Available for 2008-2021</a:t>
          </a:r>
          <a:endParaRPr lang="en-US" sz="1800" dirty="0"/>
        </a:p>
      </dgm:t>
      <dgm:extLst>
        <a:ext uri="{E40237B7-FDA0-4F09-8148-C483321AD2D9}">
          <dgm14:cNvPr xmlns:dgm14="http://schemas.microsoft.com/office/drawing/2010/diagram" id="0" name="" descr="California Department of Justice Controlled substance Utilization Review and Evaluation System (CURES) Available for 2008-2020&#10;"/>
        </a:ext>
      </dgm:extLst>
    </dgm:pt>
    <dgm:pt modelId="{8823681F-868F-420E-AC90-FD79FE971081}" type="parTrans" cxnId="{BEC1A447-C321-4E54-A6C0-E1EC0ECEFCEA}">
      <dgm:prSet/>
      <dgm:spPr/>
      <dgm:t>
        <a:bodyPr/>
        <a:lstStyle/>
        <a:p>
          <a:endParaRPr lang="en-US"/>
        </a:p>
      </dgm:t>
    </dgm:pt>
    <dgm:pt modelId="{AEE72982-DFF5-44AA-A010-6ECE64EEC72C}" type="sibTrans" cxnId="{BEC1A447-C321-4E54-A6C0-E1EC0ECEFCEA}">
      <dgm:prSet/>
      <dgm:spPr/>
      <dgm:t>
        <a:bodyPr/>
        <a:lstStyle/>
        <a:p>
          <a:endParaRPr lang="en-US"/>
        </a:p>
      </dgm:t>
    </dgm:pt>
    <dgm:pt modelId="{ABCA6486-E1CE-403B-B66E-038631E7F459}" type="pres">
      <dgm:prSet presAssocID="{FED49C22-D0A2-4496-9472-E7051B2018F6}" presName="root" presStyleCnt="0">
        <dgm:presLayoutVars>
          <dgm:dir/>
          <dgm:resizeHandles val="exact"/>
        </dgm:presLayoutVars>
      </dgm:prSet>
      <dgm:spPr/>
    </dgm:pt>
    <dgm:pt modelId="{932969EB-5653-4BF1-998D-3DA109D17499}" type="pres">
      <dgm:prSet presAssocID="{578204FC-8233-4A5A-AC3D-DAF3CAEB3C5E}" presName="compNode" presStyleCnt="0"/>
      <dgm:spPr/>
    </dgm:pt>
    <dgm:pt modelId="{A4E2EC4A-AE22-408C-A39A-2E69F6CA748C}" type="pres">
      <dgm:prSet presAssocID="{578204FC-8233-4A5A-AC3D-DAF3CAEB3C5E}" presName="bgRect" presStyleLbl="bgShp" presStyleIdx="0" presStyleCnt="4"/>
      <dgm:spPr/>
    </dgm:pt>
    <dgm:pt modelId="{A883C1BE-D949-40AB-A382-B057A0818B71}" type="pres">
      <dgm:prSet presAssocID="{578204FC-8233-4A5A-AC3D-DAF3CAEB3C5E}"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atistics"/>
        </a:ext>
      </dgm:extLst>
    </dgm:pt>
    <dgm:pt modelId="{4A38B90F-FA5D-44E0-AF66-24C03D887C9D}" type="pres">
      <dgm:prSet presAssocID="{578204FC-8233-4A5A-AC3D-DAF3CAEB3C5E}" presName="spaceRect" presStyleCnt="0"/>
      <dgm:spPr/>
    </dgm:pt>
    <dgm:pt modelId="{BAD16812-7F2A-4863-8AAA-CF4539A80860}" type="pres">
      <dgm:prSet presAssocID="{578204FC-8233-4A5A-AC3D-DAF3CAEB3C5E}" presName="parTx" presStyleLbl="revTx" presStyleIdx="0" presStyleCnt="8">
        <dgm:presLayoutVars>
          <dgm:chMax val="0"/>
          <dgm:chPref val="0"/>
        </dgm:presLayoutVars>
      </dgm:prSet>
      <dgm:spPr/>
    </dgm:pt>
    <dgm:pt modelId="{BCAD8644-2F7C-416B-AD3E-D1E15638D55D}" type="pres">
      <dgm:prSet presAssocID="{578204FC-8233-4A5A-AC3D-DAF3CAEB3C5E}" presName="desTx" presStyleLbl="revTx" presStyleIdx="1" presStyleCnt="8" custScaleX="108794" custLinFactNeighborX="-3920" custLinFactNeighborY="-2358">
        <dgm:presLayoutVars/>
      </dgm:prSet>
      <dgm:spPr/>
    </dgm:pt>
    <dgm:pt modelId="{037E75EB-E349-4A34-9D30-6A14A623F216}" type="pres">
      <dgm:prSet presAssocID="{F75F055C-6915-4A0C-B830-F2A19BDF5EC1}" presName="sibTrans" presStyleCnt="0"/>
      <dgm:spPr/>
    </dgm:pt>
    <dgm:pt modelId="{4EA81F45-CE1A-4CBC-86F8-77D7158F8A6C}" type="pres">
      <dgm:prSet presAssocID="{F26268DE-F434-407B-851D-65B8E942DAB4}" presName="compNode" presStyleCnt="0"/>
      <dgm:spPr/>
    </dgm:pt>
    <dgm:pt modelId="{2241AA0A-44DE-4C09-8A72-6DE304380F5D}" type="pres">
      <dgm:prSet presAssocID="{F26268DE-F434-407B-851D-65B8E942DAB4}" presName="bgRect" presStyleLbl="bgShp" presStyleIdx="1" presStyleCnt="4"/>
      <dgm:spPr/>
    </dgm:pt>
    <dgm:pt modelId="{B9C393B6-5D01-4E5B-BDAE-6DA9CC6090C5}" type="pres">
      <dgm:prSet presAssocID="{F26268DE-F434-407B-851D-65B8E942DAB4}"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spital"/>
        </a:ext>
      </dgm:extLst>
    </dgm:pt>
    <dgm:pt modelId="{87ED97EF-E239-41D0-8D64-76168FC3339B}" type="pres">
      <dgm:prSet presAssocID="{F26268DE-F434-407B-851D-65B8E942DAB4}" presName="spaceRect" presStyleCnt="0"/>
      <dgm:spPr/>
    </dgm:pt>
    <dgm:pt modelId="{E4AD50C5-F63A-460C-82EA-C3AEC357928A}" type="pres">
      <dgm:prSet presAssocID="{F26268DE-F434-407B-851D-65B8E942DAB4}" presName="parTx" presStyleLbl="revTx" presStyleIdx="2" presStyleCnt="8">
        <dgm:presLayoutVars>
          <dgm:chMax val="0"/>
          <dgm:chPref val="0"/>
        </dgm:presLayoutVars>
      </dgm:prSet>
      <dgm:spPr/>
    </dgm:pt>
    <dgm:pt modelId="{CC6FC12B-B02E-4B2A-AFCA-F8694335919F}" type="pres">
      <dgm:prSet presAssocID="{F26268DE-F434-407B-851D-65B8E942DAB4}" presName="desTx" presStyleLbl="revTx" presStyleIdx="3" presStyleCnt="8" custScaleX="107722" custLinFactNeighborX="-4456" custLinFactNeighborY="939">
        <dgm:presLayoutVars/>
      </dgm:prSet>
      <dgm:spPr/>
    </dgm:pt>
    <dgm:pt modelId="{50AC19E0-014C-4BEB-A5D7-B39224DD1EAF}" type="pres">
      <dgm:prSet presAssocID="{3A64FB29-62BA-43DE-BE14-DF2125640B2E}" presName="sibTrans" presStyleCnt="0"/>
      <dgm:spPr/>
    </dgm:pt>
    <dgm:pt modelId="{C217CFA8-1E6E-461A-8AD3-A7D3A1774B82}" type="pres">
      <dgm:prSet presAssocID="{6A215BFC-8BFE-4FE6-A979-8035F2DAB660}" presName="compNode" presStyleCnt="0"/>
      <dgm:spPr/>
    </dgm:pt>
    <dgm:pt modelId="{E0DEA8AA-C666-49ED-8E65-B3DF6FF436E9}" type="pres">
      <dgm:prSet presAssocID="{6A215BFC-8BFE-4FE6-A979-8035F2DAB660}" presName="bgRect" presStyleLbl="bgShp" presStyleIdx="2" presStyleCnt="4"/>
      <dgm:spPr/>
    </dgm:pt>
    <dgm:pt modelId="{B3FC9CFD-8A70-4D0F-B691-1BE1D2E6C639}" type="pres">
      <dgm:prSet presAssocID="{6A215BFC-8BFE-4FE6-A979-8035F2DAB660}"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mbulance"/>
        </a:ext>
      </dgm:extLst>
    </dgm:pt>
    <dgm:pt modelId="{8C4CC50E-7508-45D1-AAB3-86283307D19E}" type="pres">
      <dgm:prSet presAssocID="{6A215BFC-8BFE-4FE6-A979-8035F2DAB660}" presName="spaceRect" presStyleCnt="0"/>
      <dgm:spPr/>
    </dgm:pt>
    <dgm:pt modelId="{8879C1B9-E46D-4002-8E20-61E4C456A264}" type="pres">
      <dgm:prSet presAssocID="{6A215BFC-8BFE-4FE6-A979-8035F2DAB660}" presName="parTx" presStyleLbl="revTx" presStyleIdx="4" presStyleCnt="8">
        <dgm:presLayoutVars>
          <dgm:chMax val="0"/>
          <dgm:chPref val="0"/>
        </dgm:presLayoutVars>
      </dgm:prSet>
      <dgm:spPr/>
    </dgm:pt>
    <dgm:pt modelId="{FFA7BAD0-D398-4587-9939-FB89B9103A22}" type="pres">
      <dgm:prSet presAssocID="{6A215BFC-8BFE-4FE6-A979-8035F2DAB660}" presName="desTx" presStyleLbl="revTx" presStyleIdx="5" presStyleCnt="8" custScaleX="107685" custLinFactNeighborX="-4474" custLinFactNeighborY="1435">
        <dgm:presLayoutVars/>
      </dgm:prSet>
      <dgm:spPr/>
    </dgm:pt>
    <dgm:pt modelId="{BC96B7B4-B4B2-460E-9FBA-B43F724A6FC2}" type="pres">
      <dgm:prSet presAssocID="{A4098D4D-26A3-4975-B3D5-170CBACFD3A3}" presName="sibTrans" presStyleCnt="0"/>
      <dgm:spPr/>
    </dgm:pt>
    <dgm:pt modelId="{F15F9696-8713-46E9-9DC3-48E114E9F1A5}" type="pres">
      <dgm:prSet presAssocID="{9F5918C8-094C-47BE-B425-B2F3FCE8EF2C}" presName="compNode" presStyleCnt="0"/>
      <dgm:spPr/>
    </dgm:pt>
    <dgm:pt modelId="{4DFEB5FF-06D7-43AC-9F88-9C1342F053A1}" type="pres">
      <dgm:prSet presAssocID="{9F5918C8-094C-47BE-B425-B2F3FCE8EF2C}" presName="bgRect" presStyleLbl="bgShp" presStyleIdx="3" presStyleCnt="4"/>
      <dgm:spPr/>
    </dgm:pt>
    <dgm:pt modelId="{E8003E29-2289-47D8-B75A-EE2E3D924D2A}" type="pres">
      <dgm:prSet presAssocID="{9F5918C8-094C-47BE-B425-B2F3FCE8EF2C}"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dicine"/>
        </a:ext>
      </dgm:extLst>
    </dgm:pt>
    <dgm:pt modelId="{7071E765-CF51-43AF-916E-20D85FF6CD50}" type="pres">
      <dgm:prSet presAssocID="{9F5918C8-094C-47BE-B425-B2F3FCE8EF2C}" presName="spaceRect" presStyleCnt="0"/>
      <dgm:spPr/>
    </dgm:pt>
    <dgm:pt modelId="{457C58A8-F81C-4E52-AF6F-6B8DF8549C34}" type="pres">
      <dgm:prSet presAssocID="{9F5918C8-094C-47BE-B425-B2F3FCE8EF2C}" presName="parTx" presStyleLbl="revTx" presStyleIdx="6" presStyleCnt="8">
        <dgm:presLayoutVars>
          <dgm:chMax val="0"/>
          <dgm:chPref val="0"/>
        </dgm:presLayoutVars>
      </dgm:prSet>
      <dgm:spPr/>
    </dgm:pt>
    <dgm:pt modelId="{C2012523-F286-4DA8-BD57-308B21C1BF93}" type="pres">
      <dgm:prSet presAssocID="{9F5918C8-094C-47BE-B425-B2F3FCE8EF2C}" presName="desTx" presStyleLbl="revTx" presStyleIdx="7" presStyleCnt="8" custScaleX="109402" custLinFactNeighborX="-3616">
        <dgm:presLayoutVars/>
      </dgm:prSet>
      <dgm:spPr/>
    </dgm:pt>
  </dgm:ptLst>
  <dgm:cxnLst>
    <dgm:cxn modelId="{1C34C106-D2A6-4540-8413-64F80B512F79}" srcId="{FED49C22-D0A2-4496-9472-E7051B2018F6}" destId="{F26268DE-F434-407B-851D-65B8E942DAB4}" srcOrd="1" destOrd="0" parTransId="{C0AFAF8D-139F-48FB-ADB9-7FC973ACCC57}" sibTransId="{3A64FB29-62BA-43DE-BE14-DF2125640B2E}"/>
    <dgm:cxn modelId="{C4068F08-0721-4F00-A5EA-3400F000DBE2}" srcId="{FED49C22-D0A2-4496-9472-E7051B2018F6}" destId="{9F5918C8-094C-47BE-B425-B2F3FCE8EF2C}" srcOrd="3" destOrd="0" parTransId="{5E3AF3B6-1B7A-44DE-A31D-44433D2FDA71}" sibTransId="{E251D968-03C3-4471-870D-C93E6FC344E6}"/>
    <dgm:cxn modelId="{715C7E0A-AC8F-469E-BC47-7C68873B6572}" srcId="{F26268DE-F434-407B-851D-65B8E942DAB4}" destId="{8EE159B1-17A5-401D-856B-BF6709E11A26}" srcOrd="0" destOrd="0" parTransId="{483815E9-C300-4932-8EE5-8E1D27DA5AE1}" sibTransId="{595B110D-5F39-4C89-9870-F295E9B52797}"/>
    <dgm:cxn modelId="{36110227-BC44-417A-84B9-281EC3CC0CF1}" type="presOf" srcId="{FED49C22-D0A2-4496-9472-E7051B2018F6}" destId="{ABCA6486-E1CE-403B-B66E-038631E7F459}" srcOrd="0" destOrd="0" presId="urn:microsoft.com/office/officeart/2018/2/layout/IconVerticalSolidList"/>
    <dgm:cxn modelId="{BEC1A447-C321-4E54-A6C0-E1EC0ECEFCEA}" srcId="{9F5918C8-094C-47BE-B425-B2F3FCE8EF2C}" destId="{7AF91D65-FC30-48EB-9744-999A3E21460D}" srcOrd="0" destOrd="0" parTransId="{8823681F-868F-420E-AC90-FD79FE971081}" sibTransId="{AEE72982-DFF5-44AA-A010-6ECE64EEC72C}"/>
    <dgm:cxn modelId="{DD33C947-5E4B-4A13-907A-31A98F4283C8}" type="presOf" srcId="{8EE159B1-17A5-401D-856B-BF6709E11A26}" destId="{CC6FC12B-B02E-4B2A-AFCA-F8694335919F}" srcOrd="0" destOrd="0" presId="urn:microsoft.com/office/officeart/2018/2/layout/IconVerticalSolidList"/>
    <dgm:cxn modelId="{66F6C249-8AB6-43AA-BAEB-917D2D30DB28}" srcId="{FED49C22-D0A2-4496-9472-E7051B2018F6}" destId="{6A215BFC-8BFE-4FE6-A979-8035F2DAB660}" srcOrd="2" destOrd="0" parTransId="{99CEC079-05BD-4BDF-9496-4A85C4305A9C}" sibTransId="{A4098D4D-26A3-4975-B3D5-170CBACFD3A3}"/>
    <dgm:cxn modelId="{6F926D4E-691D-4745-BA2C-C3366D74E652}" type="presOf" srcId="{578204FC-8233-4A5A-AC3D-DAF3CAEB3C5E}" destId="{BAD16812-7F2A-4863-8AAA-CF4539A80860}" srcOrd="0" destOrd="0" presId="urn:microsoft.com/office/officeart/2018/2/layout/IconVerticalSolidList"/>
    <dgm:cxn modelId="{D43BBD55-DF34-4BA6-8AB8-FA28CBCD8E99}" type="presOf" srcId="{915BAAB7-DD97-4053-AE95-B90B8FF68D34}" destId="{FFA7BAD0-D398-4587-9939-FB89B9103A22}" srcOrd="0" destOrd="0" presId="urn:microsoft.com/office/officeart/2018/2/layout/IconVerticalSolidList"/>
    <dgm:cxn modelId="{0A5D1958-7913-47F3-92D9-C98F73AFBD40}" srcId="{FED49C22-D0A2-4496-9472-E7051B2018F6}" destId="{578204FC-8233-4A5A-AC3D-DAF3CAEB3C5E}" srcOrd="0" destOrd="0" parTransId="{1B05CE80-25D0-4587-9CC3-94A0367F8725}" sibTransId="{F75F055C-6915-4A0C-B830-F2A19BDF5EC1}"/>
    <dgm:cxn modelId="{86706567-67DD-48C7-8800-027BB42037F3}" type="presOf" srcId="{F26268DE-F434-407B-851D-65B8E942DAB4}" destId="{E4AD50C5-F63A-460C-82EA-C3AEC357928A}" srcOrd="0" destOrd="0" presId="urn:microsoft.com/office/officeart/2018/2/layout/IconVerticalSolidList"/>
    <dgm:cxn modelId="{43B69C72-CD97-46FC-AA35-7FBB91421C7E}" type="presOf" srcId="{9F5918C8-094C-47BE-B425-B2F3FCE8EF2C}" destId="{457C58A8-F81C-4E52-AF6F-6B8DF8549C34}" srcOrd="0" destOrd="0" presId="urn:microsoft.com/office/officeart/2018/2/layout/IconVerticalSolidList"/>
    <dgm:cxn modelId="{F3412B81-6F0A-4511-B6C6-BFAD6F08E5FD}" type="presOf" srcId="{7AF91D65-FC30-48EB-9744-999A3E21460D}" destId="{C2012523-F286-4DA8-BD57-308B21C1BF93}" srcOrd="0" destOrd="0" presId="urn:microsoft.com/office/officeart/2018/2/layout/IconVerticalSolidList"/>
    <dgm:cxn modelId="{B07D14B9-6727-4CC5-B2FC-2252E3463BEC}" type="presOf" srcId="{6A215BFC-8BFE-4FE6-A979-8035F2DAB660}" destId="{8879C1B9-E46D-4002-8E20-61E4C456A264}" srcOrd="0" destOrd="0" presId="urn:microsoft.com/office/officeart/2018/2/layout/IconVerticalSolidList"/>
    <dgm:cxn modelId="{B8A1F0BF-044E-4ACB-96A9-9F461E220169}" srcId="{6A215BFC-8BFE-4FE6-A979-8035F2DAB660}" destId="{915BAAB7-DD97-4053-AE95-B90B8FF68D34}" srcOrd="0" destOrd="0" parTransId="{DB02EE99-6B3E-49E6-9E4E-6BDE4D59F71B}" sibTransId="{B234394E-8F96-42A3-A007-95453DE2BA7C}"/>
    <dgm:cxn modelId="{F0CABDCF-ABD5-4382-9672-CAD431EE3FDE}" srcId="{578204FC-8233-4A5A-AC3D-DAF3CAEB3C5E}" destId="{13C392A2-80D2-4433-9D6B-6D47BE1C322E}" srcOrd="0" destOrd="0" parTransId="{DCCAF957-AD3B-4714-A475-0277F860C0E6}" sibTransId="{E4D22189-998A-4130-B776-FF2EE867CCAC}"/>
    <dgm:cxn modelId="{684BD3E8-AAE0-4D0F-9D48-C98C34C41635}" type="presOf" srcId="{13C392A2-80D2-4433-9D6B-6D47BE1C322E}" destId="{BCAD8644-2F7C-416B-AD3E-D1E15638D55D}" srcOrd="0" destOrd="0" presId="urn:microsoft.com/office/officeart/2018/2/layout/IconVerticalSolidList"/>
    <dgm:cxn modelId="{08E000EA-E4EF-41C9-9EE4-BD1A3C356CF5}" type="presParOf" srcId="{ABCA6486-E1CE-403B-B66E-038631E7F459}" destId="{932969EB-5653-4BF1-998D-3DA109D17499}" srcOrd="0" destOrd="0" presId="urn:microsoft.com/office/officeart/2018/2/layout/IconVerticalSolidList"/>
    <dgm:cxn modelId="{AAE8D52E-66D4-4C92-A2FE-3A92B82FC9E9}" type="presParOf" srcId="{932969EB-5653-4BF1-998D-3DA109D17499}" destId="{A4E2EC4A-AE22-408C-A39A-2E69F6CA748C}" srcOrd="0" destOrd="0" presId="urn:microsoft.com/office/officeart/2018/2/layout/IconVerticalSolidList"/>
    <dgm:cxn modelId="{5EC1DCCC-7B6E-4293-ADA3-3B59DB88DC0E}" type="presParOf" srcId="{932969EB-5653-4BF1-998D-3DA109D17499}" destId="{A883C1BE-D949-40AB-A382-B057A0818B71}" srcOrd="1" destOrd="0" presId="urn:microsoft.com/office/officeart/2018/2/layout/IconVerticalSolidList"/>
    <dgm:cxn modelId="{B324F99C-68F5-456C-8D95-7A3CE10E37A1}" type="presParOf" srcId="{932969EB-5653-4BF1-998D-3DA109D17499}" destId="{4A38B90F-FA5D-44E0-AF66-24C03D887C9D}" srcOrd="2" destOrd="0" presId="urn:microsoft.com/office/officeart/2018/2/layout/IconVerticalSolidList"/>
    <dgm:cxn modelId="{CF5C03EC-C9CB-4F36-9EC1-B6C6509DBC84}" type="presParOf" srcId="{932969EB-5653-4BF1-998D-3DA109D17499}" destId="{BAD16812-7F2A-4863-8AAA-CF4539A80860}" srcOrd="3" destOrd="0" presId="urn:microsoft.com/office/officeart/2018/2/layout/IconVerticalSolidList"/>
    <dgm:cxn modelId="{C315F88B-17D1-464A-88DD-FA48AD027D66}" type="presParOf" srcId="{932969EB-5653-4BF1-998D-3DA109D17499}" destId="{BCAD8644-2F7C-416B-AD3E-D1E15638D55D}" srcOrd="4" destOrd="0" presId="urn:microsoft.com/office/officeart/2018/2/layout/IconVerticalSolidList"/>
    <dgm:cxn modelId="{6146F323-0076-40C4-8B85-1A5C5207A8E8}" type="presParOf" srcId="{ABCA6486-E1CE-403B-B66E-038631E7F459}" destId="{037E75EB-E349-4A34-9D30-6A14A623F216}" srcOrd="1" destOrd="0" presId="urn:microsoft.com/office/officeart/2018/2/layout/IconVerticalSolidList"/>
    <dgm:cxn modelId="{E88D8669-C503-4522-83F3-FF10C5187534}" type="presParOf" srcId="{ABCA6486-E1CE-403B-B66E-038631E7F459}" destId="{4EA81F45-CE1A-4CBC-86F8-77D7158F8A6C}" srcOrd="2" destOrd="0" presId="urn:microsoft.com/office/officeart/2018/2/layout/IconVerticalSolidList"/>
    <dgm:cxn modelId="{AD49860A-CFD4-40AE-99B0-8A439A059221}" type="presParOf" srcId="{4EA81F45-CE1A-4CBC-86F8-77D7158F8A6C}" destId="{2241AA0A-44DE-4C09-8A72-6DE304380F5D}" srcOrd="0" destOrd="0" presId="urn:microsoft.com/office/officeart/2018/2/layout/IconVerticalSolidList"/>
    <dgm:cxn modelId="{9BCD0655-186F-45C9-87DE-07ABDB9166DD}" type="presParOf" srcId="{4EA81F45-CE1A-4CBC-86F8-77D7158F8A6C}" destId="{B9C393B6-5D01-4E5B-BDAE-6DA9CC6090C5}" srcOrd="1" destOrd="0" presId="urn:microsoft.com/office/officeart/2018/2/layout/IconVerticalSolidList"/>
    <dgm:cxn modelId="{8D0281F1-7867-4957-8BB8-E3431A92E642}" type="presParOf" srcId="{4EA81F45-CE1A-4CBC-86F8-77D7158F8A6C}" destId="{87ED97EF-E239-41D0-8D64-76168FC3339B}" srcOrd="2" destOrd="0" presId="urn:microsoft.com/office/officeart/2018/2/layout/IconVerticalSolidList"/>
    <dgm:cxn modelId="{46E7E1D8-36E8-4657-A30C-D42E93A50012}" type="presParOf" srcId="{4EA81F45-CE1A-4CBC-86F8-77D7158F8A6C}" destId="{E4AD50C5-F63A-460C-82EA-C3AEC357928A}" srcOrd="3" destOrd="0" presId="urn:microsoft.com/office/officeart/2018/2/layout/IconVerticalSolidList"/>
    <dgm:cxn modelId="{9CBD85A3-440F-4995-B90D-294A866EB0E5}" type="presParOf" srcId="{4EA81F45-CE1A-4CBC-86F8-77D7158F8A6C}" destId="{CC6FC12B-B02E-4B2A-AFCA-F8694335919F}" srcOrd="4" destOrd="0" presId="urn:microsoft.com/office/officeart/2018/2/layout/IconVerticalSolidList"/>
    <dgm:cxn modelId="{502CEDEB-417D-4842-9EF4-DBED4508CAAE}" type="presParOf" srcId="{ABCA6486-E1CE-403B-B66E-038631E7F459}" destId="{50AC19E0-014C-4BEB-A5D7-B39224DD1EAF}" srcOrd="3" destOrd="0" presId="urn:microsoft.com/office/officeart/2018/2/layout/IconVerticalSolidList"/>
    <dgm:cxn modelId="{8AB5BC7C-4738-4991-847A-D23D9BA7196A}" type="presParOf" srcId="{ABCA6486-E1CE-403B-B66E-038631E7F459}" destId="{C217CFA8-1E6E-461A-8AD3-A7D3A1774B82}" srcOrd="4" destOrd="0" presId="urn:microsoft.com/office/officeart/2018/2/layout/IconVerticalSolidList"/>
    <dgm:cxn modelId="{CD2FFAAA-B0EA-409E-ABA9-A9E6724AF425}" type="presParOf" srcId="{C217CFA8-1E6E-461A-8AD3-A7D3A1774B82}" destId="{E0DEA8AA-C666-49ED-8E65-B3DF6FF436E9}" srcOrd="0" destOrd="0" presId="urn:microsoft.com/office/officeart/2018/2/layout/IconVerticalSolidList"/>
    <dgm:cxn modelId="{1F8A6F3F-D435-4EC6-BFE2-C11054577DE0}" type="presParOf" srcId="{C217CFA8-1E6E-461A-8AD3-A7D3A1774B82}" destId="{B3FC9CFD-8A70-4D0F-B691-1BE1D2E6C639}" srcOrd="1" destOrd="0" presId="urn:microsoft.com/office/officeart/2018/2/layout/IconVerticalSolidList"/>
    <dgm:cxn modelId="{99F84BAE-48B9-4E1E-BEBE-D189738E8506}" type="presParOf" srcId="{C217CFA8-1E6E-461A-8AD3-A7D3A1774B82}" destId="{8C4CC50E-7508-45D1-AAB3-86283307D19E}" srcOrd="2" destOrd="0" presId="urn:microsoft.com/office/officeart/2018/2/layout/IconVerticalSolidList"/>
    <dgm:cxn modelId="{012DCB1B-C156-456C-A3B3-0874ECFBEFD6}" type="presParOf" srcId="{C217CFA8-1E6E-461A-8AD3-A7D3A1774B82}" destId="{8879C1B9-E46D-4002-8E20-61E4C456A264}" srcOrd="3" destOrd="0" presId="urn:microsoft.com/office/officeart/2018/2/layout/IconVerticalSolidList"/>
    <dgm:cxn modelId="{1A2ECD93-7BB9-4B37-A4F4-960593F53268}" type="presParOf" srcId="{C217CFA8-1E6E-461A-8AD3-A7D3A1774B82}" destId="{FFA7BAD0-D398-4587-9939-FB89B9103A22}" srcOrd="4" destOrd="0" presId="urn:microsoft.com/office/officeart/2018/2/layout/IconVerticalSolidList"/>
    <dgm:cxn modelId="{F245C335-B2E6-40E9-848C-ED93302A2BFB}" type="presParOf" srcId="{ABCA6486-E1CE-403B-B66E-038631E7F459}" destId="{BC96B7B4-B4B2-460E-9FBA-B43F724A6FC2}" srcOrd="5" destOrd="0" presId="urn:microsoft.com/office/officeart/2018/2/layout/IconVerticalSolidList"/>
    <dgm:cxn modelId="{6AB98072-57F9-484C-A022-864B44203032}" type="presParOf" srcId="{ABCA6486-E1CE-403B-B66E-038631E7F459}" destId="{F15F9696-8713-46E9-9DC3-48E114E9F1A5}" srcOrd="6" destOrd="0" presId="urn:microsoft.com/office/officeart/2018/2/layout/IconVerticalSolidList"/>
    <dgm:cxn modelId="{ED40E707-DC16-483E-A563-BA89174B0677}" type="presParOf" srcId="{F15F9696-8713-46E9-9DC3-48E114E9F1A5}" destId="{4DFEB5FF-06D7-43AC-9F88-9C1342F053A1}" srcOrd="0" destOrd="0" presId="urn:microsoft.com/office/officeart/2018/2/layout/IconVerticalSolidList"/>
    <dgm:cxn modelId="{9C5DC53D-51A0-44E8-8703-27221CDE0287}" type="presParOf" srcId="{F15F9696-8713-46E9-9DC3-48E114E9F1A5}" destId="{E8003E29-2289-47D8-B75A-EE2E3D924D2A}" srcOrd="1" destOrd="0" presId="urn:microsoft.com/office/officeart/2018/2/layout/IconVerticalSolidList"/>
    <dgm:cxn modelId="{26B75DE3-18EF-47F8-93AA-70B7F9B3D35C}" type="presParOf" srcId="{F15F9696-8713-46E9-9DC3-48E114E9F1A5}" destId="{7071E765-CF51-43AF-916E-20D85FF6CD50}" srcOrd="2" destOrd="0" presId="urn:microsoft.com/office/officeart/2018/2/layout/IconVerticalSolidList"/>
    <dgm:cxn modelId="{29FFD404-CA5F-4D34-83E7-B855F6D8E229}" type="presParOf" srcId="{F15F9696-8713-46E9-9DC3-48E114E9F1A5}" destId="{457C58A8-F81C-4E52-AF6F-6B8DF8549C34}" srcOrd="3" destOrd="0" presId="urn:microsoft.com/office/officeart/2018/2/layout/IconVerticalSolidList"/>
    <dgm:cxn modelId="{91AFF31B-9C70-4324-B477-8902296A17AB}" type="presParOf" srcId="{F15F9696-8713-46E9-9DC3-48E114E9F1A5}" destId="{C2012523-F286-4DA8-BD57-308B21C1BF93}"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E2EC4A-AE22-408C-A39A-2E69F6CA748C}">
      <dsp:nvSpPr>
        <dsp:cNvPr id="0" name=""/>
        <dsp:cNvSpPr/>
      </dsp:nvSpPr>
      <dsp:spPr>
        <a:xfrm>
          <a:off x="-103102" y="8170"/>
          <a:ext cx="10515600" cy="88522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83C1BE-D949-40AB-A382-B057A0818B71}">
      <dsp:nvSpPr>
        <dsp:cNvPr id="0" name=""/>
        <dsp:cNvSpPr/>
      </dsp:nvSpPr>
      <dsp:spPr>
        <a:xfrm>
          <a:off x="164677" y="207345"/>
          <a:ext cx="487824" cy="48687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AD16812-7F2A-4863-8AAA-CF4539A80860}">
      <dsp:nvSpPr>
        <dsp:cNvPr id="0" name=""/>
        <dsp:cNvSpPr/>
      </dsp:nvSpPr>
      <dsp:spPr>
        <a:xfrm>
          <a:off x="920281" y="8170"/>
          <a:ext cx="4732020" cy="912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614" tIns="96614" rIns="96614" bIns="96614" numCol="1" spcCol="1270" anchor="ctr" anchorCtr="0">
          <a:noAutofit/>
        </a:bodyPr>
        <a:lstStyle/>
        <a:p>
          <a:pPr marL="0" lvl="0" indent="0" algn="l" defTabSz="1066800">
            <a:lnSpc>
              <a:spcPct val="100000"/>
            </a:lnSpc>
            <a:spcBef>
              <a:spcPct val="0"/>
            </a:spcBef>
            <a:spcAft>
              <a:spcPct val="35000"/>
            </a:spcAft>
            <a:buNone/>
          </a:pPr>
          <a:r>
            <a:rPr lang="en-US" sz="2400" kern="1200" dirty="0"/>
            <a:t>Death Data  </a:t>
          </a:r>
        </a:p>
      </dsp:txBody>
      <dsp:txXfrm>
        <a:off x="920281" y="8170"/>
        <a:ext cx="4732020" cy="912884"/>
      </dsp:txXfrm>
    </dsp:sp>
    <dsp:sp modelId="{BCAD8644-2F7C-416B-AD3E-D1E15638D55D}">
      <dsp:nvSpPr>
        <dsp:cNvPr id="0" name=""/>
        <dsp:cNvSpPr/>
      </dsp:nvSpPr>
      <dsp:spPr>
        <a:xfrm>
          <a:off x="5257791" y="0"/>
          <a:ext cx="5160548" cy="8852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686" tIns="93686" rIns="93686" bIns="93686" numCol="1" spcCol="1270" anchor="ctr" anchorCtr="0">
          <a:noAutofit/>
        </a:bodyPr>
        <a:lstStyle/>
        <a:p>
          <a:pPr marL="0" lvl="0" indent="0" algn="l" defTabSz="800100">
            <a:lnSpc>
              <a:spcPct val="100000"/>
            </a:lnSpc>
            <a:spcBef>
              <a:spcPct val="0"/>
            </a:spcBef>
            <a:spcAft>
              <a:spcPts val="400"/>
            </a:spcAft>
            <a:buNone/>
          </a:pPr>
          <a:r>
            <a:rPr lang="en-US" sz="1800" kern="1200" dirty="0"/>
            <a:t>California Department of Public Health Center for Health Statistics and Informatics(CHSI) </a:t>
          </a:r>
        </a:p>
        <a:p>
          <a:pPr marL="0" lvl="0" indent="0" algn="l" defTabSz="800100">
            <a:lnSpc>
              <a:spcPct val="100000"/>
            </a:lnSpc>
            <a:spcBef>
              <a:spcPct val="0"/>
            </a:spcBef>
            <a:spcAft>
              <a:spcPts val="400"/>
            </a:spcAft>
            <a:buNone/>
          </a:pPr>
          <a:r>
            <a:rPr lang="en-US" sz="1800" b="1" kern="1200" dirty="0"/>
            <a:t>Available for 2006 - Preliminary 2021</a:t>
          </a:r>
        </a:p>
      </dsp:txBody>
      <dsp:txXfrm>
        <a:off x="5257791" y="0"/>
        <a:ext cx="5160548" cy="885221"/>
      </dsp:txXfrm>
    </dsp:sp>
    <dsp:sp modelId="{2241AA0A-44DE-4C09-8A72-6DE304380F5D}">
      <dsp:nvSpPr>
        <dsp:cNvPr id="0" name=""/>
        <dsp:cNvSpPr/>
      </dsp:nvSpPr>
      <dsp:spPr>
        <a:xfrm>
          <a:off x="-103102" y="1149276"/>
          <a:ext cx="10515600" cy="88522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C393B6-5D01-4E5B-BDAE-6DA9CC6090C5}">
      <dsp:nvSpPr>
        <dsp:cNvPr id="0" name=""/>
        <dsp:cNvSpPr/>
      </dsp:nvSpPr>
      <dsp:spPr>
        <a:xfrm>
          <a:off x="164677" y="1348451"/>
          <a:ext cx="487824" cy="48687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4AD50C5-F63A-460C-82EA-C3AEC357928A}">
      <dsp:nvSpPr>
        <dsp:cNvPr id="0" name=""/>
        <dsp:cNvSpPr/>
      </dsp:nvSpPr>
      <dsp:spPr>
        <a:xfrm>
          <a:off x="920281" y="1149276"/>
          <a:ext cx="4732020" cy="912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614" tIns="96614" rIns="96614" bIns="96614" numCol="1" spcCol="1270" anchor="ctr" anchorCtr="0">
          <a:noAutofit/>
        </a:bodyPr>
        <a:lstStyle/>
        <a:p>
          <a:pPr marL="0" lvl="0" indent="0" algn="l" defTabSz="1066800">
            <a:lnSpc>
              <a:spcPct val="100000"/>
            </a:lnSpc>
            <a:spcBef>
              <a:spcPct val="0"/>
            </a:spcBef>
            <a:spcAft>
              <a:spcPct val="35000"/>
            </a:spcAft>
            <a:buNone/>
          </a:pPr>
          <a:r>
            <a:rPr lang="en-US" sz="2400" kern="1200" dirty="0"/>
            <a:t>Patient Discharge Data (PDD)  Hospitalizations </a:t>
          </a:r>
        </a:p>
      </dsp:txBody>
      <dsp:txXfrm>
        <a:off x="920281" y="1149276"/>
        <a:ext cx="4732020" cy="912884"/>
      </dsp:txXfrm>
    </dsp:sp>
    <dsp:sp modelId="{CC6FC12B-B02E-4B2A-AFCA-F8694335919F}">
      <dsp:nvSpPr>
        <dsp:cNvPr id="0" name=""/>
        <dsp:cNvSpPr/>
      </dsp:nvSpPr>
      <dsp:spPr>
        <a:xfrm>
          <a:off x="5257791" y="1157588"/>
          <a:ext cx="5109699" cy="8852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686" tIns="93686" rIns="93686" bIns="93686" numCol="1" spcCol="1270" anchor="ctr" anchorCtr="0">
          <a:noAutofit/>
        </a:bodyPr>
        <a:lstStyle/>
        <a:p>
          <a:pPr marL="0" lvl="0" indent="0" algn="l" defTabSz="800100">
            <a:lnSpc>
              <a:spcPct val="100000"/>
            </a:lnSpc>
            <a:spcBef>
              <a:spcPct val="0"/>
            </a:spcBef>
            <a:spcAft>
              <a:spcPts val="400"/>
            </a:spcAft>
            <a:buNone/>
          </a:pPr>
          <a:r>
            <a:rPr lang="en-US" sz="1800" kern="1200" dirty="0"/>
            <a:t>California Department of Health Care Access and Information (HCAI)* </a:t>
          </a:r>
        </a:p>
        <a:p>
          <a:pPr marL="0" lvl="0" indent="0" algn="l" defTabSz="800100">
            <a:lnSpc>
              <a:spcPct val="100000"/>
            </a:lnSpc>
            <a:spcBef>
              <a:spcPct val="0"/>
            </a:spcBef>
            <a:spcAft>
              <a:spcPts val="400"/>
            </a:spcAft>
            <a:buNone/>
          </a:pPr>
          <a:r>
            <a:rPr lang="en-US" sz="1800" b="1" kern="1200" dirty="0"/>
            <a:t>Available for</a:t>
          </a:r>
          <a:r>
            <a:rPr lang="en-US" sz="1800" kern="1200" dirty="0"/>
            <a:t> </a:t>
          </a:r>
          <a:r>
            <a:rPr lang="en-US" sz="1800" b="1" kern="1200" dirty="0"/>
            <a:t>2006 - 2021</a:t>
          </a:r>
          <a:endParaRPr lang="en-US" sz="1800" kern="1200" dirty="0"/>
        </a:p>
      </dsp:txBody>
      <dsp:txXfrm>
        <a:off x="5257791" y="1157588"/>
        <a:ext cx="5109699" cy="885221"/>
      </dsp:txXfrm>
    </dsp:sp>
    <dsp:sp modelId="{E0DEA8AA-C666-49ED-8E65-B3DF6FF436E9}">
      <dsp:nvSpPr>
        <dsp:cNvPr id="0" name=""/>
        <dsp:cNvSpPr/>
      </dsp:nvSpPr>
      <dsp:spPr>
        <a:xfrm>
          <a:off x="-103102" y="2290382"/>
          <a:ext cx="10515600" cy="88522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FC9CFD-8A70-4D0F-B691-1BE1D2E6C639}">
      <dsp:nvSpPr>
        <dsp:cNvPr id="0" name=""/>
        <dsp:cNvSpPr/>
      </dsp:nvSpPr>
      <dsp:spPr>
        <a:xfrm>
          <a:off x="164677" y="2489557"/>
          <a:ext cx="487824" cy="48687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879C1B9-E46D-4002-8E20-61E4C456A264}">
      <dsp:nvSpPr>
        <dsp:cNvPr id="0" name=""/>
        <dsp:cNvSpPr/>
      </dsp:nvSpPr>
      <dsp:spPr>
        <a:xfrm>
          <a:off x="920281" y="2290382"/>
          <a:ext cx="4732020" cy="912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614" tIns="96614" rIns="96614" bIns="96614" numCol="1" spcCol="1270" anchor="ctr" anchorCtr="0">
          <a:noAutofit/>
        </a:bodyPr>
        <a:lstStyle/>
        <a:p>
          <a:pPr marL="0" lvl="0" indent="0" algn="l" defTabSz="1066800">
            <a:lnSpc>
              <a:spcPct val="100000"/>
            </a:lnSpc>
            <a:spcBef>
              <a:spcPct val="0"/>
            </a:spcBef>
            <a:spcAft>
              <a:spcPts val="0"/>
            </a:spcAft>
            <a:buNone/>
          </a:pPr>
          <a:r>
            <a:rPr lang="en-US" sz="2400" kern="1200" dirty="0"/>
            <a:t>Emergency Department (ED) </a:t>
          </a:r>
        </a:p>
        <a:p>
          <a:pPr marL="0" lvl="0" indent="0" algn="l" defTabSz="1066800">
            <a:lnSpc>
              <a:spcPct val="100000"/>
            </a:lnSpc>
            <a:spcBef>
              <a:spcPct val="0"/>
            </a:spcBef>
            <a:spcAft>
              <a:spcPts val="0"/>
            </a:spcAft>
            <a:buNone/>
          </a:pPr>
          <a:r>
            <a:rPr lang="en-US" sz="2400" kern="1200" dirty="0"/>
            <a:t>Visit Data </a:t>
          </a:r>
        </a:p>
      </dsp:txBody>
      <dsp:txXfrm>
        <a:off x="920281" y="2290382"/>
        <a:ext cx="4732020" cy="912884"/>
      </dsp:txXfrm>
    </dsp:sp>
    <dsp:sp modelId="{FFA7BAD0-D398-4587-9939-FB89B9103A22}">
      <dsp:nvSpPr>
        <dsp:cNvPr id="0" name=""/>
        <dsp:cNvSpPr/>
      </dsp:nvSpPr>
      <dsp:spPr>
        <a:xfrm>
          <a:off x="5257815" y="2303085"/>
          <a:ext cx="5107944" cy="8852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686" tIns="93686" rIns="93686" bIns="93686" numCol="1" spcCol="1270" anchor="ctr" anchorCtr="0">
          <a:noAutofit/>
        </a:bodyPr>
        <a:lstStyle/>
        <a:p>
          <a:pPr marL="0" lvl="0" indent="0" algn="l" defTabSz="800100">
            <a:lnSpc>
              <a:spcPct val="100000"/>
            </a:lnSpc>
            <a:spcBef>
              <a:spcPct val="0"/>
            </a:spcBef>
            <a:spcAft>
              <a:spcPts val="400"/>
            </a:spcAft>
            <a:buNone/>
          </a:pPr>
          <a:r>
            <a:rPr lang="en-US" sz="1800" kern="1200" dirty="0"/>
            <a:t>California Department of Health Care Access and Information (HCAI)*</a:t>
          </a:r>
        </a:p>
        <a:p>
          <a:pPr marL="0" lvl="0" indent="0" algn="l" defTabSz="800100">
            <a:lnSpc>
              <a:spcPct val="100000"/>
            </a:lnSpc>
            <a:spcBef>
              <a:spcPct val="0"/>
            </a:spcBef>
            <a:spcAft>
              <a:spcPts val="400"/>
            </a:spcAft>
            <a:buNone/>
          </a:pPr>
          <a:r>
            <a:rPr lang="en-US" sz="1800" b="1" kern="1200" dirty="0"/>
            <a:t>Available for</a:t>
          </a:r>
          <a:r>
            <a:rPr lang="en-US" sz="1800" kern="1200" dirty="0"/>
            <a:t> </a:t>
          </a:r>
          <a:r>
            <a:rPr lang="en-US" sz="1800" b="1" kern="1200" dirty="0"/>
            <a:t>2006 - 2021</a:t>
          </a:r>
          <a:r>
            <a:rPr lang="en-US" sz="1800" kern="1200" dirty="0"/>
            <a:t>	</a:t>
          </a:r>
        </a:p>
      </dsp:txBody>
      <dsp:txXfrm>
        <a:off x="5257815" y="2303085"/>
        <a:ext cx="5107944" cy="885221"/>
      </dsp:txXfrm>
    </dsp:sp>
    <dsp:sp modelId="{4DFEB5FF-06D7-43AC-9F88-9C1342F053A1}">
      <dsp:nvSpPr>
        <dsp:cNvPr id="0" name=""/>
        <dsp:cNvSpPr/>
      </dsp:nvSpPr>
      <dsp:spPr>
        <a:xfrm>
          <a:off x="-103102" y="3431488"/>
          <a:ext cx="10515600" cy="88522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003E29-2289-47D8-B75A-EE2E3D924D2A}">
      <dsp:nvSpPr>
        <dsp:cNvPr id="0" name=""/>
        <dsp:cNvSpPr/>
      </dsp:nvSpPr>
      <dsp:spPr>
        <a:xfrm>
          <a:off x="164677" y="3630663"/>
          <a:ext cx="487824" cy="48687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57C58A8-F81C-4E52-AF6F-6B8DF8549C34}">
      <dsp:nvSpPr>
        <dsp:cNvPr id="0" name=""/>
        <dsp:cNvSpPr/>
      </dsp:nvSpPr>
      <dsp:spPr>
        <a:xfrm>
          <a:off x="920281" y="3431488"/>
          <a:ext cx="4732020" cy="912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614" tIns="96614" rIns="96614" bIns="96614" numCol="1" spcCol="1270" anchor="ctr" anchorCtr="0">
          <a:noAutofit/>
        </a:bodyPr>
        <a:lstStyle/>
        <a:p>
          <a:pPr marL="0" lvl="0" indent="0" algn="l" defTabSz="1066800">
            <a:lnSpc>
              <a:spcPct val="100000"/>
            </a:lnSpc>
            <a:spcBef>
              <a:spcPct val="0"/>
            </a:spcBef>
            <a:spcAft>
              <a:spcPct val="35000"/>
            </a:spcAft>
            <a:buNone/>
          </a:pPr>
          <a:r>
            <a:rPr lang="en-US" sz="2400" kern="1200" dirty="0"/>
            <a:t>Prescription data </a:t>
          </a:r>
        </a:p>
      </dsp:txBody>
      <dsp:txXfrm>
        <a:off x="920281" y="3431488"/>
        <a:ext cx="4732020" cy="912884"/>
      </dsp:txXfrm>
    </dsp:sp>
    <dsp:sp modelId="{C2012523-F286-4DA8-BD57-308B21C1BF93}">
      <dsp:nvSpPr>
        <dsp:cNvPr id="0" name=""/>
        <dsp:cNvSpPr/>
      </dsp:nvSpPr>
      <dsp:spPr>
        <a:xfrm>
          <a:off x="5257791" y="3431488"/>
          <a:ext cx="5189388" cy="8852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686" tIns="93686" rIns="93686" bIns="93686" numCol="1" spcCol="1270" anchor="ctr" anchorCtr="0">
          <a:noAutofit/>
        </a:bodyPr>
        <a:lstStyle/>
        <a:p>
          <a:pPr marL="0" lvl="0" indent="0" algn="l" defTabSz="800100">
            <a:lnSpc>
              <a:spcPct val="100000"/>
            </a:lnSpc>
            <a:spcBef>
              <a:spcPct val="0"/>
            </a:spcBef>
            <a:spcAft>
              <a:spcPts val="400"/>
            </a:spcAft>
            <a:buNone/>
          </a:pPr>
          <a:r>
            <a:rPr lang="en-US" sz="1800" kern="1200" dirty="0"/>
            <a:t>California Department of Justice </a:t>
          </a:r>
          <a:r>
            <a:rPr lang="en-US" sz="1800" kern="1200"/>
            <a:t>Controlled Substance </a:t>
          </a:r>
          <a:r>
            <a:rPr lang="en-US" sz="1800" kern="1200" dirty="0"/>
            <a:t>Utilization Review and Evaluation System (CURES) </a:t>
          </a:r>
          <a:r>
            <a:rPr lang="en-US" sz="1800" b="1" kern="1200" dirty="0"/>
            <a:t>Available for 2008-2021</a:t>
          </a:r>
          <a:endParaRPr lang="en-US" sz="1800" kern="1200" dirty="0"/>
        </a:p>
      </dsp:txBody>
      <dsp:txXfrm>
        <a:off x="5257791" y="3431488"/>
        <a:ext cx="5189388" cy="88522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2" tIns="46586" rIns="93172" bIns="46586" rtlCol="0"/>
          <a:lstStyle>
            <a:lvl1pPr algn="r">
              <a:defRPr sz="1300"/>
            </a:lvl1pPr>
          </a:lstStyle>
          <a:p>
            <a:fld id="{090979E0-E2B6-41A3-8118-F20F98D7C10D}" type="datetimeFigureOut">
              <a:rPr lang="en-US" smtClean="0"/>
              <a:t>10/4/22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2" tIns="46586" rIns="93172" bIns="4658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2" tIns="46586" rIns="93172" bIns="46586"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2" tIns="46586" rIns="93172" bIns="46586" rtlCol="0" anchor="b"/>
          <a:lstStyle>
            <a:lvl1pPr algn="r">
              <a:defRPr sz="1300"/>
            </a:lvl1pPr>
          </a:lstStyle>
          <a:p>
            <a:fld id="{5C81CB55-D371-4AA0-A1BB-A54C7F6AA719}" type="slidenum">
              <a:rPr lang="en-US" smtClean="0"/>
              <a:t>‹#›</a:t>
            </a:fld>
            <a:endParaRPr lang="en-US"/>
          </a:p>
        </p:txBody>
      </p:sp>
    </p:spTree>
    <p:extLst>
      <p:ext uri="{BB962C8B-B14F-4D97-AF65-F5344CB8AC3E}">
        <p14:creationId xmlns:p14="http://schemas.microsoft.com/office/powerpoint/2010/main" val="744616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800" dirty="0">
                <a:solidFill>
                  <a:srgbClr val="000000"/>
                </a:solidFill>
                <a:effectLst/>
                <a:latin typeface="Century Gothic" panose="020B0502020202020204" pitchFamily="34" charset="0"/>
                <a:ea typeface="Calibri" panose="020F0502020204030204" pitchFamily="34" charset="0"/>
                <a:cs typeface="Helvetica" pitchFamily="2" charset="0"/>
              </a:rPr>
              <a:t>California continues to face a serious public health crisis with the overdose epidemic having substantial effects on the health and wellbeing of Californians. The epidemic is dynamic and rapidly changing, and overdose patterns have shifted in recent years to involve more synthetic opioids, including fentanyl.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800" dirty="0">
                <a:solidFill>
                  <a:srgbClr val="000000"/>
                </a:solidFill>
                <a:effectLst/>
                <a:latin typeface="Century Gothic" panose="020B0502020202020204" pitchFamily="34" charset="0"/>
                <a:ea typeface="Calibri" panose="020F0502020204030204" pitchFamily="34" charset="0"/>
                <a:cs typeface="Helvetica" pitchFamily="2"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800" dirty="0">
                <a:solidFill>
                  <a:srgbClr val="000000"/>
                </a:solidFill>
                <a:effectLst/>
                <a:latin typeface="Century Gothic" panose="020B0502020202020204" pitchFamily="34" charset="0"/>
                <a:ea typeface="Calibri" panose="020F0502020204030204" pitchFamily="34" charset="0"/>
                <a:cs typeface="Helvetica" pitchFamily="2" charset="0"/>
              </a:rPr>
              <a:t>The complexity of the issue necessitates data-informed actions through multi-sector, strategic collaboration at both the state and local levels to address the problem comprehensively.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800" dirty="0">
                <a:solidFill>
                  <a:srgbClr val="000000"/>
                </a:solidFill>
                <a:effectLst/>
                <a:latin typeface="Century Gothic" panose="020B0502020202020204" pitchFamily="34" charset="0"/>
                <a:ea typeface="Calibri" panose="020F0502020204030204" pitchFamily="34" charset="0"/>
                <a:cs typeface="Helvetica" pitchFamily="2"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800" dirty="0">
                <a:solidFill>
                  <a:srgbClr val="000000"/>
                </a:solidFill>
                <a:effectLst/>
                <a:latin typeface="Century Gothic" panose="020B0502020202020204" pitchFamily="34" charset="0"/>
                <a:ea typeface="Calibri" panose="020F0502020204030204" pitchFamily="34" charset="0"/>
                <a:cs typeface="Helvetica" pitchFamily="2" charset="0"/>
              </a:rPr>
              <a:t>With a preliminary count of nearly 7,000 opioid-related overdose deaths occurring in 2021 alone and the wide variation of overdose rates across counties and demographic groups, there is a need for integrated, timely, actionable data for use by state policymakers, local opioid safety coalitions, media, community stakeholders, and the public to monitor and combat this dynamic epidemic at the state and local level.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800" dirty="0">
                <a:solidFill>
                  <a:srgbClr val="000000"/>
                </a:solidFill>
                <a:effectLst/>
                <a:latin typeface="Century Gothic" panose="020B0502020202020204" pitchFamily="34" charset="0"/>
                <a:ea typeface="Calibri" panose="020F0502020204030204" pitchFamily="34" charset="0"/>
                <a:cs typeface="Helvetica" pitchFamily="2"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Century Gothic" panose="020B0502020202020204" pitchFamily="34" charset="0"/>
                <a:ea typeface="Calibri" panose="020F0502020204030204" pitchFamily="34" charset="0"/>
                <a:cs typeface="Helvetica" pitchFamily="2" charset="0"/>
              </a:rPr>
              <a:t>The California Overdose Surveillance Dashboard is an effective tool for monitoring drug overdose in your jurisdictions and understanding how different communities are impacted.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C81CB55-D371-4AA0-A1BB-A54C7F6AA719}" type="slidenum">
              <a:rPr lang="en-US" smtClean="0"/>
              <a:t>2</a:t>
            </a:fld>
            <a:endParaRPr lang="en-US"/>
          </a:p>
        </p:txBody>
      </p:sp>
    </p:spTree>
    <p:extLst>
      <p:ext uri="{BB962C8B-B14F-4D97-AF65-F5344CB8AC3E}">
        <p14:creationId xmlns:p14="http://schemas.microsoft.com/office/powerpoint/2010/main" val="3467176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chemeClr val="accent5"/>
                </a:solidFill>
                <a:effectLst/>
                <a:uLnTx/>
                <a:uFillTx/>
                <a:latin typeface="Calibri" panose="020F0502020204030204"/>
                <a:ea typeface="+mn-ea"/>
                <a:cs typeface="+mn-cs"/>
              </a:rPr>
              <a:t>The Time Trend visualization box is the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Best place for most up-to-date quarterly data and trends. Quarterly counts are suppressed on county dashboards to comply with agency data de-identification guidelines.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Graph </a:t>
            </a: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displays indicator change over time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The table can be used for looking at specific values</a:t>
            </a:r>
          </a:p>
          <a:p>
            <a:endParaRPr lang="en-US" dirty="0"/>
          </a:p>
        </p:txBody>
      </p:sp>
      <p:sp>
        <p:nvSpPr>
          <p:cNvPr id="4" name="Slide Number Placeholder 3"/>
          <p:cNvSpPr>
            <a:spLocks noGrp="1"/>
          </p:cNvSpPr>
          <p:nvPr>
            <p:ph type="sldNum" sz="quarter" idx="5"/>
          </p:nvPr>
        </p:nvSpPr>
        <p:spPr/>
        <p:txBody>
          <a:bodyPr/>
          <a:lstStyle/>
          <a:p>
            <a:fld id="{5C81CB55-D371-4AA0-A1BB-A54C7F6AA719}" type="slidenum">
              <a:rPr lang="en-US" smtClean="0"/>
              <a:t>11</a:t>
            </a:fld>
            <a:endParaRPr lang="en-US"/>
          </a:p>
        </p:txBody>
      </p:sp>
    </p:spTree>
    <p:extLst>
      <p:ext uri="{BB962C8B-B14F-4D97-AF65-F5344CB8AC3E}">
        <p14:creationId xmlns:p14="http://schemas.microsoft.com/office/powerpoint/2010/main" val="558792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Best place to view indicators by a chosen demographic (sex, age, or race/ethnicity)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Bar Chart – </a:t>
            </a: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displays annual data for chosen indicator by chosen demographic </a:t>
            </a:r>
          </a:p>
          <a:p>
            <a:endParaRPr lang="en-US" dirty="0"/>
          </a:p>
        </p:txBody>
      </p:sp>
      <p:sp>
        <p:nvSpPr>
          <p:cNvPr id="4" name="Slide Number Placeholder 3"/>
          <p:cNvSpPr>
            <a:spLocks noGrp="1"/>
          </p:cNvSpPr>
          <p:nvPr>
            <p:ph type="sldNum" sz="quarter" idx="5"/>
          </p:nvPr>
        </p:nvSpPr>
        <p:spPr/>
        <p:txBody>
          <a:bodyPr/>
          <a:lstStyle/>
          <a:p>
            <a:fld id="{5C81CB55-D371-4AA0-A1BB-A54C7F6AA719}" type="slidenum">
              <a:rPr lang="en-US" smtClean="0"/>
              <a:t>12</a:t>
            </a:fld>
            <a:endParaRPr lang="en-US"/>
          </a:p>
        </p:txBody>
      </p:sp>
    </p:spTree>
    <p:extLst>
      <p:ext uri="{BB962C8B-B14F-4D97-AF65-F5344CB8AC3E}">
        <p14:creationId xmlns:p14="http://schemas.microsoft.com/office/powerpoint/2010/main" val="1177273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2324C8-DD99-4626-998F-D003D8C144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8157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81CB55-D371-4AA0-A1BB-A54C7F6AA719}" type="slidenum">
              <a:rPr lang="en-US" smtClean="0"/>
              <a:t>3</a:t>
            </a:fld>
            <a:endParaRPr lang="en-US"/>
          </a:p>
        </p:txBody>
      </p:sp>
    </p:spTree>
    <p:extLst>
      <p:ext uri="{BB962C8B-B14F-4D97-AF65-F5344CB8AC3E}">
        <p14:creationId xmlns:p14="http://schemas.microsoft.com/office/powerpoint/2010/main" val="1729591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ArialMT"/>
              <a:ea typeface="+mn-ea"/>
              <a:cs typeface="+mn-cs"/>
            </a:endParaRPr>
          </a:p>
        </p:txBody>
      </p:sp>
      <p:sp>
        <p:nvSpPr>
          <p:cNvPr id="4" name="Slide Number Placeholder 3"/>
          <p:cNvSpPr>
            <a:spLocks noGrp="1"/>
          </p:cNvSpPr>
          <p:nvPr>
            <p:ph type="sldNum" sz="quarter" idx="5"/>
          </p:nvPr>
        </p:nvSpPr>
        <p:spPr/>
        <p:txBody>
          <a:bodyPr/>
          <a:lstStyle/>
          <a:p>
            <a:fld id="{5C81CB55-D371-4AA0-A1BB-A54C7F6AA719}" type="slidenum">
              <a:rPr lang="en-US" smtClean="0"/>
              <a:t>4</a:t>
            </a:fld>
            <a:endParaRPr lang="en-US"/>
          </a:p>
        </p:txBody>
      </p:sp>
    </p:spTree>
    <p:extLst>
      <p:ext uri="{BB962C8B-B14F-4D97-AF65-F5344CB8AC3E}">
        <p14:creationId xmlns:p14="http://schemas.microsoft.com/office/powerpoint/2010/main" val="3479033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90858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entury Gothic" panose="020B0502020202020204" pitchFamily="34" charset="0"/>
                <a:ea typeface="Calibri" panose="020F0502020204030204" pitchFamily="34" charset="0"/>
                <a:cs typeface="Calibri" panose="020F0502020204030204" pitchFamily="34" charset="0"/>
              </a:rPr>
              <a:t>The County Dashboard also has these three data visualizations – the Geographic distribution displays age-adjusted rates by zip code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77061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entury Gothic" panose="020B0502020202020204" pitchFamily="34" charset="0"/>
                <a:ea typeface="Calibri" panose="020F0502020204030204" pitchFamily="34" charset="0"/>
                <a:cs typeface="Calibri" panose="020F0502020204030204" pitchFamily="34" charset="0"/>
              </a:rPr>
              <a:t>All selections will be automatically applied when you click one of the other tabs.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2324C8-DD99-4626-998F-D003D8C144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4715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view data for your county, click on the drop-down menu and select your county. </a:t>
            </a:r>
          </a:p>
        </p:txBody>
      </p:sp>
      <p:sp>
        <p:nvSpPr>
          <p:cNvPr id="4" name="Slide Number Placeholder 3"/>
          <p:cNvSpPr>
            <a:spLocks noGrp="1"/>
          </p:cNvSpPr>
          <p:nvPr>
            <p:ph type="sldNum" sz="quarter" idx="5"/>
          </p:nvPr>
        </p:nvSpPr>
        <p:spPr/>
        <p:txBody>
          <a:bodyPr/>
          <a:lstStyle/>
          <a:p>
            <a:fld id="{5C81CB55-D371-4AA0-A1BB-A54C7F6AA719}" type="slidenum">
              <a:rPr lang="en-US" smtClean="0"/>
              <a:t>8</a:t>
            </a:fld>
            <a:endParaRPr lang="en-US"/>
          </a:p>
        </p:txBody>
      </p:sp>
    </p:spTree>
    <p:extLst>
      <p:ext uri="{BB962C8B-B14F-4D97-AF65-F5344CB8AC3E}">
        <p14:creationId xmlns:p14="http://schemas.microsoft.com/office/powerpoint/2010/main" val="3512881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4472C4"/>
                </a:solidFill>
                <a:effectLst/>
                <a:latin typeface="Arial" panose="020B0604020202020204" pitchFamily="34" charset="0"/>
              </a:rPr>
              <a:t>MP edit: Dashboard users can explore county data using the geographic distribution visualization box to explore overdose-related indicators by zip code. Only age-adjusted rates are available at the zip code level to comply with agency data de-identification guidelines. Zip code level rates are usually unstable because they are based on small counts. Stable rates will not vary much from one year to the next. An unstable rate varies from one year to the next due to chance alone. Users can also look at the 95% confidence intervals to assess stability. Wider confidence intervals for a rate indicate instability.  </a:t>
            </a:r>
            <a:endParaRPr lang="en-US" strike="noStrike" dirty="0"/>
          </a:p>
        </p:txBody>
      </p:sp>
      <p:sp>
        <p:nvSpPr>
          <p:cNvPr id="4" name="Slide Number Placeholder 3"/>
          <p:cNvSpPr>
            <a:spLocks noGrp="1"/>
          </p:cNvSpPr>
          <p:nvPr>
            <p:ph type="sldNum" sz="quarter" idx="5"/>
          </p:nvPr>
        </p:nvSpPr>
        <p:spPr/>
        <p:txBody>
          <a:bodyPr/>
          <a:lstStyle/>
          <a:p>
            <a:fld id="{5C81CB55-D371-4AA0-A1BB-A54C7F6AA719}" type="slidenum">
              <a:rPr lang="en-US" smtClean="0"/>
              <a:t>9</a:t>
            </a:fld>
            <a:endParaRPr lang="en-US"/>
          </a:p>
        </p:txBody>
      </p:sp>
    </p:spTree>
    <p:extLst>
      <p:ext uri="{BB962C8B-B14F-4D97-AF65-F5344CB8AC3E}">
        <p14:creationId xmlns:p14="http://schemas.microsoft.com/office/powerpoint/2010/main" val="4147515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The CA Dashboard geographic distribution visualization box is the </a:t>
            </a:r>
            <a:r>
              <a:rPr kumimoji="0" lang="en-US" sz="1200" b="0" i="0" u="none" strike="noStrike" kern="1200" cap="none" spc="0" normalizeH="0" baseline="0" noProof="0" dirty="0">
                <a:ln>
                  <a:noFill/>
                </a:ln>
                <a:solidFill>
                  <a:prstClr val="black"/>
                </a:solidFill>
                <a:effectLst/>
                <a:uLnTx/>
                <a:uFillTx/>
                <a:ea typeface="+mn-ea"/>
                <a:cs typeface="+mn-cs"/>
              </a:rPr>
              <a:t>best place to compare counties to other counties.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ea typeface="+mn-ea"/>
                <a:cs typeface="+mn-cs"/>
              </a:rPr>
              <a:t>The Table is the best place to see county counts by year. It provides a broad overview. </a:t>
            </a:r>
          </a:p>
          <a:p>
            <a:endParaRPr lang="en-US" dirty="0"/>
          </a:p>
        </p:txBody>
      </p:sp>
      <p:sp>
        <p:nvSpPr>
          <p:cNvPr id="4" name="Slide Number Placeholder 3"/>
          <p:cNvSpPr>
            <a:spLocks noGrp="1"/>
          </p:cNvSpPr>
          <p:nvPr>
            <p:ph type="sldNum" sz="quarter" idx="5"/>
          </p:nvPr>
        </p:nvSpPr>
        <p:spPr/>
        <p:txBody>
          <a:bodyPr/>
          <a:lstStyle/>
          <a:p>
            <a:fld id="{5C81CB55-D371-4AA0-A1BB-A54C7F6AA719}" type="slidenum">
              <a:rPr lang="en-US" smtClean="0"/>
              <a:t>10</a:t>
            </a:fld>
            <a:endParaRPr lang="en-US"/>
          </a:p>
        </p:txBody>
      </p:sp>
    </p:spTree>
    <p:extLst>
      <p:ext uri="{BB962C8B-B14F-4D97-AF65-F5344CB8AC3E}">
        <p14:creationId xmlns:p14="http://schemas.microsoft.com/office/powerpoint/2010/main" val="24031940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a:xfrm>
            <a:off x="190500" y="438159"/>
            <a:ext cx="11813658" cy="62210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03987" y="1760500"/>
            <a:ext cx="10993549" cy="1475013"/>
          </a:xfrm>
          <a:noFill/>
          <a:effectLst/>
        </p:spPr>
        <p:txBody>
          <a:bodyPr anchor="b">
            <a:normAutofit/>
          </a:bodyPr>
          <a:lstStyle>
            <a:lvl1pPr>
              <a:defRPr sz="5400" cap="none" baseline="0">
                <a:solidFill>
                  <a:schemeClr val="bg1"/>
                </a:solidFill>
              </a:defRPr>
            </a:lvl1pPr>
          </a:lstStyle>
          <a:p>
            <a:r>
              <a:rPr lang="en-US" dirty="0"/>
              <a:t>The title of your talk goes right here</a:t>
            </a:r>
          </a:p>
        </p:txBody>
      </p:sp>
      <p:sp>
        <p:nvSpPr>
          <p:cNvPr id="3" name="Subtitle 2"/>
          <p:cNvSpPr>
            <a:spLocks noGrp="1"/>
          </p:cNvSpPr>
          <p:nvPr>
            <p:ph type="subTitle" idx="1" hasCustomPrompt="1"/>
          </p:nvPr>
        </p:nvSpPr>
        <p:spPr>
          <a:xfrm>
            <a:off x="603986" y="3819972"/>
            <a:ext cx="10970751" cy="1346365"/>
          </a:xfrm>
        </p:spPr>
        <p:txBody>
          <a:bodyPr anchor="t">
            <a:normAutofit/>
          </a:bodyPr>
          <a:lstStyle>
            <a:lvl1pPr marL="0" indent="0" algn="l">
              <a:buNone/>
              <a:defRPr sz="2000" b="0"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1st line: Name; 2nd line: CDPH | STDCB (spell both out); 3rd line: CDC STD </a:t>
            </a:r>
            <a:r>
              <a:rPr lang="en-US" dirty="0" err="1"/>
              <a:t>Prev</a:t>
            </a:r>
            <a:r>
              <a:rPr lang="en-US" dirty="0"/>
              <a:t> </a:t>
            </a:r>
            <a:r>
              <a:rPr lang="en-US" dirty="0" err="1"/>
              <a:t>Conf</a:t>
            </a:r>
            <a:r>
              <a:rPr lang="en-US" dirty="0"/>
              <a:t> (spell out) 2018</a:t>
            </a:r>
          </a:p>
        </p:txBody>
      </p:sp>
      <p:sp>
        <p:nvSpPr>
          <p:cNvPr id="5" name="Rectangle 4"/>
          <p:cNvSpPr/>
          <p:nvPr/>
        </p:nvSpPr>
        <p:spPr>
          <a:xfrm>
            <a:off x="190500" y="5287566"/>
            <a:ext cx="11813658" cy="1371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89072" y="5175051"/>
            <a:ext cx="11887200" cy="182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67026" y="5322985"/>
            <a:ext cx="1728607" cy="1267645"/>
          </a:xfrm>
          <a:prstGeom prst="rect">
            <a:avLst/>
          </a:prstGeom>
        </p:spPr>
      </p:pic>
    </p:spTree>
    <p:extLst>
      <p:ext uri="{BB962C8B-B14F-4D97-AF65-F5344CB8AC3E}">
        <p14:creationId xmlns:p14="http://schemas.microsoft.com/office/powerpoint/2010/main" val="1381455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76BC56-6AAD-41F4-9CE2-87F5D7B5EF24}" type="datetime1">
              <a:rPr lang="en-US" smtClean="0"/>
              <a:t>10/4/22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0747C1-2A91-4DA7-9291-6AE26093D24E}" type="slidenum">
              <a:rPr lang="en-US" smtClean="0"/>
              <a:t>‹#›</a:t>
            </a:fld>
            <a:endParaRPr lang="en-US"/>
          </a:p>
        </p:txBody>
      </p:sp>
    </p:spTree>
    <p:extLst>
      <p:ext uri="{BB962C8B-B14F-4D97-AF65-F5344CB8AC3E}">
        <p14:creationId xmlns:p14="http://schemas.microsoft.com/office/powerpoint/2010/main" val="596689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6"/>
          <p:cNvSpPr>
            <a:spLocks noGrp="1"/>
          </p:cNvSpPr>
          <p:nvPr>
            <p:ph type="dt" sz="half" idx="10"/>
          </p:nvPr>
        </p:nvSpPr>
        <p:spPr/>
        <p:txBody>
          <a:bodyPr/>
          <a:lstStyle/>
          <a:p>
            <a:fld id="{CB0B5466-4989-4EB9-B7DE-97D95ADACCD6}" type="datetime1">
              <a:rPr lang="en-US" smtClean="0"/>
              <a:t>10/4/22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0747C1-2A91-4DA7-9291-6AE26093D24E}" type="slidenum">
              <a:rPr lang="en-US" smtClean="0"/>
              <a:t>‹#›</a:t>
            </a:fld>
            <a:endParaRPr lang="en-US"/>
          </a:p>
        </p:txBody>
      </p:sp>
    </p:spTree>
    <p:extLst>
      <p:ext uri="{BB962C8B-B14F-4D97-AF65-F5344CB8AC3E}">
        <p14:creationId xmlns:p14="http://schemas.microsoft.com/office/powerpoint/2010/main" val="410641577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E59C588-1199-4135-8BE3-CD908AFA7FB5}" type="datetime1">
              <a:rPr lang="en-US" smtClean="0"/>
              <a:t>10/4/22</a:t>
            </a:fld>
            <a:endParaRPr lang="en-US"/>
          </a:p>
        </p:txBody>
      </p:sp>
      <p:sp>
        <p:nvSpPr>
          <p:cNvPr id="5" name="Footer Placeholder 4"/>
          <p:cNvSpPr>
            <a:spLocks noGrp="1"/>
          </p:cNvSpPr>
          <p:nvPr>
            <p:ph type="ftr" sz="quarter" idx="11"/>
          </p:nvPr>
        </p:nvSpPr>
        <p:spPr/>
        <p:txBody>
          <a:bodyPr/>
          <a:lstStyle/>
          <a:p>
            <a:r>
              <a:rPr lang="en-US"/>
              <a:t>‹#›</a:t>
            </a:r>
          </a:p>
        </p:txBody>
      </p:sp>
      <p:sp>
        <p:nvSpPr>
          <p:cNvPr id="6" name="Slide Number Placeholder 5"/>
          <p:cNvSpPr>
            <a:spLocks noGrp="1"/>
          </p:cNvSpPr>
          <p:nvPr>
            <p:ph type="sldNum" sz="quarter" idx="12"/>
          </p:nvPr>
        </p:nvSpPr>
        <p:spPr/>
        <p:txBody>
          <a:bodyPr/>
          <a:lstStyle/>
          <a:p>
            <a:fld id="{07AB668C-E186-44F4-A430-216654B8EE45}" type="slidenum">
              <a:rPr lang="en-US" smtClean="0"/>
              <a:t>‹#›</a:t>
            </a:fld>
            <a:endParaRPr lang="en-US"/>
          </a:p>
        </p:txBody>
      </p:sp>
      <p:cxnSp>
        <p:nvCxnSpPr>
          <p:cNvPr id="7" name="Straight Arrow Connector 6"/>
          <p:cNvCxnSpPr>
            <a:cxnSpLocks noChangeShapeType="1"/>
          </p:cNvCxnSpPr>
          <p:nvPr userDrawn="1"/>
        </p:nvCxnSpPr>
        <p:spPr bwMode="auto">
          <a:xfrm rot="5400000">
            <a:off x="-2459037" y="2590800"/>
            <a:ext cx="5183188" cy="1587"/>
          </a:xfrm>
          <a:prstGeom prst="straightConnector1">
            <a:avLst/>
          </a:prstGeom>
          <a:noFill/>
          <a:ln w="28575" algn="ctr">
            <a:solidFill>
              <a:srgbClr val="0167BB"/>
            </a:solidFill>
            <a:round/>
            <a:headEnd/>
            <a:tailEn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8" name="Straight Arrow Connector 7"/>
          <p:cNvCxnSpPr>
            <a:cxnSpLocks noChangeShapeType="1"/>
          </p:cNvCxnSpPr>
          <p:nvPr userDrawn="1"/>
        </p:nvCxnSpPr>
        <p:spPr bwMode="auto">
          <a:xfrm rot="5400000">
            <a:off x="-2514600" y="2781300"/>
            <a:ext cx="5564188" cy="1588"/>
          </a:xfrm>
          <a:prstGeom prst="straightConnector1">
            <a:avLst/>
          </a:prstGeom>
          <a:noFill/>
          <a:ln w="28575" algn="ctr">
            <a:solidFill>
              <a:srgbClr val="658313"/>
            </a:solidFill>
            <a:round/>
            <a:headEnd/>
            <a:tailEn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9" name="Straight Arrow Connector 8"/>
          <p:cNvCxnSpPr>
            <a:cxnSpLocks noChangeShapeType="1"/>
          </p:cNvCxnSpPr>
          <p:nvPr userDrawn="1"/>
        </p:nvCxnSpPr>
        <p:spPr bwMode="auto">
          <a:xfrm>
            <a:off x="0" y="133350"/>
            <a:ext cx="7772400" cy="1588"/>
          </a:xfrm>
          <a:prstGeom prst="straightConnector1">
            <a:avLst/>
          </a:prstGeom>
          <a:noFill/>
          <a:ln w="28575" algn="ctr">
            <a:solidFill>
              <a:srgbClr val="E47313"/>
            </a:solidFill>
            <a:round/>
            <a:headEnd/>
            <a:tailEnd/>
          </a:ln>
          <a:extLst>
            <a:ext uri="{909E8E84-426E-40DD-AFC4-6F175D3DCCD1}">
              <a14:hiddenFill xmlns:a14="http://schemas.microsoft.com/office/drawing/2010/main">
                <a:noFill/>
              </a14:hiddenFill>
            </a:ext>
          </a:extLst>
        </p:spPr>
      </p:cxnSp>
      <p:pic>
        <p:nvPicPr>
          <p:cNvPr id="10" name="Picture 7" descr="Logo-CDPH #1"/>
          <p:cNvPicPr>
            <a:picLocks noChangeAspect="1" noChangeArrowheads="1"/>
          </p:cNvPicPr>
          <p:nvPr userDrawn="1"/>
        </p:nvPicPr>
        <p:blipFill>
          <a:blip r:embed="rId2">
            <a:clrChange>
              <a:clrFrom>
                <a:srgbClr val="FBFBFB"/>
              </a:clrFrom>
              <a:clrTo>
                <a:srgbClr val="FBFBFB">
                  <a:alpha val="0"/>
                </a:srgbClr>
              </a:clrTo>
            </a:clrChange>
            <a:extLst>
              <a:ext uri="{28A0092B-C50C-407E-A947-70E740481C1C}">
                <a14:useLocalDpi xmlns:a14="http://schemas.microsoft.com/office/drawing/2010/main" val="0"/>
              </a:ext>
            </a:extLst>
          </a:blip>
          <a:srcRect/>
          <a:stretch>
            <a:fillRect/>
          </a:stretch>
        </p:blipFill>
        <p:spPr bwMode="auto">
          <a:xfrm>
            <a:off x="82550" y="5979941"/>
            <a:ext cx="900429" cy="754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1534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2"/>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2CBA35-C487-451B-857A-11ED9D26447D}" type="datetime1">
              <a:rPr lang="en-US" smtClean="0"/>
              <a:t>10/4/22</a:t>
            </a:fld>
            <a:endParaRPr lang="en-US"/>
          </a:p>
        </p:txBody>
      </p:sp>
      <p:sp>
        <p:nvSpPr>
          <p:cNvPr id="5" name="Footer Placeholder 4"/>
          <p:cNvSpPr>
            <a:spLocks noGrp="1"/>
          </p:cNvSpPr>
          <p:nvPr>
            <p:ph type="ftr" sz="quarter" idx="11"/>
          </p:nvPr>
        </p:nvSpPr>
        <p:spPr/>
        <p:txBody>
          <a:bodyPr/>
          <a:lstStyle/>
          <a:p>
            <a:fld id="{DD1486C6-E66D-4D77-9FBD-513790B7EF49}" type="slidenum">
              <a:rPr lang="en-US" smtClean="0"/>
              <a:pPr/>
              <a:t>‹#›</a:t>
            </a:fld>
            <a:endParaRPr lang="en-US" dirty="0"/>
          </a:p>
        </p:txBody>
      </p:sp>
      <p:sp>
        <p:nvSpPr>
          <p:cNvPr id="7" name="Rectangle 15"/>
          <p:cNvSpPr txBox="1">
            <a:spLocks noGrp="1" noChangeArrowheads="1"/>
          </p:cNvSpPr>
          <p:nvPr userDrawn="1"/>
        </p:nvSpPr>
        <p:spPr bwMode="auto">
          <a:xfrm>
            <a:off x="7357137" y="6492875"/>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algn="r">
              <a:defRPr/>
            </a:pPr>
            <a:r>
              <a:rPr lang="en-US" sz="1000" b="1" i="0" dirty="0">
                <a:solidFill>
                  <a:srgbClr val="0070C0"/>
                </a:solidFill>
              </a:rPr>
              <a:t>Center for Healthy Communities</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000" b="1" i="0" dirty="0">
                <a:solidFill>
                  <a:srgbClr val="0070C0"/>
                </a:solidFill>
              </a:rPr>
              <a:t>Substance and Addiction Prevention Branch</a:t>
            </a:r>
          </a:p>
          <a:p>
            <a:pPr algn="r">
              <a:defRPr/>
            </a:pPr>
            <a:r>
              <a:rPr lang="en-US" sz="1000" b="1" i="1" dirty="0">
                <a:solidFill>
                  <a:srgbClr val="0070C0"/>
                </a:solidFill>
              </a:rPr>
              <a:t> </a:t>
            </a:r>
          </a:p>
        </p:txBody>
      </p:sp>
      <p:cxnSp>
        <p:nvCxnSpPr>
          <p:cNvPr id="8" name="Straight Connector 7"/>
          <p:cNvCxnSpPr/>
          <p:nvPr userDrawn="1"/>
        </p:nvCxnSpPr>
        <p:spPr>
          <a:xfrm>
            <a:off x="7258606" y="6338708"/>
            <a:ext cx="4114800" cy="1588"/>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3610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3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251EFF-4D76-4163-8B6F-E05362146442}" type="datetime1">
              <a:rPr lang="en-US" smtClean="0"/>
              <a:t>10/4/22</a:t>
            </a:fld>
            <a:endParaRPr lang="en-US"/>
          </a:p>
        </p:txBody>
      </p:sp>
      <p:sp>
        <p:nvSpPr>
          <p:cNvPr id="5" name="Footer Placeholder 4"/>
          <p:cNvSpPr>
            <a:spLocks noGrp="1"/>
          </p:cNvSpPr>
          <p:nvPr>
            <p:ph type="ftr" sz="quarter" idx="11"/>
          </p:nvPr>
        </p:nvSpPr>
        <p:spPr/>
        <p:txBody>
          <a:bodyPr/>
          <a:lstStyle/>
          <a:p>
            <a:r>
              <a:rPr lang="en-US"/>
              <a:t>‹#›</a:t>
            </a:r>
          </a:p>
        </p:txBody>
      </p:sp>
      <p:sp>
        <p:nvSpPr>
          <p:cNvPr id="6" name="Slide Number Placeholder 5"/>
          <p:cNvSpPr>
            <a:spLocks noGrp="1"/>
          </p:cNvSpPr>
          <p:nvPr>
            <p:ph type="sldNum" sz="quarter" idx="12"/>
          </p:nvPr>
        </p:nvSpPr>
        <p:spPr/>
        <p:txBody>
          <a:bodyPr/>
          <a:lstStyle/>
          <a:p>
            <a:fld id="{07AB668C-E186-44F4-A430-216654B8EE45}" type="slidenum">
              <a:rPr lang="en-US" smtClean="0"/>
              <a:t>‹#›</a:t>
            </a:fld>
            <a:endParaRPr lang="en-US"/>
          </a:p>
        </p:txBody>
      </p:sp>
    </p:spTree>
    <p:extLst>
      <p:ext uri="{BB962C8B-B14F-4D97-AF65-F5344CB8AC3E}">
        <p14:creationId xmlns:p14="http://schemas.microsoft.com/office/powerpoint/2010/main" val="22362171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BF7D6F-837D-450D-9FFA-C08902ED0556}" type="datetime1">
              <a:rPr lang="en-US" smtClean="0"/>
              <a:t>10/4/22</a:t>
            </a:fld>
            <a:endParaRPr lang="en-US"/>
          </a:p>
        </p:txBody>
      </p:sp>
      <p:sp>
        <p:nvSpPr>
          <p:cNvPr id="6" name="Footer Placeholder 5"/>
          <p:cNvSpPr>
            <a:spLocks noGrp="1"/>
          </p:cNvSpPr>
          <p:nvPr>
            <p:ph type="ftr" sz="quarter" idx="11"/>
          </p:nvPr>
        </p:nvSpPr>
        <p:spPr/>
        <p:txBody>
          <a:bodyPr/>
          <a:lstStyle/>
          <a:p>
            <a:r>
              <a:rPr lang="en-US"/>
              <a:t>‹#›</a:t>
            </a:r>
          </a:p>
        </p:txBody>
      </p:sp>
      <p:sp>
        <p:nvSpPr>
          <p:cNvPr id="7" name="Slide Number Placeholder 6"/>
          <p:cNvSpPr>
            <a:spLocks noGrp="1"/>
          </p:cNvSpPr>
          <p:nvPr>
            <p:ph type="sldNum" sz="quarter" idx="12"/>
          </p:nvPr>
        </p:nvSpPr>
        <p:spPr/>
        <p:txBody>
          <a:bodyPr/>
          <a:lstStyle/>
          <a:p>
            <a:fld id="{07AB668C-E186-44F4-A430-216654B8EE45}" type="slidenum">
              <a:rPr lang="en-US" smtClean="0"/>
              <a:t>‹#›</a:t>
            </a:fld>
            <a:endParaRPr lang="en-US"/>
          </a:p>
        </p:txBody>
      </p:sp>
    </p:spTree>
    <p:extLst>
      <p:ext uri="{BB962C8B-B14F-4D97-AF65-F5344CB8AC3E}">
        <p14:creationId xmlns:p14="http://schemas.microsoft.com/office/powerpoint/2010/main" val="11188976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26C2AB-6348-467C-8969-B03DAA0695B6}" type="datetime1">
              <a:rPr lang="en-US" smtClean="0"/>
              <a:t>10/4/22</a:t>
            </a:fld>
            <a:endParaRPr lang="en-US"/>
          </a:p>
        </p:txBody>
      </p:sp>
      <p:sp>
        <p:nvSpPr>
          <p:cNvPr id="8" name="Footer Placeholder 7"/>
          <p:cNvSpPr>
            <a:spLocks noGrp="1"/>
          </p:cNvSpPr>
          <p:nvPr>
            <p:ph type="ftr" sz="quarter" idx="11"/>
          </p:nvPr>
        </p:nvSpPr>
        <p:spPr/>
        <p:txBody>
          <a:bodyPr/>
          <a:lstStyle/>
          <a:p>
            <a:r>
              <a:rPr lang="en-US"/>
              <a:t>‹#›</a:t>
            </a:r>
          </a:p>
        </p:txBody>
      </p:sp>
      <p:sp>
        <p:nvSpPr>
          <p:cNvPr id="9" name="Slide Number Placeholder 8"/>
          <p:cNvSpPr>
            <a:spLocks noGrp="1"/>
          </p:cNvSpPr>
          <p:nvPr>
            <p:ph type="sldNum" sz="quarter" idx="12"/>
          </p:nvPr>
        </p:nvSpPr>
        <p:spPr/>
        <p:txBody>
          <a:bodyPr/>
          <a:lstStyle/>
          <a:p>
            <a:fld id="{07AB668C-E186-44F4-A430-216654B8EE45}" type="slidenum">
              <a:rPr lang="en-US" smtClean="0"/>
              <a:t>‹#›</a:t>
            </a:fld>
            <a:endParaRPr lang="en-US"/>
          </a:p>
        </p:txBody>
      </p:sp>
    </p:spTree>
    <p:extLst>
      <p:ext uri="{BB962C8B-B14F-4D97-AF65-F5344CB8AC3E}">
        <p14:creationId xmlns:p14="http://schemas.microsoft.com/office/powerpoint/2010/main" val="40236173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000CC40-0E00-4B86-A355-004B62195C1D}" type="datetime1">
              <a:rPr lang="en-US" smtClean="0"/>
              <a:t>10/4/22</a:t>
            </a:fld>
            <a:endParaRPr lang="en-US"/>
          </a:p>
        </p:txBody>
      </p:sp>
      <p:sp>
        <p:nvSpPr>
          <p:cNvPr id="4" name="Footer Placeholder 3"/>
          <p:cNvSpPr>
            <a:spLocks noGrp="1"/>
          </p:cNvSpPr>
          <p:nvPr>
            <p:ph type="ftr" sz="quarter" idx="11"/>
          </p:nvPr>
        </p:nvSpPr>
        <p:spPr/>
        <p:txBody>
          <a:bodyPr/>
          <a:lstStyle/>
          <a:p>
            <a:r>
              <a:rPr lang="en-US"/>
              <a:t>‹#›</a:t>
            </a:r>
          </a:p>
        </p:txBody>
      </p:sp>
      <p:sp>
        <p:nvSpPr>
          <p:cNvPr id="5" name="Slide Number Placeholder 4"/>
          <p:cNvSpPr>
            <a:spLocks noGrp="1"/>
          </p:cNvSpPr>
          <p:nvPr>
            <p:ph type="sldNum" sz="quarter" idx="12"/>
          </p:nvPr>
        </p:nvSpPr>
        <p:spPr/>
        <p:txBody>
          <a:bodyPr/>
          <a:lstStyle/>
          <a:p>
            <a:fld id="{07AB668C-E186-44F4-A430-216654B8EE45}" type="slidenum">
              <a:rPr lang="en-US" smtClean="0"/>
              <a:t>‹#›</a:t>
            </a:fld>
            <a:endParaRPr lang="en-US"/>
          </a:p>
        </p:txBody>
      </p:sp>
    </p:spTree>
    <p:extLst>
      <p:ext uri="{BB962C8B-B14F-4D97-AF65-F5344CB8AC3E}">
        <p14:creationId xmlns:p14="http://schemas.microsoft.com/office/powerpoint/2010/main" val="6345758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7CB306-2144-4CA7-95E5-22AC654317BB}" type="datetime1">
              <a:rPr lang="en-US" smtClean="0"/>
              <a:t>10/4/22</a:t>
            </a:fld>
            <a:endParaRPr lang="en-US"/>
          </a:p>
        </p:txBody>
      </p:sp>
      <p:sp>
        <p:nvSpPr>
          <p:cNvPr id="3" name="Footer Placeholder 2"/>
          <p:cNvSpPr>
            <a:spLocks noGrp="1"/>
          </p:cNvSpPr>
          <p:nvPr>
            <p:ph type="ftr" sz="quarter" idx="11"/>
          </p:nvPr>
        </p:nvSpPr>
        <p:spPr/>
        <p:txBody>
          <a:bodyPr/>
          <a:lstStyle/>
          <a:p>
            <a:r>
              <a:rPr lang="en-US"/>
              <a:t>‹#›</a:t>
            </a:r>
          </a:p>
        </p:txBody>
      </p:sp>
      <p:sp>
        <p:nvSpPr>
          <p:cNvPr id="4" name="Slide Number Placeholder 3"/>
          <p:cNvSpPr>
            <a:spLocks noGrp="1"/>
          </p:cNvSpPr>
          <p:nvPr>
            <p:ph type="sldNum" sz="quarter" idx="12"/>
          </p:nvPr>
        </p:nvSpPr>
        <p:spPr/>
        <p:txBody>
          <a:bodyPr/>
          <a:lstStyle/>
          <a:p>
            <a:fld id="{07AB668C-E186-44F4-A430-216654B8EE45}" type="slidenum">
              <a:rPr lang="en-US" smtClean="0"/>
              <a:t>‹#›</a:t>
            </a:fld>
            <a:endParaRPr lang="en-US"/>
          </a:p>
        </p:txBody>
      </p:sp>
    </p:spTree>
    <p:extLst>
      <p:ext uri="{BB962C8B-B14F-4D97-AF65-F5344CB8AC3E}">
        <p14:creationId xmlns:p14="http://schemas.microsoft.com/office/powerpoint/2010/main" val="3277562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67147E-DF5F-45FF-A60B-2A4BA6AD0B81}" type="datetime1">
              <a:rPr lang="en-US" smtClean="0"/>
              <a:t>10/4/22</a:t>
            </a:fld>
            <a:endParaRPr lang="en-US"/>
          </a:p>
        </p:txBody>
      </p:sp>
      <p:sp>
        <p:nvSpPr>
          <p:cNvPr id="6" name="Footer Placeholder 5"/>
          <p:cNvSpPr>
            <a:spLocks noGrp="1"/>
          </p:cNvSpPr>
          <p:nvPr>
            <p:ph type="ftr" sz="quarter" idx="11"/>
          </p:nvPr>
        </p:nvSpPr>
        <p:spPr/>
        <p:txBody>
          <a:bodyPr/>
          <a:lstStyle/>
          <a:p>
            <a:r>
              <a:rPr lang="en-US"/>
              <a:t>‹#›</a:t>
            </a:r>
          </a:p>
        </p:txBody>
      </p:sp>
      <p:sp>
        <p:nvSpPr>
          <p:cNvPr id="7" name="Slide Number Placeholder 6"/>
          <p:cNvSpPr>
            <a:spLocks noGrp="1"/>
          </p:cNvSpPr>
          <p:nvPr>
            <p:ph type="sldNum" sz="quarter" idx="12"/>
          </p:nvPr>
        </p:nvSpPr>
        <p:spPr/>
        <p:txBody>
          <a:bodyPr/>
          <a:lstStyle/>
          <a:p>
            <a:fld id="{07AB668C-E186-44F4-A430-216654B8EE45}" type="slidenum">
              <a:rPr lang="en-US" smtClean="0"/>
              <a:t>‹#›</a:t>
            </a:fld>
            <a:endParaRPr lang="en-US"/>
          </a:p>
        </p:txBody>
      </p:sp>
    </p:spTree>
    <p:extLst>
      <p:ext uri="{BB962C8B-B14F-4D97-AF65-F5344CB8AC3E}">
        <p14:creationId xmlns:p14="http://schemas.microsoft.com/office/powerpoint/2010/main" val="2322028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182880" tIns="182880" rIns="182880" bIns="182880"/>
          <a:lstStyle>
            <a:lvl1pPr>
              <a:defRPr cap="none" baseline="0"/>
            </a:lvl1pPr>
          </a:lstStyle>
          <a:p>
            <a:r>
              <a:rPr lang="en-US"/>
              <a:t>Click to edit Master title style</a:t>
            </a:r>
            <a:endParaRPr lang="en-US" dirty="0"/>
          </a:p>
        </p:txBody>
      </p:sp>
      <p:sp>
        <p:nvSpPr>
          <p:cNvPr id="8" name="Content Placeholder 7"/>
          <p:cNvSpPr>
            <a:spLocks noGrp="1"/>
          </p:cNvSpPr>
          <p:nvPr>
            <p:ph sz="quarter" idx="10"/>
          </p:nvPr>
        </p:nvSpPr>
        <p:spPr>
          <a:xfrm>
            <a:off x="627322" y="2105024"/>
            <a:ext cx="10972800" cy="44021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58603304"/>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239E81-AB04-456C-9B50-71480F27C1F6}" type="datetime1">
              <a:rPr lang="en-US" smtClean="0"/>
              <a:t>10/4/22</a:t>
            </a:fld>
            <a:endParaRPr lang="en-US"/>
          </a:p>
        </p:txBody>
      </p:sp>
      <p:sp>
        <p:nvSpPr>
          <p:cNvPr id="6" name="Footer Placeholder 5"/>
          <p:cNvSpPr>
            <a:spLocks noGrp="1"/>
          </p:cNvSpPr>
          <p:nvPr>
            <p:ph type="ftr" sz="quarter" idx="11"/>
          </p:nvPr>
        </p:nvSpPr>
        <p:spPr/>
        <p:txBody>
          <a:bodyPr/>
          <a:lstStyle/>
          <a:p>
            <a:r>
              <a:rPr lang="en-US"/>
              <a:t>‹#›</a:t>
            </a:r>
          </a:p>
        </p:txBody>
      </p:sp>
      <p:sp>
        <p:nvSpPr>
          <p:cNvPr id="7" name="Slide Number Placeholder 6"/>
          <p:cNvSpPr>
            <a:spLocks noGrp="1"/>
          </p:cNvSpPr>
          <p:nvPr>
            <p:ph type="sldNum" sz="quarter" idx="12"/>
          </p:nvPr>
        </p:nvSpPr>
        <p:spPr/>
        <p:txBody>
          <a:bodyPr/>
          <a:lstStyle/>
          <a:p>
            <a:fld id="{07AB668C-E186-44F4-A430-216654B8EE45}" type="slidenum">
              <a:rPr lang="en-US" smtClean="0"/>
              <a:t>‹#›</a:t>
            </a:fld>
            <a:endParaRPr lang="en-US"/>
          </a:p>
        </p:txBody>
      </p:sp>
    </p:spTree>
    <p:extLst>
      <p:ext uri="{BB962C8B-B14F-4D97-AF65-F5344CB8AC3E}">
        <p14:creationId xmlns:p14="http://schemas.microsoft.com/office/powerpoint/2010/main" val="16773217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9F6235-94E4-43B8-9A51-ABEEEC796DF6}" type="datetime1">
              <a:rPr lang="en-US" smtClean="0"/>
              <a:t>10/4/22</a:t>
            </a:fld>
            <a:endParaRPr lang="en-US"/>
          </a:p>
        </p:txBody>
      </p:sp>
      <p:sp>
        <p:nvSpPr>
          <p:cNvPr id="5" name="Footer Placeholder 4"/>
          <p:cNvSpPr>
            <a:spLocks noGrp="1"/>
          </p:cNvSpPr>
          <p:nvPr>
            <p:ph type="ftr" sz="quarter" idx="11"/>
          </p:nvPr>
        </p:nvSpPr>
        <p:spPr/>
        <p:txBody>
          <a:bodyPr/>
          <a:lstStyle/>
          <a:p>
            <a:r>
              <a:rPr lang="en-US"/>
              <a:t>‹#›</a:t>
            </a:r>
          </a:p>
        </p:txBody>
      </p:sp>
      <p:sp>
        <p:nvSpPr>
          <p:cNvPr id="6" name="Slide Number Placeholder 5"/>
          <p:cNvSpPr>
            <a:spLocks noGrp="1"/>
          </p:cNvSpPr>
          <p:nvPr>
            <p:ph type="sldNum" sz="quarter" idx="12"/>
          </p:nvPr>
        </p:nvSpPr>
        <p:spPr/>
        <p:txBody>
          <a:bodyPr/>
          <a:lstStyle/>
          <a:p>
            <a:fld id="{07AB668C-E186-44F4-A430-216654B8EE45}" type="slidenum">
              <a:rPr lang="en-US" smtClean="0"/>
              <a:t>‹#›</a:t>
            </a:fld>
            <a:endParaRPr lang="en-US"/>
          </a:p>
        </p:txBody>
      </p:sp>
    </p:spTree>
    <p:extLst>
      <p:ext uri="{BB962C8B-B14F-4D97-AF65-F5344CB8AC3E}">
        <p14:creationId xmlns:p14="http://schemas.microsoft.com/office/powerpoint/2010/main" val="19083620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5BB289-0769-4598-B41D-72F612129AE9}" type="datetime1">
              <a:rPr lang="en-US" smtClean="0"/>
              <a:t>10/4/22</a:t>
            </a:fld>
            <a:endParaRPr lang="en-US"/>
          </a:p>
        </p:txBody>
      </p:sp>
      <p:sp>
        <p:nvSpPr>
          <p:cNvPr id="5" name="Footer Placeholder 4"/>
          <p:cNvSpPr>
            <a:spLocks noGrp="1"/>
          </p:cNvSpPr>
          <p:nvPr>
            <p:ph type="ftr" sz="quarter" idx="11"/>
          </p:nvPr>
        </p:nvSpPr>
        <p:spPr/>
        <p:txBody>
          <a:bodyPr/>
          <a:lstStyle/>
          <a:p>
            <a:r>
              <a:rPr lang="en-US"/>
              <a:t>‹#›</a:t>
            </a:r>
          </a:p>
        </p:txBody>
      </p:sp>
      <p:sp>
        <p:nvSpPr>
          <p:cNvPr id="6" name="Slide Number Placeholder 5"/>
          <p:cNvSpPr>
            <a:spLocks noGrp="1"/>
          </p:cNvSpPr>
          <p:nvPr>
            <p:ph type="sldNum" sz="quarter" idx="12"/>
          </p:nvPr>
        </p:nvSpPr>
        <p:spPr/>
        <p:txBody>
          <a:bodyPr/>
          <a:lstStyle/>
          <a:p>
            <a:fld id="{07AB668C-E186-44F4-A430-216654B8EE45}" type="slidenum">
              <a:rPr lang="en-US" smtClean="0"/>
              <a:t>‹#›</a:t>
            </a:fld>
            <a:endParaRPr lang="en-US"/>
          </a:p>
        </p:txBody>
      </p:sp>
    </p:spTree>
    <p:extLst>
      <p:ext uri="{BB962C8B-B14F-4D97-AF65-F5344CB8AC3E}">
        <p14:creationId xmlns:p14="http://schemas.microsoft.com/office/powerpoint/2010/main" val="39700619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2"/>
                </a:solidFill>
              </a:defRPr>
            </a:lvl1pPr>
          </a:lstStyle>
          <a:p>
            <a:endParaRPr lang="en-US" dirty="0"/>
          </a:p>
        </p:txBody>
      </p:sp>
      <p:sp>
        <p:nvSpPr>
          <p:cNvPr id="3" name="Content Placeholder 2"/>
          <p:cNvSpPr>
            <a:spLocks noGrp="1"/>
          </p:cNvSpPr>
          <p:nvPr>
            <p:ph idx="1"/>
          </p:nvPr>
        </p:nvSpPr>
        <p:spPr>
          <a:xfrm>
            <a:off x="838200" y="1869871"/>
            <a:ext cx="10515600" cy="4332312"/>
          </a:xfrm>
        </p:spPr>
        <p:txBody>
          <a:bodyPr/>
          <a:lstStyle>
            <a:lvl1pPr>
              <a:defRPr sz="3600"/>
            </a:lvl1pPr>
          </a:lstStyle>
          <a:p>
            <a:pPr lvl="0"/>
            <a:endParaRPr lang="en-US" dirty="0"/>
          </a:p>
        </p:txBody>
      </p:sp>
      <p:sp>
        <p:nvSpPr>
          <p:cNvPr id="4" name="Date Placeholder 3"/>
          <p:cNvSpPr>
            <a:spLocks noGrp="1"/>
          </p:cNvSpPr>
          <p:nvPr>
            <p:ph type="dt" sz="half" idx="10"/>
          </p:nvPr>
        </p:nvSpPr>
        <p:spPr/>
        <p:txBody>
          <a:bodyPr/>
          <a:lstStyle/>
          <a:p>
            <a:fld id="{7B5D98EA-8349-44E6-9F90-7F4961A496D0}" type="datetime1">
              <a:rPr lang="en-US" smtClean="0"/>
              <a:t>10/4/22</a:t>
            </a:fld>
            <a:endParaRPr lang="en-US" dirty="0"/>
          </a:p>
        </p:txBody>
      </p:sp>
      <p:sp>
        <p:nvSpPr>
          <p:cNvPr id="5" name="Footer Placeholder 4"/>
          <p:cNvSpPr>
            <a:spLocks noGrp="1"/>
          </p:cNvSpPr>
          <p:nvPr>
            <p:ph type="ftr" sz="quarter" idx="11"/>
          </p:nvPr>
        </p:nvSpPr>
        <p:spPr/>
        <p:txBody>
          <a:bodyPr/>
          <a:lstStyle/>
          <a:p>
            <a:r>
              <a:rPr lang="en-US"/>
              <a:t>&lt;page&gt;</a:t>
            </a:r>
            <a:endParaRPr lang="en-US" dirty="0"/>
          </a:p>
        </p:txBody>
      </p:sp>
    </p:spTree>
    <p:extLst>
      <p:ext uri="{BB962C8B-B14F-4D97-AF65-F5344CB8AC3E}">
        <p14:creationId xmlns:p14="http://schemas.microsoft.com/office/powerpoint/2010/main" val="33687043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3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2BE79255-2196-4201-86BF-02500E74C9E9}" type="datetime1">
              <a:rPr lang="en-US" smtClean="0"/>
              <a:t>10/4/22</a:t>
            </a:fld>
            <a:endParaRPr lang="en-US" dirty="0"/>
          </a:p>
        </p:txBody>
      </p:sp>
      <p:sp>
        <p:nvSpPr>
          <p:cNvPr id="5" name="Footer Placeholder 4"/>
          <p:cNvSpPr>
            <a:spLocks noGrp="1"/>
          </p:cNvSpPr>
          <p:nvPr>
            <p:ph type="ftr" sz="quarter" idx="11"/>
          </p:nvPr>
        </p:nvSpPr>
        <p:spPr/>
        <p:txBody>
          <a:bodyPr/>
          <a:lstStyle/>
          <a:p>
            <a:r>
              <a:rPr lang="en-US"/>
              <a:t>&lt;page&gt;</a:t>
            </a:r>
            <a:endParaRPr lang="en-US" dirty="0"/>
          </a:p>
        </p:txBody>
      </p:sp>
      <p:sp>
        <p:nvSpPr>
          <p:cNvPr id="6" name="Slide Number Placeholder 5"/>
          <p:cNvSpPr>
            <a:spLocks noGrp="1"/>
          </p:cNvSpPr>
          <p:nvPr>
            <p:ph type="sldNum" sz="quarter" idx="12"/>
          </p:nvPr>
        </p:nvSpPr>
        <p:spPr/>
        <p:txBody>
          <a:bodyPr/>
          <a:lstStyle/>
          <a:p>
            <a:fld id="{07AB668C-E186-44F4-A430-216654B8EE45}" type="slidenum">
              <a:rPr lang="en-US" smtClean="0"/>
              <a:t>‹#›</a:t>
            </a:fld>
            <a:endParaRPr lang="en-US" dirty="0"/>
          </a:p>
        </p:txBody>
      </p:sp>
    </p:spTree>
    <p:extLst>
      <p:ext uri="{BB962C8B-B14F-4D97-AF65-F5344CB8AC3E}">
        <p14:creationId xmlns:p14="http://schemas.microsoft.com/office/powerpoint/2010/main" val="41296835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2B2F65-2D22-4F87-885E-8523FCE26968}" type="datetime1">
              <a:rPr lang="en-US" smtClean="0"/>
              <a:t>10/4/22</a:t>
            </a:fld>
            <a:endParaRPr lang="en-US" dirty="0"/>
          </a:p>
        </p:txBody>
      </p:sp>
      <p:sp>
        <p:nvSpPr>
          <p:cNvPr id="6" name="Footer Placeholder 5"/>
          <p:cNvSpPr>
            <a:spLocks noGrp="1"/>
          </p:cNvSpPr>
          <p:nvPr>
            <p:ph type="ftr" sz="quarter" idx="11"/>
          </p:nvPr>
        </p:nvSpPr>
        <p:spPr/>
        <p:txBody>
          <a:bodyPr/>
          <a:lstStyle/>
          <a:p>
            <a:r>
              <a:rPr lang="en-US"/>
              <a:t>&lt;page&gt;</a:t>
            </a:r>
            <a:endParaRPr lang="en-US" dirty="0"/>
          </a:p>
        </p:txBody>
      </p:sp>
      <p:sp>
        <p:nvSpPr>
          <p:cNvPr id="7" name="Slide Number Placeholder 6"/>
          <p:cNvSpPr>
            <a:spLocks noGrp="1"/>
          </p:cNvSpPr>
          <p:nvPr>
            <p:ph type="sldNum" sz="quarter" idx="12"/>
          </p:nvPr>
        </p:nvSpPr>
        <p:spPr/>
        <p:txBody>
          <a:bodyPr/>
          <a:lstStyle/>
          <a:p>
            <a:fld id="{07AB668C-E186-44F4-A430-216654B8EE45}" type="slidenum">
              <a:rPr lang="en-US" smtClean="0"/>
              <a:t>‹#›</a:t>
            </a:fld>
            <a:endParaRPr lang="en-US" dirty="0"/>
          </a:p>
        </p:txBody>
      </p:sp>
    </p:spTree>
    <p:extLst>
      <p:ext uri="{BB962C8B-B14F-4D97-AF65-F5344CB8AC3E}">
        <p14:creationId xmlns:p14="http://schemas.microsoft.com/office/powerpoint/2010/main" val="19091027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ABE962-C720-41CC-9118-CD164E385A67}" type="datetime1">
              <a:rPr lang="en-US" smtClean="0"/>
              <a:t>10/4/22</a:t>
            </a:fld>
            <a:endParaRPr lang="en-US" dirty="0"/>
          </a:p>
        </p:txBody>
      </p:sp>
      <p:sp>
        <p:nvSpPr>
          <p:cNvPr id="8" name="Footer Placeholder 7"/>
          <p:cNvSpPr>
            <a:spLocks noGrp="1"/>
          </p:cNvSpPr>
          <p:nvPr>
            <p:ph type="ftr" sz="quarter" idx="11"/>
          </p:nvPr>
        </p:nvSpPr>
        <p:spPr/>
        <p:txBody>
          <a:bodyPr/>
          <a:lstStyle/>
          <a:p>
            <a:r>
              <a:rPr lang="en-US"/>
              <a:t>&lt;page&gt;</a:t>
            </a:r>
            <a:endParaRPr lang="en-US" dirty="0"/>
          </a:p>
        </p:txBody>
      </p:sp>
      <p:sp>
        <p:nvSpPr>
          <p:cNvPr id="9" name="Slide Number Placeholder 8"/>
          <p:cNvSpPr>
            <a:spLocks noGrp="1"/>
          </p:cNvSpPr>
          <p:nvPr>
            <p:ph type="sldNum" sz="quarter" idx="12"/>
          </p:nvPr>
        </p:nvSpPr>
        <p:spPr/>
        <p:txBody>
          <a:bodyPr/>
          <a:lstStyle/>
          <a:p>
            <a:fld id="{07AB668C-E186-44F4-A430-216654B8EE45}" type="slidenum">
              <a:rPr lang="en-US" smtClean="0"/>
              <a:t>‹#›</a:t>
            </a:fld>
            <a:endParaRPr lang="en-US" dirty="0"/>
          </a:p>
        </p:txBody>
      </p:sp>
    </p:spTree>
    <p:extLst>
      <p:ext uri="{BB962C8B-B14F-4D97-AF65-F5344CB8AC3E}">
        <p14:creationId xmlns:p14="http://schemas.microsoft.com/office/powerpoint/2010/main" val="1302587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FEC0C-488B-444B-9E63-9BE4DC8356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784EF2-505A-4CD3-9117-CD19195854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B1A70EE-652B-4745-A0B5-85B66814FE90}"/>
              </a:ext>
            </a:extLst>
          </p:cNvPr>
          <p:cNvSpPr>
            <a:spLocks noGrp="1"/>
          </p:cNvSpPr>
          <p:nvPr>
            <p:ph type="dt" sz="half" idx="10"/>
          </p:nvPr>
        </p:nvSpPr>
        <p:spPr/>
        <p:txBody>
          <a:bodyPr/>
          <a:lstStyle/>
          <a:p>
            <a:fld id="{CC01C79E-4A35-4AE5-9310-9C58018268A2}" type="datetimeFigureOut">
              <a:rPr lang="en-US" smtClean="0"/>
              <a:t>10/4/22</a:t>
            </a:fld>
            <a:endParaRPr lang="en-US"/>
          </a:p>
        </p:txBody>
      </p:sp>
      <p:sp>
        <p:nvSpPr>
          <p:cNvPr id="5" name="Footer Placeholder 4">
            <a:extLst>
              <a:ext uri="{FF2B5EF4-FFF2-40B4-BE49-F238E27FC236}">
                <a16:creationId xmlns:a16="http://schemas.microsoft.com/office/drawing/2014/main" id="{C4194F9F-8924-4E9D-9EB3-4AFCCF8B35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B7EF63-B5BA-4B23-9EA4-5B0E0FCDDBD4}"/>
              </a:ext>
            </a:extLst>
          </p:cNvPr>
          <p:cNvSpPr>
            <a:spLocks noGrp="1"/>
          </p:cNvSpPr>
          <p:nvPr>
            <p:ph type="sldNum" sz="quarter" idx="12"/>
          </p:nvPr>
        </p:nvSpPr>
        <p:spPr/>
        <p:txBody>
          <a:bodyPr/>
          <a:lstStyle/>
          <a:p>
            <a:fld id="{867DA364-55D5-48AC-9A4F-D3295A795538}" type="slidenum">
              <a:rPr lang="en-US" smtClean="0"/>
              <a:t>‹#›</a:t>
            </a:fld>
            <a:endParaRPr lang="en-US"/>
          </a:p>
        </p:txBody>
      </p:sp>
    </p:spTree>
    <p:extLst>
      <p:ext uri="{BB962C8B-B14F-4D97-AF65-F5344CB8AC3E}">
        <p14:creationId xmlns:p14="http://schemas.microsoft.com/office/powerpoint/2010/main" val="2678586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none" baseline="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B0B5466-4989-4EB9-B7DE-97D95ADACCD6}" type="datetime1">
              <a:rPr lang="en-US" smtClean="0"/>
              <a:t>10/4/22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0747C1-2A91-4DA7-9291-6AE26093D24E}" type="slidenum">
              <a:rPr lang="en-US" smtClean="0"/>
              <a:t>‹#›</a:t>
            </a:fld>
            <a:endParaRPr lang="en-US"/>
          </a:p>
        </p:txBody>
      </p:sp>
    </p:spTree>
    <p:extLst>
      <p:ext uri="{BB962C8B-B14F-4D97-AF65-F5344CB8AC3E}">
        <p14:creationId xmlns:p14="http://schemas.microsoft.com/office/powerpoint/2010/main" val="410985600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none" baseline="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B0B5466-4989-4EB9-B7DE-97D95ADACCD6}" type="datetime1">
              <a:rPr lang="en-US" smtClean="0"/>
              <a:t>10/4/22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0747C1-2A91-4DA7-9291-6AE26093D24E}" type="slidenum">
              <a:rPr lang="en-US" smtClean="0"/>
              <a:t>‹#›</a:t>
            </a:fld>
            <a:endParaRPr lang="en-US"/>
          </a:p>
        </p:txBody>
      </p:sp>
      <p:sp>
        <p:nvSpPr>
          <p:cNvPr id="6"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3392651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Left Panel">
    <p:spTree>
      <p:nvGrpSpPr>
        <p:cNvPr id="1" name=""/>
        <p:cNvGrpSpPr/>
        <p:nvPr/>
      </p:nvGrpSpPr>
      <p:grpSpPr>
        <a:xfrm>
          <a:off x="0" y="0"/>
          <a:ext cx="0" cy="0"/>
          <a:chOff x="0" y="0"/>
          <a:chExt cx="0" cy="0"/>
        </a:xfrm>
      </p:grpSpPr>
      <p:sp>
        <p:nvSpPr>
          <p:cNvPr id="5" name="Rectangle 4"/>
          <p:cNvSpPr/>
          <p:nvPr/>
        </p:nvSpPr>
        <p:spPr>
          <a:xfrm>
            <a:off x="0" y="0"/>
            <a:ext cx="12192000" cy="23816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82772" y="170121"/>
            <a:ext cx="2296633" cy="64858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16950" y="170121"/>
            <a:ext cx="137160" cy="201168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116950" y="2407211"/>
            <a:ext cx="137160" cy="20116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a:xfrm>
            <a:off x="116950" y="4644301"/>
            <a:ext cx="137160" cy="201168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0" name="Title 9"/>
          <p:cNvSpPr>
            <a:spLocks noGrp="1"/>
          </p:cNvSpPr>
          <p:nvPr>
            <p:ph type="title"/>
          </p:nvPr>
        </p:nvSpPr>
        <p:spPr>
          <a:xfrm>
            <a:off x="2945218" y="534915"/>
            <a:ext cx="8846289" cy="1450149"/>
          </a:xfrm>
        </p:spPr>
        <p:txBody>
          <a:bodyPr/>
          <a:lstStyle>
            <a:lvl1pPr>
              <a:defRPr cap="none" baseline="0">
                <a:solidFill>
                  <a:schemeClr val="tx1"/>
                </a:solidFill>
              </a:defRPr>
            </a:lvl1pPr>
          </a:lstStyle>
          <a:p>
            <a:r>
              <a:rPr lang="en-US"/>
              <a:t>Click to edit Master title style</a:t>
            </a:r>
            <a:endParaRPr lang="en-US" dirty="0"/>
          </a:p>
        </p:txBody>
      </p:sp>
      <p:sp>
        <p:nvSpPr>
          <p:cNvPr id="12" name="Content Placeholder 11"/>
          <p:cNvSpPr>
            <a:spLocks noGrp="1"/>
          </p:cNvSpPr>
          <p:nvPr>
            <p:ph sz="quarter" idx="10"/>
          </p:nvPr>
        </p:nvSpPr>
        <p:spPr>
          <a:xfrm>
            <a:off x="2944813" y="2181225"/>
            <a:ext cx="8847137" cy="4475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27026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Right Panel">
    <p:spTree>
      <p:nvGrpSpPr>
        <p:cNvPr id="1" name=""/>
        <p:cNvGrpSpPr/>
        <p:nvPr/>
      </p:nvGrpSpPr>
      <p:grpSpPr>
        <a:xfrm>
          <a:off x="0" y="0"/>
          <a:ext cx="0" cy="0"/>
          <a:chOff x="0" y="0"/>
          <a:chExt cx="0" cy="0"/>
        </a:xfrm>
      </p:grpSpPr>
      <p:sp>
        <p:nvSpPr>
          <p:cNvPr id="5" name="Rectangle 4"/>
          <p:cNvSpPr/>
          <p:nvPr/>
        </p:nvSpPr>
        <p:spPr>
          <a:xfrm>
            <a:off x="0" y="0"/>
            <a:ext cx="12192000" cy="23816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5"/>
          <p:cNvSpPr/>
          <p:nvPr/>
        </p:nvSpPr>
        <p:spPr>
          <a:xfrm>
            <a:off x="9514566" y="170121"/>
            <a:ext cx="2296633" cy="64858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p:cNvSpPr>
            <a:spLocks noGrp="1"/>
          </p:cNvSpPr>
          <p:nvPr>
            <p:ph type="title"/>
          </p:nvPr>
        </p:nvSpPr>
        <p:spPr>
          <a:xfrm>
            <a:off x="383177" y="535491"/>
            <a:ext cx="8846289" cy="1450149"/>
          </a:xfrm>
        </p:spPr>
        <p:txBody>
          <a:bodyPr/>
          <a:lstStyle>
            <a:lvl1pPr>
              <a:defRPr cap="none" baseline="0">
                <a:solidFill>
                  <a:schemeClr val="tx1"/>
                </a:solidFill>
              </a:defRPr>
            </a:lvl1pPr>
          </a:lstStyle>
          <a:p>
            <a:r>
              <a:rPr lang="en-US"/>
              <a:t>Click to edit Master title style</a:t>
            </a:r>
            <a:endParaRPr lang="en-US" dirty="0"/>
          </a:p>
        </p:txBody>
      </p:sp>
      <p:sp>
        <p:nvSpPr>
          <p:cNvPr id="12" name="Content Placeholder 11"/>
          <p:cNvSpPr>
            <a:spLocks noGrp="1"/>
          </p:cNvSpPr>
          <p:nvPr>
            <p:ph sz="quarter" idx="10"/>
          </p:nvPr>
        </p:nvSpPr>
        <p:spPr>
          <a:xfrm>
            <a:off x="382772" y="2181801"/>
            <a:ext cx="8847137" cy="4475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p:cNvSpPr/>
          <p:nvPr/>
        </p:nvSpPr>
        <p:spPr>
          <a:xfrm>
            <a:off x="11939861" y="170121"/>
            <a:ext cx="137160" cy="201168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1939861" y="2407211"/>
            <a:ext cx="137160" cy="20116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p:cNvSpPr/>
          <p:nvPr/>
        </p:nvSpPr>
        <p:spPr>
          <a:xfrm>
            <a:off x="11939861" y="4644301"/>
            <a:ext cx="137160" cy="201168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12648388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C0724-5EDA-48A0-B192-254FCC790301}" type="datetime1">
              <a:rPr lang="en-US" smtClean="0"/>
              <a:t>10/4/22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0747C1-2A91-4DA7-9291-6AE26093D24E}" type="slidenum">
              <a:rPr lang="en-US" smtClean="0"/>
              <a:t>‹#›</a:t>
            </a:fld>
            <a:endParaRPr lang="en-US"/>
          </a:p>
        </p:txBody>
      </p:sp>
    </p:spTree>
    <p:extLst>
      <p:ext uri="{BB962C8B-B14F-4D97-AF65-F5344CB8AC3E}">
        <p14:creationId xmlns:p14="http://schemas.microsoft.com/office/powerpoint/2010/main" val="3212743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811843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16000" y="1828801"/>
            <a:ext cx="5181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00800" y="1828801"/>
            <a:ext cx="5181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1"/>
          <p:cNvSpPr>
            <a:spLocks noGrp="1"/>
          </p:cNvSpPr>
          <p:nvPr>
            <p:ph type="sldNum" sz="quarter" idx="4"/>
          </p:nvPr>
        </p:nvSpPr>
        <p:spPr>
          <a:xfrm>
            <a:off x="11074400" y="6275390"/>
            <a:ext cx="711200" cy="365125"/>
          </a:xfrm>
          <a:prstGeom prst="rect">
            <a:avLst/>
          </a:prstGeom>
        </p:spPr>
        <p:txBody>
          <a:bodyPr vert="horz" lIns="91440" tIns="45720" rIns="91440" bIns="45720" rtlCol="0" anchor="ctr"/>
          <a:lstStyle>
            <a:lvl1pPr algn="r">
              <a:defRPr sz="1200" baseline="0">
                <a:solidFill>
                  <a:schemeClr val="tx1"/>
                </a:solidFill>
                <a:latin typeface="Tw Cen MT" panose="020B0602020104020603" pitchFamily="34" charset="0"/>
              </a:defRPr>
            </a:lvl1pPr>
          </a:lstStyle>
          <a:p>
            <a:fld id="{C90747C1-2A91-4DA7-9291-6AE26093D24E}" type="slidenum">
              <a:rPr lang="en-US" smtClean="0"/>
              <a:t>‹#›</a:t>
            </a:fld>
            <a:endParaRPr lang="en-US"/>
          </a:p>
        </p:txBody>
      </p:sp>
    </p:spTree>
    <p:extLst>
      <p:ext uri="{BB962C8B-B14F-4D97-AF65-F5344CB8AC3E}">
        <p14:creationId xmlns:p14="http://schemas.microsoft.com/office/powerpoint/2010/main" val="1435710143"/>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2.jpe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3.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Rectangle 18"/>
          <p:cNvSpPr/>
          <p:nvPr/>
        </p:nvSpPr>
        <p:spPr>
          <a:xfrm>
            <a:off x="188976" y="443078"/>
            <a:ext cx="11814048" cy="10854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88976" y="534915"/>
            <a:ext cx="11814048" cy="993635"/>
          </a:xfrm>
          <a:prstGeom prst="rect">
            <a:avLst/>
          </a:prstGeom>
          <a:noFill/>
        </p:spPr>
        <p:txBody>
          <a:bodyPr vert="horz" lIns="182880" tIns="182880" rIns="182880" bIns="18288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144994"/>
            <a:ext cx="11029616" cy="3931066"/>
          </a:xfrm>
          <a:prstGeom prst="rect">
            <a:avLst/>
          </a:prstGeom>
        </p:spPr>
        <p:txBody>
          <a:bodyPr vert="horz" lIns="91440" tIns="45720" rIns="91440" bIns="45720" rtlCol="0"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05951" y="6263786"/>
            <a:ext cx="2844799" cy="365125"/>
          </a:xfrm>
          <a:prstGeom prst="rect">
            <a:avLst/>
          </a:prstGeom>
        </p:spPr>
        <p:txBody>
          <a:bodyPr vert="horz" lIns="91440" tIns="45720" rIns="91440" bIns="45720" rtlCol="0" anchor="ctr"/>
          <a:lstStyle>
            <a:lvl1pPr algn="r">
              <a:defRPr sz="900">
                <a:solidFill>
                  <a:schemeClr val="tx1"/>
                </a:solidFill>
              </a:defRPr>
            </a:lvl1pPr>
          </a:lstStyle>
          <a:p>
            <a:fld id="{CB0B5466-4989-4EB9-B7DE-97D95ADACCD6}" type="datetime1">
              <a:rPr lang="en-US" smtClean="0"/>
              <a:t>10/4/22</a:t>
            </a:fld>
            <a:endParaRPr lang="en-US"/>
          </a:p>
        </p:txBody>
      </p:sp>
      <p:sp>
        <p:nvSpPr>
          <p:cNvPr id="5" name="Footer Placeholder 4"/>
          <p:cNvSpPr>
            <a:spLocks noGrp="1"/>
          </p:cNvSpPr>
          <p:nvPr>
            <p:ph type="ftr" sz="quarter" idx="3"/>
          </p:nvPr>
        </p:nvSpPr>
        <p:spPr>
          <a:xfrm>
            <a:off x="581192" y="6259460"/>
            <a:ext cx="6917210" cy="365125"/>
          </a:xfrm>
          <a:prstGeom prst="rect">
            <a:avLst/>
          </a:prstGeom>
        </p:spPr>
        <p:txBody>
          <a:bodyPr vert="horz" lIns="91440" tIns="45720" rIns="91440" bIns="45720" rtlCol="0" anchor="ctr"/>
          <a:lstStyle>
            <a:lvl1pPr algn="l">
              <a:defRPr sz="900" cap="all">
                <a:solidFill>
                  <a:schemeClr val="tx1"/>
                </a:solidFill>
              </a:defRPr>
            </a:lvl1pPr>
          </a:lstStyle>
          <a:p>
            <a:endParaRPr lang="en-US"/>
          </a:p>
        </p:txBody>
      </p:sp>
      <p:sp>
        <p:nvSpPr>
          <p:cNvPr id="6" name="Slide Number Placeholder 5"/>
          <p:cNvSpPr>
            <a:spLocks noGrp="1"/>
          </p:cNvSpPr>
          <p:nvPr>
            <p:ph type="sldNum" sz="quarter" idx="4"/>
          </p:nvPr>
        </p:nvSpPr>
        <p:spPr>
          <a:xfrm>
            <a:off x="10558300" y="6263786"/>
            <a:ext cx="1052510" cy="365125"/>
          </a:xfrm>
          <a:prstGeom prst="rect">
            <a:avLst/>
          </a:prstGeom>
        </p:spPr>
        <p:txBody>
          <a:bodyPr vert="horz" lIns="91440" tIns="45720" rIns="91440" bIns="45720" rtlCol="0" anchor="ctr"/>
          <a:lstStyle>
            <a:lvl1pPr algn="r">
              <a:defRPr sz="900">
                <a:solidFill>
                  <a:schemeClr val="tx1"/>
                </a:solidFill>
              </a:defRPr>
            </a:lvl1pPr>
          </a:lstStyle>
          <a:p>
            <a:fld id="{C90747C1-2A91-4DA7-9291-6AE26093D24E}" type="slidenum">
              <a:rPr lang="en-US" smtClean="0"/>
              <a:t>‹#›</a:t>
            </a:fld>
            <a:endParaRPr lang="en-US"/>
          </a:p>
        </p:txBody>
      </p:sp>
      <p:sp>
        <p:nvSpPr>
          <p:cNvPr id="16" name="Rectangle 15"/>
          <p:cNvSpPr/>
          <p:nvPr/>
        </p:nvSpPr>
        <p:spPr>
          <a:xfrm>
            <a:off x="193548" y="145987"/>
            <a:ext cx="3749040" cy="13716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p:cNvSpPr/>
          <p:nvPr/>
        </p:nvSpPr>
        <p:spPr>
          <a:xfrm>
            <a:off x="8253984" y="145987"/>
            <a:ext cx="3749040" cy="1371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p:cNvSpPr/>
          <p:nvPr/>
        </p:nvSpPr>
        <p:spPr>
          <a:xfrm>
            <a:off x="4223766" y="145987"/>
            <a:ext cx="3749040" cy="13716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955529830"/>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hf hdr="0" ftr="0" dt="0"/>
  <p:txStyles>
    <p:titleStyle>
      <a:lvl1pPr algn="l" defTabSz="457200" rtl="0" eaLnBrk="1" latinLnBrk="0" hangingPunct="1">
        <a:spcBef>
          <a:spcPct val="0"/>
        </a:spcBef>
        <a:buNone/>
        <a:defRPr sz="3800" b="0" kern="1200" cap="none" baseline="0">
          <a:solidFill>
            <a:schemeClr val="bg1"/>
          </a:solidFill>
          <a:latin typeface="Tw Cen MT" panose="020B0602020104020603"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ts val="0"/>
        </a:spcBef>
        <a:spcAft>
          <a:spcPts val="600"/>
        </a:spcAft>
        <a:buClr>
          <a:schemeClr val="accent2"/>
        </a:buClr>
        <a:buSzPct val="92000"/>
        <a:buFont typeface="Wingdings" panose="05000000000000000000" pitchFamily="2" charset="2"/>
        <a:buChar char="§"/>
        <a:defRPr sz="3200" kern="1200">
          <a:solidFill>
            <a:schemeClr val="tx2"/>
          </a:solidFill>
          <a:latin typeface="Tw Cen MT" panose="020B0602020104020603" pitchFamily="34" charset="0"/>
          <a:ea typeface="+mn-ea"/>
          <a:cs typeface="+mn-cs"/>
        </a:defRPr>
      </a:lvl1pPr>
      <a:lvl2pPr marL="630000" indent="-306000" algn="l" defTabSz="457200" rtl="0" eaLnBrk="1" latinLnBrk="0" hangingPunct="1">
        <a:lnSpc>
          <a:spcPct val="110000"/>
        </a:lnSpc>
        <a:spcBef>
          <a:spcPts val="0"/>
        </a:spcBef>
        <a:spcAft>
          <a:spcPts val="600"/>
        </a:spcAft>
        <a:buClr>
          <a:schemeClr val="accent2"/>
        </a:buClr>
        <a:buSzPct val="92000"/>
        <a:buFont typeface="Wingdings" panose="05000000000000000000" pitchFamily="2" charset="2"/>
        <a:buChar char="§"/>
        <a:defRPr sz="2800" kern="1200">
          <a:solidFill>
            <a:schemeClr val="tx2"/>
          </a:solidFill>
          <a:latin typeface="Tw Cen MT" panose="020B0602020104020603" pitchFamily="34" charset="0"/>
          <a:ea typeface="+mn-ea"/>
          <a:cs typeface="+mn-cs"/>
        </a:defRPr>
      </a:lvl2pPr>
      <a:lvl3pPr marL="900000" indent="-270000" algn="l" defTabSz="457200" rtl="0" eaLnBrk="1" latinLnBrk="0" hangingPunct="1">
        <a:lnSpc>
          <a:spcPct val="110000"/>
        </a:lnSpc>
        <a:spcBef>
          <a:spcPts val="0"/>
        </a:spcBef>
        <a:spcAft>
          <a:spcPts val="600"/>
        </a:spcAft>
        <a:buClr>
          <a:schemeClr val="accent2"/>
        </a:buClr>
        <a:buSzPct val="92000"/>
        <a:buFont typeface="Wingdings" panose="05000000000000000000" pitchFamily="2" charset="2"/>
        <a:buChar char="§"/>
        <a:defRPr sz="2400" kern="1200">
          <a:solidFill>
            <a:schemeClr val="tx2"/>
          </a:solidFill>
          <a:latin typeface="Tw Cen MT" panose="020B0602020104020603" pitchFamily="34" charset="0"/>
          <a:ea typeface="+mn-ea"/>
          <a:cs typeface="+mn-cs"/>
        </a:defRPr>
      </a:lvl3pPr>
      <a:lvl4pPr marL="1242000" indent="-234000" algn="l" defTabSz="457200" rtl="0" eaLnBrk="1" latinLnBrk="0" hangingPunct="1">
        <a:lnSpc>
          <a:spcPct val="110000"/>
        </a:lnSpc>
        <a:spcBef>
          <a:spcPts val="0"/>
        </a:spcBef>
        <a:spcAft>
          <a:spcPts val="600"/>
        </a:spcAft>
        <a:buClr>
          <a:schemeClr val="accent2"/>
        </a:buClr>
        <a:buSzPct val="110000"/>
        <a:buFont typeface="Wingdings" panose="05000000000000000000" pitchFamily="2" charset="2"/>
        <a:buChar char="§"/>
        <a:defRPr sz="2000" kern="1200">
          <a:solidFill>
            <a:schemeClr val="tx2"/>
          </a:solidFill>
          <a:latin typeface="Tw Cen MT" panose="020B0602020104020603" pitchFamily="34" charset="0"/>
          <a:ea typeface="+mn-ea"/>
          <a:cs typeface="+mn-cs"/>
        </a:defRPr>
      </a:lvl4pPr>
      <a:lvl5pPr marL="1602000" indent="-234000" algn="l" defTabSz="457200" rtl="0" eaLnBrk="1" latinLnBrk="0" hangingPunct="1">
        <a:lnSpc>
          <a:spcPct val="110000"/>
        </a:lnSpc>
        <a:spcBef>
          <a:spcPts val="0"/>
        </a:spcBef>
        <a:spcAft>
          <a:spcPts val="600"/>
        </a:spcAft>
        <a:buClr>
          <a:schemeClr val="accent2"/>
        </a:buClr>
        <a:buSzPct val="92000"/>
        <a:buFont typeface="Wingdings" panose="05000000000000000000" pitchFamily="2" charset="2"/>
        <a:buChar char="§"/>
        <a:defRPr sz="2000" kern="1200">
          <a:solidFill>
            <a:schemeClr val="tx2"/>
          </a:solidFill>
          <a:latin typeface="Tw Cen MT" panose="020B0602020104020603" pitchFamily="34"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31A7AB-7346-4D97-856E-5CA81099497E}" type="datetime1">
              <a:rPr lang="en-US" smtClean="0"/>
              <a:t>10/4/22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AB668C-E186-44F4-A430-216654B8EE45}" type="slidenum">
              <a:rPr lang="en-US" smtClean="0"/>
              <a:t>‹#›</a:t>
            </a:fld>
            <a:endParaRPr lang="en-US"/>
          </a:p>
        </p:txBody>
      </p:sp>
      <p:cxnSp>
        <p:nvCxnSpPr>
          <p:cNvPr id="7" name="Straight Arrow Connector 6"/>
          <p:cNvCxnSpPr>
            <a:cxnSpLocks noChangeShapeType="1"/>
          </p:cNvCxnSpPr>
          <p:nvPr userDrawn="1"/>
        </p:nvCxnSpPr>
        <p:spPr bwMode="auto">
          <a:xfrm rot="5400000">
            <a:off x="-2459037" y="2590800"/>
            <a:ext cx="5183188" cy="1587"/>
          </a:xfrm>
          <a:prstGeom prst="straightConnector1">
            <a:avLst/>
          </a:prstGeom>
          <a:noFill/>
          <a:ln w="28575" algn="ctr">
            <a:solidFill>
              <a:srgbClr val="0167BB"/>
            </a:solidFill>
            <a:round/>
            <a:headEnd/>
            <a:tailEn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8" name="Straight Arrow Connector 7"/>
          <p:cNvCxnSpPr>
            <a:cxnSpLocks noChangeShapeType="1"/>
          </p:cNvCxnSpPr>
          <p:nvPr userDrawn="1"/>
        </p:nvCxnSpPr>
        <p:spPr bwMode="auto">
          <a:xfrm rot="5400000">
            <a:off x="-2514600" y="2781300"/>
            <a:ext cx="5564188" cy="1588"/>
          </a:xfrm>
          <a:prstGeom prst="straightConnector1">
            <a:avLst/>
          </a:prstGeom>
          <a:noFill/>
          <a:ln w="28575" algn="ctr">
            <a:solidFill>
              <a:srgbClr val="658313"/>
            </a:solidFill>
            <a:round/>
            <a:headEnd/>
            <a:tailEn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9" name="Straight Arrow Connector 8"/>
          <p:cNvCxnSpPr>
            <a:cxnSpLocks noChangeShapeType="1"/>
          </p:cNvCxnSpPr>
          <p:nvPr userDrawn="1"/>
        </p:nvCxnSpPr>
        <p:spPr bwMode="auto">
          <a:xfrm>
            <a:off x="0" y="133350"/>
            <a:ext cx="7772400" cy="1588"/>
          </a:xfrm>
          <a:prstGeom prst="straightConnector1">
            <a:avLst/>
          </a:prstGeom>
          <a:noFill/>
          <a:ln w="28575" algn="ctr">
            <a:solidFill>
              <a:srgbClr val="E47313"/>
            </a:solidFill>
            <a:round/>
            <a:headEnd/>
            <a:tailEnd/>
          </a:ln>
          <a:extLst>
            <a:ext uri="{909E8E84-426E-40DD-AFC4-6F175D3DCCD1}">
              <a14:hiddenFill xmlns:a14="http://schemas.microsoft.com/office/drawing/2010/main">
                <a:noFill/>
              </a14:hiddenFill>
            </a:ext>
          </a:extLst>
        </p:spPr>
      </p:cxnSp>
      <p:pic>
        <p:nvPicPr>
          <p:cNvPr id="10" name="Picture 7" descr="Logo-CDPH #1"/>
          <p:cNvPicPr>
            <a:picLocks noChangeAspect="1" noChangeArrowheads="1"/>
          </p:cNvPicPr>
          <p:nvPr userDrawn="1"/>
        </p:nvPicPr>
        <p:blipFill>
          <a:blip r:embed="rId13">
            <a:clrChange>
              <a:clrFrom>
                <a:srgbClr val="FBFBFB"/>
              </a:clrFrom>
              <a:clrTo>
                <a:srgbClr val="FBFBFB">
                  <a:alpha val="0"/>
                </a:srgbClr>
              </a:clrTo>
            </a:clrChange>
            <a:extLst>
              <a:ext uri="{28A0092B-C50C-407E-A947-70E740481C1C}">
                <a14:useLocalDpi xmlns:a14="http://schemas.microsoft.com/office/drawing/2010/main" val="0"/>
              </a:ext>
            </a:extLst>
          </a:blip>
          <a:srcRect/>
          <a:stretch>
            <a:fillRect/>
          </a:stretch>
        </p:blipFill>
        <p:spPr bwMode="auto">
          <a:xfrm>
            <a:off x="82550" y="5979941"/>
            <a:ext cx="900429" cy="754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6903613"/>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38200" y="1869869"/>
            <a:ext cx="10515600" cy="4235963"/>
          </a:xfrm>
          <a:prstGeom prst="rect">
            <a:avLst/>
          </a:prstGeom>
        </p:spPr>
        <p:txBody>
          <a:bodyPr vert="horz" lIns="91440" tIns="45720" rIns="91440" bIns="45720" rtlCol="0">
            <a:normAutofit/>
          </a:bodyPr>
          <a:lstStyle/>
          <a:p>
            <a:pPr lvl="0"/>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D08814-3D57-4060-9D57-5F8747E42D1F}" type="datetime1">
              <a:rPr lang="en-US" smtClean="0"/>
              <a:t>10/4/22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&lt;page&gt;</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AB668C-E186-44F4-A430-216654B8EE45}" type="slidenum">
              <a:rPr lang="en-US" smtClean="0"/>
              <a:t>‹#›</a:t>
            </a:fld>
            <a:endParaRPr lang="en-US" dirty="0"/>
          </a:p>
        </p:txBody>
      </p:sp>
      <p:cxnSp>
        <p:nvCxnSpPr>
          <p:cNvPr id="7" name="Straight Arrow Connector 6"/>
          <p:cNvCxnSpPr>
            <a:cxnSpLocks noChangeShapeType="1"/>
          </p:cNvCxnSpPr>
          <p:nvPr userDrawn="1"/>
        </p:nvCxnSpPr>
        <p:spPr bwMode="auto">
          <a:xfrm rot="5400000">
            <a:off x="-2459037" y="2590800"/>
            <a:ext cx="5183188" cy="1587"/>
          </a:xfrm>
          <a:prstGeom prst="straightConnector1">
            <a:avLst/>
          </a:prstGeom>
          <a:noFill/>
          <a:ln w="28575" algn="ctr">
            <a:solidFill>
              <a:srgbClr val="0167BB"/>
            </a:solidFill>
            <a:round/>
            <a:headEnd/>
            <a:tailEn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8" name="Straight Arrow Connector 7"/>
          <p:cNvCxnSpPr>
            <a:cxnSpLocks noChangeShapeType="1"/>
          </p:cNvCxnSpPr>
          <p:nvPr userDrawn="1"/>
        </p:nvCxnSpPr>
        <p:spPr bwMode="auto">
          <a:xfrm rot="5400000">
            <a:off x="-2514600" y="2781300"/>
            <a:ext cx="5564188" cy="1588"/>
          </a:xfrm>
          <a:prstGeom prst="straightConnector1">
            <a:avLst/>
          </a:prstGeom>
          <a:noFill/>
          <a:ln w="28575" algn="ctr">
            <a:solidFill>
              <a:srgbClr val="658313"/>
            </a:solidFill>
            <a:round/>
            <a:headEnd/>
            <a:tailEn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9" name="Straight Arrow Connector 8"/>
          <p:cNvCxnSpPr>
            <a:cxnSpLocks noChangeShapeType="1"/>
          </p:cNvCxnSpPr>
          <p:nvPr userDrawn="1"/>
        </p:nvCxnSpPr>
        <p:spPr bwMode="auto">
          <a:xfrm>
            <a:off x="0" y="133350"/>
            <a:ext cx="7772400" cy="1588"/>
          </a:xfrm>
          <a:prstGeom prst="straightConnector1">
            <a:avLst/>
          </a:prstGeom>
          <a:noFill/>
          <a:ln w="28575" algn="ctr">
            <a:solidFill>
              <a:srgbClr val="E47313"/>
            </a:solidFill>
            <a:round/>
            <a:headEnd/>
            <a:tailEnd/>
          </a:ln>
          <a:extLst>
            <a:ext uri="{909E8E84-426E-40DD-AFC4-6F175D3DCCD1}">
              <a14:hiddenFill xmlns:a14="http://schemas.microsoft.com/office/drawing/2010/main">
                <a:noFill/>
              </a14:hiddenFill>
            </a:ext>
          </a:extLst>
        </p:spPr>
      </p:cxnSp>
      <p:pic>
        <p:nvPicPr>
          <p:cNvPr id="10" name="Picture 7" descr="Logo-CDPH #1"/>
          <p:cNvPicPr>
            <a:picLocks noChangeAspect="1" noChangeArrowheads="1"/>
          </p:cNvPicPr>
          <p:nvPr userDrawn="1"/>
        </p:nvPicPr>
        <p:blipFill>
          <a:blip r:embed="rId7">
            <a:clrChange>
              <a:clrFrom>
                <a:srgbClr val="FBFBFB"/>
              </a:clrFrom>
              <a:clrTo>
                <a:srgbClr val="FBFBFB">
                  <a:alpha val="0"/>
                </a:srgbClr>
              </a:clrTo>
            </a:clrChange>
            <a:extLst>
              <a:ext uri="{28A0092B-C50C-407E-A947-70E740481C1C}">
                <a14:useLocalDpi xmlns:a14="http://schemas.microsoft.com/office/drawing/2010/main" val="0"/>
              </a:ext>
            </a:extLst>
          </a:blip>
          <a:srcRect/>
          <a:stretch>
            <a:fillRect/>
          </a:stretch>
        </p:blipFill>
        <p:spPr bwMode="auto">
          <a:xfrm>
            <a:off x="82550" y="5979941"/>
            <a:ext cx="900429" cy="754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1004830"/>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Lst>
  <p:hf hdr="0" ftr="0" dt="0"/>
  <p:txStyles>
    <p:title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3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cdph.ca.gov/opioiddashboard" TargetMode="External"/><Relationship Id="rId1" Type="http://schemas.openxmlformats.org/officeDocument/2006/relationships/slideLayout" Target="../slideLayouts/slideLayout27.xml"/><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5.xml"/><Relationship Id="rId4" Type="http://schemas.openxmlformats.org/officeDocument/2006/relationships/image" Target="../media/image30.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3.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7.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345BE-42F3-4BD6-BDBB-B4665F81F74E}"/>
              </a:ext>
            </a:extLst>
          </p:cNvPr>
          <p:cNvSpPr>
            <a:spLocks noGrp="1"/>
          </p:cNvSpPr>
          <p:nvPr>
            <p:ph type="ctrTitle"/>
          </p:nvPr>
        </p:nvSpPr>
        <p:spPr>
          <a:xfrm>
            <a:off x="6464808" y="1122363"/>
            <a:ext cx="5120640" cy="2902882"/>
          </a:xfrm>
        </p:spPr>
        <p:txBody>
          <a:bodyPr anchor="b">
            <a:noAutofit/>
          </a:bodyPr>
          <a:lstStyle/>
          <a:p>
            <a:pPr algn="l"/>
            <a:r>
              <a:rPr lang="en-US" sz="5400" dirty="0"/>
              <a:t>California Overdose Surveillance Dashboard</a:t>
            </a:r>
          </a:p>
        </p:txBody>
      </p:sp>
      <p:sp>
        <p:nvSpPr>
          <p:cNvPr id="3" name="Subtitle 2">
            <a:extLst>
              <a:ext uri="{FF2B5EF4-FFF2-40B4-BE49-F238E27FC236}">
                <a16:creationId xmlns:a16="http://schemas.microsoft.com/office/drawing/2014/main" id="{468DFCA4-67DC-49A2-AD25-360C93869B40}"/>
              </a:ext>
            </a:extLst>
          </p:cNvPr>
          <p:cNvSpPr>
            <a:spLocks noGrp="1"/>
          </p:cNvSpPr>
          <p:nvPr>
            <p:ph type="subTitle" idx="1"/>
          </p:nvPr>
        </p:nvSpPr>
        <p:spPr>
          <a:xfrm>
            <a:off x="6464808" y="4852070"/>
            <a:ext cx="5120640" cy="990474"/>
          </a:xfrm>
        </p:spPr>
        <p:txBody>
          <a:bodyPr anchor="t">
            <a:normAutofit/>
          </a:bodyPr>
          <a:lstStyle/>
          <a:p>
            <a:pPr algn="l"/>
            <a:r>
              <a:rPr lang="en-US" dirty="0">
                <a:solidFill>
                  <a:srgbClr val="428200"/>
                </a:solidFill>
                <a:hlinkClick r:id="rId2">
                  <a:extLst>
                    <a:ext uri="{A12FA001-AC4F-418D-AE19-62706E023703}">
                      <ahyp:hlinkClr xmlns:ahyp="http://schemas.microsoft.com/office/drawing/2018/hyperlinkcolor" val="tx"/>
                    </a:ext>
                  </a:extLst>
                </a:hlinkClick>
              </a:rPr>
              <a:t>https://cdph.ca.gov/opioiddashboard</a:t>
            </a:r>
            <a:endParaRPr lang="en-US" dirty="0">
              <a:solidFill>
                <a:srgbClr val="428200"/>
              </a:solidFill>
            </a:endParaRPr>
          </a:p>
          <a:p>
            <a:pPr algn="l"/>
            <a:endParaRPr lang="en-US" dirty="0"/>
          </a:p>
        </p:txBody>
      </p:sp>
      <p:pic>
        <p:nvPicPr>
          <p:cNvPr id="39" name="Graphic 6" descr="Image of prescription bottle">
            <a:extLst>
              <a:ext uri="{FF2B5EF4-FFF2-40B4-BE49-F238E27FC236}">
                <a16:creationId xmlns:a16="http://schemas.microsoft.com/office/drawing/2014/main" id="{339ACA21-F546-4AE2-9C23-2569A2CAE9B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4048" y="638365"/>
            <a:ext cx="5398389" cy="5398389"/>
          </a:xfrm>
          <a:prstGeom prst="rect">
            <a:avLst/>
          </a:prstGeom>
        </p:spPr>
      </p:pic>
    </p:spTree>
    <p:extLst>
      <p:ext uri="{BB962C8B-B14F-4D97-AF65-F5344CB8AC3E}">
        <p14:creationId xmlns:p14="http://schemas.microsoft.com/office/powerpoint/2010/main" val="877640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99AE2756-0FC4-4155-83E7-58AAAB63E7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689"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20" name="Rectangle 19" hidden="1">
            <a:extLst>
              <a:ext uri="{FF2B5EF4-FFF2-40B4-BE49-F238E27FC236}">
                <a16:creationId xmlns:a16="http://schemas.microsoft.com/office/drawing/2014/main" id="{247AB924-1B87-43FC-B7C7-B112D5C5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Diagram&#10;&#10;Description automatically generated">
            <a:extLst>
              <a:ext uri="{FF2B5EF4-FFF2-40B4-BE49-F238E27FC236}">
                <a16:creationId xmlns:a16="http://schemas.microsoft.com/office/drawing/2014/main" id="{2403AF54-5E96-09BB-A03F-D3C1DAB8AA39}"/>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0039" y="666539"/>
            <a:ext cx="3533453" cy="3383280"/>
          </a:xfrm>
          <a:prstGeom prst="rect">
            <a:avLst/>
          </a:prstGeom>
        </p:spPr>
      </p:pic>
      <p:pic>
        <p:nvPicPr>
          <p:cNvPr id="13" name="Picture 12" descr="Graphical user interface, map&#10;&#10;Description automatically generated">
            <a:extLst>
              <a:ext uri="{FF2B5EF4-FFF2-40B4-BE49-F238E27FC236}">
                <a16:creationId xmlns:a16="http://schemas.microsoft.com/office/drawing/2014/main" id="{71AA4774-5393-1E49-D2A3-0940DEEDAC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85729" y="692887"/>
            <a:ext cx="3599235" cy="3383280"/>
          </a:xfrm>
          <a:prstGeom prst="rect">
            <a:avLst/>
          </a:prstGeom>
        </p:spPr>
      </p:pic>
      <p:cxnSp>
        <p:nvCxnSpPr>
          <p:cNvPr id="22" name="Straight Connector 21">
            <a:extLst>
              <a:ext uri="{FF2B5EF4-FFF2-40B4-BE49-F238E27FC236}">
                <a16:creationId xmlns:a16="http://schemas.microsoft.com/office/drawing/2014/main" id="{818DC98F-4057-4645-B948-F604F39A9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534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1" name="Picture 10" descr="Chart, bar chart&#10;&#10;Description automatically generated">
            <a:extLst>
              <a:ext uri="{FF2B5EF4-FFF2-40B4-BE49-F238E27FC236}">
                <a16:creationId xmlns:a16="http://schemas.microsoft.com/office/drawing/2014/main" id="{E1265789-C802-AEC4-7C98-3636F884CD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49725" y="437197"/>
            <a:ext cx="3423916" cy="3783333"/>
          </a:xfrm>
          <a:prstGeom prst="rect">
            <a:avLst/>
          </a:prstGeom>
        </p:spPr>
      </p:pic>
      <p:cxnSp>
        <p:nvCxnSpPr>
          <p:cNvPr id="24" name="Straight Connector 23">
            <a:extLst>
              <a:ext uri="{FF2B5EF4-FFF2-40B4-BE49-F238E27FC236}">
                <a16:creationId xmlns:a16="http://schemas.microsoft.com/office/drawing/2014/main" id="{DAD2B705-4A9B-408D-AA80-4F41045E09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238D4CB8-F47E-57CE-50B2-B2E7A1E13F4C}"/>
              </a:ext>
            </a:extLst>
          </p:cNvPr>
          <p:cNvSpPr>
            <a:spLocks noGrp="1"/>
          </p:cNvSpPr>
          <p:nvPr>
            <p:ph type="sldNum" sz="quarter" idx="4294967295"/>
          </p:nvPr>
        </p:nvSpPr>
        <p:spPr>
          <a:xfrm>
            <a:off x="8610600" y="6522430"/>
            <a:ext cx="2743200" cy="347472"/>
          </a:xfrm>
        </p:spPr>
        <p:txBody>
          <a:bodyPr vert="horz" lIns="91440" tIns="45720" rIns="91440" bIns="45720" rtlCol="0" anchor="ctr">
            <a:normAutofit/>
          </a:bodyPr>
          <a:lstStyle/>
          <a:p>
            <a:pPr defTabSz="914400">
              <a:spcAft>
                <a:spcPts val="600"/>
              </a:spcAft>
            </a:pPr>
            <a:fld id="{07AB668C-E186-44F4-A430-216654B8EE45}" type="slidenum">
              <a:rPr lang="en-US" smtClean="0"/>
              <a:pPr defTabSz="914400">
                <a:spcAft>
                  <a:spcPts val="600"/>
                </a:spcAft>
              </a:pPr>
              <a:t>10</a:t>
            </a:fld>
            <a:endParaRPr lang="en-US"/>
          </a:p>
        </p:txBody>
      </p:sp>
      <p:sp>
        <p:nvSpPr>
          <p:cNvPr id="41" name="Title 1">
            <a:extLst>
              <a:ext uri="{FF2B5EF4-FFF2-40B4-BE49-F238E27FC236}">
                <a16:creationId xmlns:a16="http://schemas.microsoft.com/office/drawing/2014/main" id="{5FCD34D2-825C-42A6-B719-93466B6F52DE}"/>
              </a:ext>
            </a:extLst>
          </p:cNvPr>
          <p:cNvSpPr txBox="1">
            <a:spLocks/>
          </p:cNvSpPr>
          <p:nvPr/>
        </p:nvSpPr>
        <p:spPr>
          <a:xfrm>
            <a:off x="801390" y="4433759"/>
            <a:ext cx="10558801" cy="10897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accent2"/>
                </a:solidFill>
                <a:latin typeface="+mj-lt"/>
                <a:ea typeface="+mj-ea"/>
                <a:cs typeface="+mj-cs"/>
              </a:defRPr>
            </a:lvl1pPr>
          </a:lstStyle>
          <a:p>
            <a:r>
              <a:rPr lang="en-US" dirty="0">
                <a:solidFill>
                  <a:srgbClr val="0067BB"/>
                </a:solidFill>
              </a:rPr>
              <a:t>Geographic Distribution</a:t>
            </a:r>
          </a:p>
        </p:txBody>
      </p:sp>
    </p:spTree>
    <p:extLst>
      <p:ext uri="{BB962C8B-B14F-4D97-AF65-F5344CB8AC3E}">
        <p14:creationId xmlns:p14="http://schemas.microsoft.com/office/powerpoint/2010/main" val="308819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E5F7B1-6849-C7CA-2191-A1A056F45AF0}"/>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a:solidFill>
                  <a:srgbClr val="FFFFFF"/>
                </a:solidFill>
              </a:rPr>
              <a:t>Time Trend </a:t>
            </a:r>
          </a:p>
        </p:txBody>
      </p:sp>
      <p:cxnSp>
        <p:nvCxnSpPr>
          <p:cNvPr id="21" name="Straight Connector 20">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Content Placeholder 4" descr="Chart, line chart, histogram&#10;&#10;Description automatically generated">
            <a:extLst>
              <a:ext uri="{FF2B5EF4-FFF2-40B4-BE49-F238E27FC236}">
                <a16:creationId xmlns:a16="http://schemas.microsoft.com/office/drawing/2014/main" id="{44975EB1-1449-2A91-A9F5-5AEEAC5AD02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1567" y="2652464"/>
            <a:ext cx="5455917" cy="3546345"/>
          </a:xfrm>
          <a:prstGeom prst="rect">
            <a:avLst/>
          </a:prstGeom>
        </p:spPr>
      </p:pic>
      <p:cxnSp>
        <p:nvCxnSpPr>
          <p:cNvPr id="23" name="Straight Connector 22">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7" name="Picture 6" descr="Table&#10;&#10;Description automatically generated">
            <a:extLst>
              <a:ext uri="{FF2B5EF4-FFF2-40B4-BE49-F238E27FC236}">
                <a16:creationId xmlns:a16="http://schemas.microsoft.com/office/drawing/2014/main" id="{A058D688-8F8D-E020-D163-5083F90150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5073" y="2897980"/>
            <a:ext cx="5455917" cy="3055312"/>
          </a:xfrm>
          <a:prstGeom prst="rect">
            <a:avLst/>
          </a:prstGeom>
        </p:spPr>
      </p:pic>
    </p:spTree>
    <p:extLst>
      <p:ext uri="{BB962C8B-B14F-4D97-AF65-F5344CB8AC3E}">
        <p14:creationId xmlns:p14="http://schemas.microsoft.com/office/powerpoint/2010/main" val="2852426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6">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rgbClr val="006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4F6669-A2B4-A867-566D-6D791A874559}"/>
              </a:ext>
            </a:extLst>
          </p:cNvPr>
          <p:cNvSpPr>
            <a:spLocks noGrp="1"/>
          </p:cNvSpPr>
          <p:nvPr>
            <p:ph type="title"/>
          </p:nvPr>
        </p:nvSpPr>
        <p:spPr>
          <a:xfrm>
            <a:off x="838200" y="585216"/>
            <a:ext cx="10515600" cy="1325563"/>
          </a:xfrm>
        </p:spPr>
        <p:txBody>
          <a:bodyPr vert="horz" lIns="91440" tIns="45720" rIns="91440" bIns="45720" rtlCol="0">
            <a:normAutofit/>
          </a:bodyPr>
          <a:lstStyle/>
          <a:p>
            <a:r>
              <a:rPr lang="en-US">
                <a:solidFill>
                  <a:srgbClr val="FFFFFF"/>
                </a:solidFill>
              </a:rPr>
              <a:t>Demographics </a:t>
            </a:r>
          </a:p>
        </p:txBody>
      </p:sp>
      <p:pic>
        <p:nvPicPr>
          <p:cNvPr id="9" name="Content Placeholder 8">
            <a:extLst>
              <a:ext uri="{FF2B5EF4-FFF2-40B4-BE49-F238E27FC236}">
                <a16:creationId xmlns:a16="http://schemas.microsoft.com/office/drawing/2014/main" id="{2DAC22A0-3523-961E-A640-1FF224B4A44A}"/>
              </a:ext>
            </a:extLst>
          </p:cNvPr>
          <p:cNvPicPr>
            <a:picLocks noChangeAspect="1"/>
          </p:cNvPicPr>
          <p:nvPr/>
        </p:nvPicPr>
        <p:blipFill rotWithShape="1">
          <a:blip r:embed="rId3">
            <a:extLst>
              <a:ext uri="{28A0092B-C50C-407E-A947-70E740481C1C}">
                <a14:useLocalDpi xmlns:a14="http://schemas.microsoft.com/office/drawing/2010/main" val="0"/>
              </a:ext>
            </a:extLst>
          </a:blip>
          <a:srcRect l="6291" r="-1" b="-1"/>
          <a:stretch/>
        </p:blipFill>
        <p:spPr>
          <a:xfrm>
            <a:off x="841248" y="2516777"/>
            <a:ext cx="6236208" cy="3660185"/>
          </a:xfrm>
          <a:prstGeom prst="rect">
            <a:avLst/>
          </a:prstGeom>
        </p:spPr>
      </p:pic>
      <p:pic>
        <p:nvPicPr>
          <p:cNvPr id="12" name="Content Placeholder 11" descr="Graphical user interface, text, application, email&#10;&#10;Description automatically generated">
            <a:extLst>
              <a:ext uri="{FF2B5EF4-FFF2-40B4-BE49-F238E27FC236}">
                <a16:creationId xmlns:a16="http://schemas.microsoft.com/office/drawing/2014/main" id="{07E6A334-C4B6-7530-9FD4-163371B00E08}"/>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7706005" y="2516188"/>
            <a:ext cx="3485589" cy="3660775"/>
          </a:xfrm>
        </p:spPr>
      </p:pic>
    </p:spTree>
    <p:extLst>
      <p:ext uri="{BB962C8B-B14F-4D97-AF65-F5344CB8AC3E}">
        <p14:creationId xmlns:p14="http://schemas.microsoft.com/office/powerpoint/2010/main" val="754892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0100" y="978102"/>
            <a:ext cx="10588434" cy="1062644"/>
          </a:xfrm>
        </p:spPr>
        <p:txBody>
          <a:bodyPr vert="horz" lIns="91440" tIns="45720" rIns="91440" bIns="45720" rtlCol="0" anchor="b">
            <a:normAutofit/>
          </a:bodyPr>
          <a:lstStyle/>
          <a:p>
            <a:pPr algn="l"/>
            <a:r>
              <a:rPr lang="en-US" b="1" dirty="0">
                <a:solidFill>
                  <a:srgbClr val="0067BB"/>
                </a:solidFill>
              </a:rPr>
              <a:t>Contact</a:t>
            </a:r>
            <a:r>
              <a:rPr lang="en-US" b="1" kern="1200" dirty="0">
                <a:solidFill>
                  <a:srgbClr val="0067BB"/>
                </a:solidFill>
                <a:latin typeface="+mj-lt"/>
                <a:ea typeface="+mj-ea"/>
                <a:cs typeface="+mj-cs"/>
              </a:rPr>
              <a:t> </a:t>
            </a:r>
            <a:r>
              <a:rPr lang="en-US" b="1" dirty="0">
                <a:solidFill>
                  <a:srgbClr val="0067BB"/>
                </a:solidFill>
              </a:rPr>
              <a:t>for Dashboard Questions</a:t>
            </a:r>
          </a:p>
        </p:txBody>
      </p:sp>
      <p:cxnSp>
        <p:nvCxnSpPr>
          <p:cNvPr id="20" name="Straight Connector 9">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5" name="Content Placeholder 4" descr="Customer review with solid fill">
            <a:extLst>
              <a:ext uri="{FF2B5EF4-FFF2-40B4-BE49-F238E27FC236}">
                <a16:creationId xmlns:a16="http://schemas.microsoft.com/office/drawing/2014/main" id="{C7335CC3-C675-48C7-9EB2-626B8D560404}"/>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3206" y="2811104"/>
            <a:ext cx="2928114" cy="2928114"/>
          </a:xfrm>
          <a:prstGeom prst="rect">
            <a:avLst/>
          </a:prstGeom>
        </p:spPr>
      </p:pic>
      <p:sp>
        <p:nvSpPr>
          <p:cNvPr id="3" name="Content Placeholder 2"/>
          <p:cNvSpPr>
            <a:spLocks noGrp="1"/>
          </p:cNvSpPr>
          <p:nvPr>
            <p:ph sz="half" idx="1"/>
          </p:nvPr>
        </p:nvSpPr>
        <p:spPr>
          <a:xfrm>
            <a:off x="4955354" y="2682433"/>
            <a:ext cx="6282169" cy="3215749"/>
          </a:xfrm>
        </p:spPr>
        <p:txBody>
          <a:bodyPr vert="horz" lIns="91440" tIns="45720" rIns="91440" bIns="45720" rtlCol="0">
            <a:normAutofit/>
          </a:bodyPr>
          <a:lstStyle/>
          <a:p>
            <a:pPr marL="228600" indent="-228600" algn="l">
              <a:buFont typeface="Arial" panose="020B0604020202020204" pitchFamily="34" charset="0"/>
              <a:buChar char="•"/>
            </a:pPr>
            <a:endParaRPr lang="en-US" sz="2400" dirty="0"/>
          </a:p>
          <a:p>
            <a:pPr marL="228600" indent="-228600" algn="l">
              <a:buFont typeface="Arial" panose="020B0604020202020204" pitchFamily="34" charset="0"/>
              <a:buChar char="•"/>
            </a:pPr>
            <a:endParaRPr lang="en-US" sz="2400" dirty="0"/>
          </a:p>
          <a:p>
            <a:pPr algn="l"/>
            <a:r>
              <a:rPr lang="en-US" sz="2400" dirty="0"/>
              <a:t>Mar-y-sol Pasquiers, MPH, CPH</a:t>
            </a:r>
          </a:p>
          <a:p>
            <a:pPr algn="l"/>
            <a:r>
              <a:rPr lang="en-US" sz="2400" b="1" dirty="0">
                <a:solidFill>
                  <a:srgbClr val="0067BB"/>
                </a:solidFill>
                <a:latin typeface="+mj-lt"/>
                <a:ea typeface="+mj-ea"/>
                <a:cs typeface="+mj-cs"/>
              </a:rPr>
              <a:t>Mar-y-sol.Pasquiers@cdph.ca.gov</a:t>
            </a:r>
            <a:endParaRPr lang="en-US" sz="4400" b="1" dirty="0">
              <a:solidFill>
                <a:srgbClr val="0067BB"/>
              </a:solidFill>
              <a:latin typeface="+mj-lt"/>
              <a:ea typeface="+mj-ea"/>
              <a:cs typeface="+mj-cs"/>
            </a:endParaRPr>
          </a:p>
          <a:p>
            <a:pPr indent="-228600" algn="l">
              <a:buFont typeface="Arial" panose="020B0604020202020204" pitchFamily="34" charset="0"/>
              <a:buChar char="•"/>
            </a:pPr>
            <a:endParaRPr lang="en-US" sz="2400" b="1" dirty="0"/>
          </a:p>
          <a:p>
            <a:pPr indent="-228600" algn="l">
              <a:buFont typeface="Arial" panose="020B0604020202020204" pitchFamily="34" charset="0"/>
              <a:buChar char="•"/>
            </a:pPr>
            <a:endParaRPr lang="en-US" sz="2400" b="1" dirty="0"/>
          </a:p>
          <a:p>
            <a:pPr indent="-228600" algn="l">
              <a:buFont typeface="Arial" panose="020B0604020202020204" pitchFamily="34" charset="0"/>
              <a:buChar char="•"/>
            </a:pPr>
            <a:endParaRPr lang="en-US" sz="2400" dirty="0"/>
          </a:p>
        </p:txBody>
      </p:sp>
    </p:spTree>
    <p:extLst>
      <p:ext uri="{BB962C8B-B14F-4D97-AF65-F5344CB8AC3E}">
        <p14:creationId xmlns:p14="http://schemas.microsoft.com/office/powerpoint/2010/main" val="1132262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32E3B51-1C12-D587-2BA7-22AC681E5974}"/>
              </a:ext>
            </a:extLst>
          </p:cNvPr>
          <p:cNvSpPr>
            <a:spLocks noGrp="1"/>
          </p:cNvSpPr>
          <p:nvPr>
            <p:ph type="title"/>
          </p:nvPr>
        </p:nvSpPr>
        <p:spPr/>
        <p:txBody>
          <a:bodyPr>
            <a:normAutofit/>
          </a:bodyPr>
          <a:lstStyle/>
          <a:p>
            <a:r>
              <a:rPr lang="en-US" dirty="0">
                <a:solidFill>
                  <a:srgbClr val="0067BB"/>
                </a:solidFill>
              </a:rPr>
              <a:t>Purpose </a:t>
            </a:r>
          </a:p>
        </p:txBody>
      </p:sp>
      <p:sp>
        <p:nvSpPr>
          <p:cNvPr id="9" name="Content Placeholder 8">
            <a:extLst>
              <a:ext uri="{FF2B5EF4-FFF2-40B4-BE49-F238E27FC236}">
                <a16:creationId xmlns:a16="http://schemas.microsoft.com/office/drawing/2014/main" id="{1F58A028-56BA-E7BD-2B2A-B45EDA7EFEE1}"/>
              </a:ext>
            </a:extLst>
          </p:cNvPr>
          <p:cNvSpPr>
            <a:spLocks noGrp="1"/>
          </p:cNvSpPr>
          <p:nvPr>
            <p:ph idx="1"/>
          </p:nvPr>
        </p:nvSpPr>
        <p:spPr/>
        <p:txBody>
          <a:bodyPr>
            <a:normAutofit/>
          </a:bodyPr>
          <a:lstStyle/>
          <a:p>
            <a:pPr marL="571500" indent="-571500" algn="l">
              <a:buFont typeface="Arial" panose="020B0604020202020204" pitchFamily="34" charset="0"/>
              <a:buChar char="•"/>
            </a:pPr>
            <a:r>
              <a:rPr lang="en-US" sz="2400" dirty="0">
                <a:solidFill>
                  <a:srgbClr val="202020"/>
                </a:solidFill>
                <a:latin typeface="Source Sans Pro" panose="020B0503030403020204" pitchFamily="34" charset="0"/>
              </a:rPr>
              <a:t>S</a:t>
            </a:r>
            <a:r>
              <a:rPr lang="en-US" sz="2400" b="0" i="0" dirty="0">
                <a:solidFill>
                  <a:srgbClr val="202020"/>
                </a:solidFill>
                <a:effectLst/>
                <a:latin typeface="Source Sans Pro" panose="020B0503030403020204" pitchFamily="34" charset="0"/>
              </a:rPr>
              <a:t>upport and improve data sharing and integration</a:t>
            </a:r>
          </a:p>
          <a:p>
            <a:pPr marL="571500" indent="-571500" algn="l">
              <a:buFont typeface="Arial" panose="020B0604020202020204" pitchFamily="34" charset="0"/>
              <a:buChar char="•"/>
            </a:pPr>
            <a:r>
              <a:rPr lang="en-US" sz="2400" b="0" i="0" dirty="0">
                <a:solidFill>
                  <a:srgbClr val="202020"/>
                </a:solidFill>
                <a:effectLst/>
                <a:latin typeface="Source Sans Pro" panose="020B0503030403020204" pitchFamily="34" charset="0"/>
              </a:rPr>
              <a:t>Serves as the primary data dissemination tool for opioid-related and other drug overdose data that incorporates statewide and geographically-specific opioid overdose and prescription data and displays them in enhanced visualizations</a:t>
            </a:r>
          </a:p>
          <a:p>
            <a:pPr marL="571500" indent="-571500" algn="l">
              <a:buFont typeface="Arial" panose="020B0604020202020204" pitchFamily="34" charset="0"/>
              <a:buChar char="•"/>
            </a:pPr>
            <a:r>
              <a:rPr lang="en-US" sz="2400" b="0" i="0" dirty="0">
                <a:solidFill>
                  <a:srgbClr val="202020"/>
                </a:solidFill>
                <a:effectLst/>
                <a:latin typeface="Source Sans Pro" panose="020B0503030403020204" pitchFamily="34" charset="0"/>
              </a:rPr>
              <a:t>Data available on the dashboard includes:</a:t>
            </a:r>
          </a:p>
          <a:p>
            <a:pPr marL="1257300" lvl="1" indent="-571500"/>
            <a:r>
              <a:rPr lang="en-US" dirty="0">
                <a:solidFill>
                  <a:srgbClr val="202020"/>
                </a:solidFill>
                <a:latin typeface="Source Sans Pro" panose="020B0503030403020204" pitchFamily="34" charset="0"/>
              </a:rPr>
              <a:t>Death data </a:t>
            </a:r>
          </a:p>
          <a:p>
            <a:pPr marL="1257300" lvl="1" indent="-571500"/>
            <a:r>
              <a:rPr lang="en-US" dirty="0">
                <a:solidFill>
                  <a:srgbClr val="202020"/>
                </a:solidFill>
                <a:latin typeface="Source Sans Pro" panose="020B0503030403020204" pitchFamily="34" charset="0"/>
              </a:rPr>
              <a:t>Emergency Department visit data</a:t>
            </a:r>
          </a:p>
          <a:p>
            <a:pPr marL="1257300" lvl="1" indent="-571500"/>
            <a:r>
              <a:rPr lang="en-US" dirty="0">
                <a:solidFill>
                  <a:srgbClr val="202020"/>
                </a:solidFill>
                <a:latin typeface="Source Sans Pro" panose="020B0503030403020204" pitchFamily="34" charset="0"/>
              </a:rPr>
              <a:t>Hospitalization data</a:t>
            </a:r>
          </a:p>
          <a:p>
            <a:pPr marL="1257300" lvl="1" indent="-571500"/>
            <a:r>
              <a:rPr lang="en-US" b="0" i="0" dirty="0">
                <a:solidFill>
                  <a:srgbClr val="202020"/>
                </a:solidFill>
                <a:effectLst/>
                <a:latin typeface="Source Sans Pro" panose="020B0503030403020204" pitchFamily="34" charset="0"/>
              </a:rPr>
              <a:t>Prescription </a:t>
            </a:r>
            <a:r>
              <a:rPr lang="en-US" dirty="0">
                <a:solidFill>
                  <a:srgbClr val="202020"/>
                </a:solidFill>
                <a:latin typeface="Source Sans Pro" panose="020B0503030403020204" pitchFamily="34" charset="0"/>
              </a:rPr>
              <a:t>dispensing data </a:t>
            </a:r>
            <a:br>
              <a:rPr lang="en-US" sz="2600" b="0" i="0" dirty="0">
                <a:solidFill>
                  <a:srgbClr val="202020"/>
                </a:solidFill>
                <a:effectLst/>
                <a:latin typeface="Source Sans Pro" panose="020B0503030403020204" pitchFamily="34" charset="0"/>
              </a:rPr>
            </a:br>
            <a:br>
              <a:rPr lang="en-US" sz="1200" b="0" i="0" dirty="0">
                <a:solidFill>
                  <a:srgbClr val="202020"/>
                </a:solidFill>
                <a:effectLst/>
                <a:latin typeface="Source Sans Pro" panose="020B0503030403020204" pitchFamily="34" charset="0"/>
              </a:rPr>
            </a:br>
            <a:endParaRPr lang="en-US" sz="1200" b="0" i="0" dirty="0">
              <a:solidFill>
                <a:srgbClr val="202020"/>
              </a:solidFill>
              <a:effectLst/>
              <a:latin typeface="Source Sans Pro" panose="020B0503030403020204" pitchFamily="34" charset="0"/>
            </a:endParaRPr>
          </a:p>
          <a:p>
            <a:pPr marL="571500" indent="-571500" algn="l">
              <a:buFont typeface="Arial" panose="020B0604020202020204" pitchFamily="34" charset="0"/>
              <a:buChar char="•"/>
            </a:pPr>
            <a:endParaRPr lang="en-US" sz="2400" dirty="0"/>
          </a:p>
        </p:txBody>
      </p:sp>
      <p:sp>
        <p:nvSpPr>
          <p:cNvPr id="4" name="Slide Number Placeholder 3">
            <a:extLst>
              <a:ext uri="{FF2B5EF4-FFF2-40B4-BE49-F238E27FC236}">
                <a16:creationId xmlns:a16="http://schemas.microsoft.com/office/drawing/2014/main" id="{ADC907D0-FB92-C555-DF32-CCC78956F945}"/>
              </a:ext>
            </a:extLst>
          </p:cNvPr>
          <p:cNvSpPr>
            <a:spLocks noGrp="1"/>
          </p:cNvSpPr>
          <p:nvPr>
            <p:ph type="sldNum" sz="quarter" idx="4294967295"/>
          </p:nvPr>
        </p:nvSpPr>
        <p:spPr>
          <a:xfrm>
            <a:off x="9448800" y="6356350"/>
            <a:ext cx="2743200" cy="365125"/>
          </a:xfrm>
        </p:spPr>
        <p:txBody>
          <a:bodyPr/>
          <a:lstStyle/>
          <a:p>
            <a:fld id="{867DA364-55D5-48AC-9A4F-D3295A795538}" type="slidenum">
              <a:rPr lang="en-US" smtClean="0"/>
              <a:pPr/>
              <a:t>2</a:t>
            </a:fld>
            <a:endParaRPr lang="en-US"/>
          </a:p>
        </p:txBody>
      </p:sp>
    </p:spTree>
    <p:extLst>
      <p:ext uri="{BB962C8B-B14F-4D97-AF65-F5344CB8AC3E}">
        <p14:creationId xmlns:p14="http://schemas.microsoft.com/office/powerpoint/2010/main" val="3419348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DAED8-32CF-4FB9-AF3B-7F6892AC2C36}"/>
              </a:ext>
            </a:extLst>
          </p:cNvPr>
          <p:cNvSpPr>
            <a:spLocks noGrp="1"/>
          </p:cNvSpPr>
          <p:nvPr>
            <p:ph type="title"/>
          </p:nvPr>
        </p:nvSpPr>
        <p:spPr>
          <a:xfrm>
            <a:off x="838200" y="365125"/>
            <a:ext cx="10515600" cy="1325563"/>
          </a:xfrm>
        </p:spPr>
        <p:txBody>
          <a:bodyPr>
            <a:normAutofit/>
          </a:bodyPr>
          <a:lstStyle/>
          <a:p>
            <a:pPr algn="ctr"/>
            <a:r>
              <a:rPr lang="en-US" b="1" dirty="0">
                <a:solidFill>
                  <a:srgbClr val="0067BB"/>
                </a:solidFill>
              </a:rPr>
              <a:t>Dashboard Data Sources</a:t>
            </a:r>
          </a:p>
        </p:txBody>
      </p:sp>
      <p:graphicFrame>
        <p:nvGraphicFramePr>
          <p:cNvPr id="17" name="Content Placeholder 2" descr="Description of Dashboard Data sources.&#10;">
            <a:extLst>
              <a:ext uri="{FF2B5EF4-FFF2-40B4-BE49-F238E27FC236}">
                <a16:creationId xmlns:a16="http://schemas.microsoft.com/office/drawing/2014/main" id="{226D0D34-FDF3-4A7F-840F-E5D549280C46}"/>
              </a:ext>
            </a:extLst>
          </p:cNvPr>
          <p:cNvGraphicFramePr>
            <a:graphicFrameLocks noGrp="1"/>
          </p:cNvGraphicFramePr>
          <p:nvPr>
            <p:ph idx="1"/>
            <p:extLst>
              <p:ext uri="{D42A27DB-BD31-4B8C-83A1-F6EECF244321}">
                <p14:modId xmlns:p14="http://schemas.microsoft.com/office/powerpoint/2010/main" val="1891507401"/>
              </p:ext>
            </p:extLst>
          </p:nvPr>
        </p:nvGraphicFramePr>
        <p:xfrm>
          <a:off x="838200" y="1690688"/>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a:extLst>
              <a:ext uri="{FF2B5EF4-FFF2-40B4-BE49-F238E27FC236}">
                <a16:creationId xmlns:a16="http://schemas.microsoft.com/office/drawing/2014/main" id="{744D9D22-A80F-4EB7-A228-F44076780497}"/>
              </a:ext>
            </a:extLst>
          </p:cNvPr>
          <p:cNvSpPr>
            <a:spLocks noGrp="1"/>
          </p:cNvSpPr>
          <p:nvPr>
            <p:ph type="ftr" sz="quarter" idx="11"/>
          </p:nvPr>
        </p:nvSpPr>
        <p:spPr>
          <a:xfrm>
            <a:off x="4038600" y="6356350"/>
            <a:ext cx="4991100" cy="365125"/>
          </a:xfrm>
        </p:spPr>
        <p:txBody>
          <a:bodyPr/>
          <a:lstStyle/>
          <a:p>
            <a:r>
              <a:rPr lang="en-US" dirty="0"/>
              <a:t>*Formerly the Office of Statewide Health Planning and Development (OSHPD)</a:t>
            </a:r>
          </a:p>
        </p:txBody>
      </p:sp>
    </p:spTree>
    <p:extLst>
      <p:ext uri="{BB962C8B-B14F-4D97-AF65-F5344CB8AC3E}">
        <p14:creationId xmlns:p14="http://schemas.microsoft.com/office/powerpoint/2010/main" val="3239338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405723A-5816-29FD-966E-3BEE835416C0}"/>
              </a:ext>
            </a:extLst>
          </p:cNvPr>
          <p:cNvSpPr>
            <a:spLocks noGrp="1"/>
          </p:cNvSpPr>
          <p:nvPr>
            <p:ph type="title"/>
          </p:nvPr>
        </p:nvSpPr>
        <p:spPr>
          <a:xfrm>
            <a:off x="1222830" y="365127"/>
            <a:ext cx="10130970" cy="703510"/>
          </a:xfrm>
        </p:spPr>
        <p:txBody>
          <a:bodyPr>
            <a:noAutofit/>
          </a:bodyPr>
          <a:lstStyle/>
          <a:p>
            <a:pPr algn="l"/>
            <a:r>
              <a:rPr lang="en-US" sz="3000" dirty="0">
                <a:solidFill>
                  <a:srgbClr val="0067BB"/>
                </a:solidFill>
              </a:rPr>
              <a:t>Any Opioid-Related Age-Adjusted Rates, County Residents, 2020</a:t>
            </a:r>
          </a:p>
        </p:txBody>
      </p:sp>
      <p:sp>
        <p:nvSpPr>
          <p:cNvPr id="4" name="Slide Number Placeholder 3">
            <a:extLst>
              <a:ext uri="{FF2B5EF4-FFF2-40B4-BE49-F238E27FC236}">
                <a16:creationId xmlns:a16="http://schemas.microsoft.com/office/drawing/2014/main" id="{22717107-7B02-B986-86FA-6081D931DEB6}"/>
              </a:ext>
            </a:extLst>
          </p:cNvPr>
          <p:cNvSpPr>
            <a:spLocks noGrp="1"/>
          </p:cNvSpPr>
          <p:nvPr>
            <p:ph type="sldNum" sz="quarter" idx="4294967295"/>
          </p:nvPr>
        </p:nvSpPr>
        <p:spPr>
          <a:xfrm>
            <a:off x="9448800" y="6356350"/>
            <a:ext cx="2743200" cy="365125"/>
          </a:xfrm>
        </p:spPr>
        <p:txBody>
          <a:bodyPr/>
          <a:lstStyle/>
          <a:p>
            <a:fld id="{07AB668C-E186-44F4-A430-216654B8EE45}" type="slidenum">
              <a:rPr lang="en-US" smtClean="0"/>
              <a:t>4</a:t>
            </a:fld>
            <a:endParaRPr lang="en-US" dirty="0"/>
          </a:p>
        </p:txBody>
      </p:sp>
      <p:graphicFrame>
        <p:nvGraphicFramePr>
          <p:cNvPr id="5" name="Table 5">
            <a:extLst>
              <a:ext uri="{FF2B5EF4-FFF2-40B4-BE49-F238E27FC236}">
                <a16:creationId xmlns:a16="http://schemas.microsoft.com/office/drawing/2014/main" id="{F571F3AA-53E4-DA71-0721-F5FFD5964729}"/>
              </a:ext>
            </a:extLst>
          </p:cNvPr>
          <p:cNvGraphicFramePr>
            <a:graphicFrameLocks noGrp="1"/>
          </p:cNvGraphicFramePr>
          <p:nvPr>
            <p:extLst>
              <p:ext uri="{D42A27DB-BD31-4B8C-83A1-F6EECF244321}">
                <p14:modId xmlns:p14="http://schemas.microsoft.com/office/powerpoint/2010/main" val="1229551083"/>
              </p:ext>
            </p:extLst>
          </p:nvPr>
        </p:nvGraphicFramePr>
        <p:xfrm>
          <a:off x="1222830" y="1129573"/>
          <a:ext cx="10130970" cy="4598853"/>
        </p:xfrm>
        <a:graphic>
          <a:graphicData uri="http://schemas.openxmlformats.org/drawingml/2006/table">
            <a:tbl>
              <a:tblPr firstRow="1" bandRow="1">
                <a:tableStyleId>{5C22544A-7EE6-4342-B048-85BDC9FD1C3A}</a:tableStyleId>
              </a:tblPr>
              <a:tblGrid>
                <a:gridCol w="1803035">
                  <a:extLst>
                    <a:ext uri="{9D8B030D-6E8A-4147-A177-3AD203B41FA5}">
                      <a16:colId xmlns:a16="http://schemas.microsoft.com/office/drawing/2014/main" val="4060221803"/>
                    </a:ext>
                  </a:extLst>
                </a:gridCol>
                <a:gridCol w="2208068">
                  <a:extLst>
                    <a:ext uri="{9D8B030D-6E8A-4147-A177-3AD203B41FA5}">
                      <a16:colId xmlns:a16="http://schemas.microsoft.com/office/drawing/2014/main" val="2059178882"/>
                    </a:ext>
                  </a:extLst>
                </a:gridCol>
                <a:gridCol w="2128822">
                  <a:extLst>
                    <a:ext uri="{9D8B030D-6E8A-4147-A177-3AD203B41FA5}">
                      <a16:colId xmlns:a16="http://schemas.microsoft.com/office/drawing/2014/main" val="2694478956"/>
                    </a:ext>
                  </a:extLst>
                </a:gridCol>
                <a:gridCol w="2191430">
                  <a:extLst>
                    <a:ext uri="{9D8B030D-6E8A-4147-A177-3AD203B41FA5}">
                      <a16:colId xmlns:a16="http://schemas.microsoft.com/office/drawing/2014/main" val="1619614946"/>
                    </a:ext>
                  </a:extLst>
                </a:gridCol>
                <a:gridCol w="1799615">
                  <a:extLst>
                    <a:ext uri="{9D8B030D-6E8A-4147-A177-3AD203B41FA5}">
                      <a16:colId xmlns:a16="http://schemas.microsoft.com/office/drawing/2014/main" val="795034283"/>
                    </a:ext>
                  </a:extLst>
                </a:gridCol>
              </a:tblGrid>
              <a:tr h="862391">
                <a:tc>
                  <a:txBody>
                    <a:bodyPr/>
                    <a:lstStyle/>
                    <a:p>
                      <a:endParaRPr lang="en-US" dirty="0"/>
                    </a:p>
                  </a:txBody>
                  <a:tcPr>
                    <a:solidFill>
                      <a:srgbClr val="0067BB"/>
                    </a:solidFill>
                  </a:tcPr>
                </a:tc>
                <a:tc>
                  <a:txBody>
                    <a:bodyPr/>
                    <a:lstStyle/>
                    <a:p>
                      <a:pPr algn="ctr"/>
                      <a:r>
                        <a:rPr lang="en-US" sz="2000" dirty="0">
                          <a:solidFill>
                            <a:schemeClr val="bg1"/>
                          </a:solidFill>
                        </a:rPr>
                        <a:t>El Dorado County </a:t>
                      </a:r>
                    </a:p>
                  </a:txBody>
                  <a:tcPr anchor="ctr">
                    <a:solidFill>
                      <a:srgbClr val="0067BB"/>
                    </a:solidFill>
                  </a:tcPr>
                </a:tc>
                <a:tc>
                  <a:txBody>
                    <a:bodyPr/>
                    <a:lstStyle/>
                    <a:p>
                      <a:pPr algn="ctr"/>
                      <a:r>
                        <a:rPr lang="en-US" sz="2000" dirty="0">
                          <a:solidFill>
                            <a:schemeClr val="bg1"/>
                          </a:solidFill>
                        </a:rPr>
                        <a:t>Placer County </a:t>
                      </a:r>
                    </a:p>
                  </a:txBody>
                  <a:tcPr anchor="ctr">
                    <a:solidFill>
                      <a:srgbClr val="0067BB"/>
                    </a:solidFill>
                  </a:tcPr>
                </a:tc>
                <a:tc>
                  <a:txBody>
                    <a:bodyPr/>
                    <a:lstStyle/>
                    <a:p>
                      <a:pPr algn="ctr"/>
                      <a:r>
                        <a:rPr lang="en-US" sz="2000" dirty="0">
                          <a:solidFill>
                            <a:schemeClr val="bg1"/>
                          </a:solidFill>
                        </a:rPr>
                        <a:t>Sacramento County </a:t>
                      </a:r>
                    </a:p>
                  </a:txBody>
                  <a:tcPr anchor="ctr">
                    <a:solidFill>
                      <a:srgbClr val="0067BB"/>
                    </a:solidFill>
                  </a:tcPr>
                </a:tc>
                <a:tc>
                  <a:txBody>
                    <a:bodyPr/>
                    <a:lstStyle/>
                    <a:p>
                      <a:pPr algn="ctr"/>
                      <a:r>
                        <a:rPr lang="en-US" sz="2000" dirty="0">
                          <a:solidFill>
                            <a:schemeClr val="bg1"/>
                          </a:solidFill>
                        </a:rPr>
                        <a:t>Yolo County </a:t>
                      </a:r>
                    </a:p>
                  </a:txBody>
                  <a:tcPr anchor="ctr">
                    <a:solidFill>
                      <a:srgbClr val="0067BB"/>
                    </a:solidFill>
                  </a:tcPr>
                </a:tc>
                <a:extLst>
                  <a:ext uri="{0D108BD9-81ED-4DB2-BD59-A6C34878D82A}">
                    <a16:rowId xmlns:a16="http://schemas.microsoft.com/office/drawing/2014/main" val="67370716"/>
                  </a:ext>
                </a:extLst>
              </a:tr>
              <a:tr h="862391">
                <a:tc>
                  <a:txBody>
                    <a:bodyPr/>
                    <a:lstStyle/>
                    <a:p>
                      <a:pPr algn="ctr"/>
                      <a:r>
                        <a:rPr lang="en-US" b="1" dirty="0">
                          <a:solidFill>
                            <a:schemeClr val="tx1"/>
                          </a:solidFill>
                        </a:rPr>
                        <a:t>Overdose Deaths </a:t>
                      </a:r>
                    </a:p>
                  </a:txBody>
                  <a:tcPr/>
                </a:tc>
                <a:tc>
                  <a:txBody>
                    <a:bodyPr/>
                    <a:lstStyle/>
                    <a:p>
                      <a:pPr algn="ctr"/>
                      <a:r>
                        <a:rPr lang="en-US" sz="2000" b="1" kern="1200" dirty="0">
                          <a:solidFill>
                            <a:schemeClr val="dk1"/>
                          </a:solidFill>
                          <a:effectLst/>
                        </a:rPr>
                        <a:t>22 </a:t>
                      </a:r>
                    </a:p>
                    <a:p>
                      <a:pPr algn="ctr"/>
                      <a:r>
                        <a:rPr lang="en-US" sz="2000" b="1" kern="1200" dirty="0">
                          <a:solidFill>
                            <a:schemeClr val="dk1"/>
                          </a:solidFill>
                          <a:effectLst/>
                        </a:rPr>
                        <a:t>(11.7 /100k)</a:t>
                      </a:r>
                      <a:endParaRPr lang="en-US" sz="2000" dirty="0"/>
                    </a:p>
                  </a:txBody>
                  <a:tcPr/>
                </a:tc>
                <a:tc>
                  <a:txBody>
                    <a:bodyPr/>
                    <a:lstStyle/>
                    <a:p>
                      <a:pPr algn="ctr"/>
                      <a:r>
                        <a:rPr lang="en-US" sz="2000" b="1" kern="1200" dirty="0">
                          <a:solidFill>
                            <a:schemeClr val="dk1"/>
                          </a:solidFill>
                          <a:effectLst/>
                        </a:rPr>
                        <a:t>45 </a:t>
                      </a:r>
                    </a:p>
                    <a:p>
                      <a:pPr algn="ctr"/>
                      <a:r>
                        <a:rPr lang="en-US" sz="2000" b="1" kern="1200" dirty="0">
                          <a:solidFill>
                            <a:schemeClr val="dk1"/>
                          </a:solidFill>
                          <a:effectLst/>
                        </a:rPr>
                        <a:t>(12.2 /100k)</a:t>
                      </a:r>
                      <a:endParaRPr lang="en-US" sz="2000" dirty="0"/>
                    </a:p>
                  </a:txBody>
                  <a:tcPr/>
                </a:tc>
                <a:tc>
                  <a:txBody>
                    <a:bodyPr/>
                    <a:lstStyle/>
                    <a:p>
                      <a:pPr algn="ctr"/>
                      <a:r>
                        <a:rPr lang="en-US" sz="2000" b="1" kern="1200" dirty="0">
                          <a:solidFill>
                            <a:schemeClr val="dk1"/>
                          </a:solidFill>
                          <a:effectLst/>
                        </a:rPr>
                        <a:t>107 </a:t>
                      </a:r>
                    </a:p>
                    <a:p>
                      <a:pPr algn="ctr"/>
                      <a:r>
                        <a:rPr lang="en-US" sz="2000" b="1" kern="1200" dirty="0">
                          <a:solidFill>
                            <a:schemeClr val="dk1"/>
                          </a:solidFill>
                          <a:effectLst/>
                        </a:rPr>
                        <a:t>(6.8 /100k)</a:t>
                      </a:r>
                      <a:endParaRPr lang="en-US" sz="2000" dirty="0"/>
                    </a:p>
                  </a:txBody>
                  <a:tcPr/>
                </a:tc>
                <a:tc>
                  <a:txBody>
                    <a:bodyPr/>
                    <a:lstStyle/>
                    <a:p>
                      <a:pPr algn="ctr"/>
                      <a:r>
                        <a:rPr lang="en-US" sz="2000" b="1" kern="1200" dirty="0">
                          <a:solidFill>
                            <a:schemeClr val="dk1"/>
                          </a:solidFill>
                          <a:effectLst/>
                        </a:rPr>
                        <a:t>10 </a:t>
                      </a:r>
                    </a:p>
                    <a:p>
                      <a:pPr algn="ctr"/>
                      <a:r>
                        <a:rPr lang="en-US" sz="2000" b="1" kern="1200" dirty="0">
                          <a:solidFill>
                            <a:schemeClr val="dk1"/>
                          </a:solidFill>
                          <a:effectLst/>
                        </a:rPr>
                        <a:t>(4 /100k)</a:t>
                      </a:r>
                      <a:endParaRPr lang="en-US" sz="2000" dirty="0"/>
                    </a:p>
                  </a:txBody>
                  <a:tcPr/>
                </a:tc>
                <a:extLst>
                  <a:ext uri="{0D108BD9-81ED-4DB2-BD59-A6C34878D82A}">
                    <a16:rowId xmlns:a16="http://schemas.microsoft.com/office/drawing/2014/main" val="873100605"/>
                  </a:ext>
                </a:extLst>
              </a:tr>
              <a:tr h="862391">
                <a:tc>
                  <a:txBody>
                    <a:bodyPr/>
                    <a:lstStyle/>
                    <a:p>
                      <a:pPr algn="ctr"/>
                      <a:r>
                        <a:rPr lang="en-US" b="1" dirty="0">
                          <a:solidFill>
                            <a:schemeClr val="tx1"/>
                          </a:solidFill>
                        </a:rPr>
                        <a:t>Non-fatal Overdose ED Visits </a:t>
                      </a:r>
                    </a:p>
                  </a:txBody>
                  <a:tcPr/>
                </a:tc>
                <a:tc>
                  <a:txBody>
                    <a:bodyPr/>
                    <a:lstStyle/>
                    <a:p>
                      <a:pPr algn="ctr"/>
                      <a:r>
                        <a:rPr lang="en-US" sz="2000" b="1" kern="1200" dirty="0">
                          <a:solidFill>
                            <a:schemeClr val="dk1"/>
                          </a:solidFill>
                          <a:effectLst/>
                        </a:rPr>
                        <a:t>47 </a:t>
                      </a:r>
                    </a:p>
                    <a:p>
                      <a:pPr algn="ctr"/>
                      <a:r>
                        <a:rPr lang="en-US" sz="2000" b="1" kern="1200" dirty="0">
                          <a:solidFill>
                            <a:schemeClr val="dk1"/>
                          </a:solidFill>
                          <a:effectLst/>
                        </a:rPr>
                        <a:t>(30 /100k)</a:t>
                      </a:r>
                      <a:endParaRPr lang="en-US" sz="2000" dirty="0"/>
                    </a:p>
                  </a:txBody>
                  <a:tcPr/>
                </a:tc>
                <a:tc>
                  <a:txBody>
                    <a:bodyPr/>
                    <a:lstStyle/>
                    <a:p>
                      <a:pPr algn="ctr"/>
                      <a:r>
                        <a:rPr lang="en-US" sz="2000" b="1" kern="1200" dirty="0">
                          <a:solidFill>
                            <a:schemeClr val="dk1"/>
                          </a:solidFill>
                          <a:effectLst/>
                        </a:rPr>
                        <a:t>112 </a:t>
                      </a:r>
                    </a:p>
                    <a:p>
                      <a:pPr algn="ctr"/>
                      <a:r>
                        <a:rPr lang="en-US" sz="2000" b="1" kern="1200" dirty="0">
                          <a:solidFill>
                            <a:schemeClr val="dk1"/>
                          </a:solidFill>
                          <a:effectLst/>
                        </a:rPr>
                        <a:t>(30.8 /100k)</a:t>
                      </a:r>
                    </a:p>
                    <a:p>
                      <a:pPr algn="ctr"/>
                      <a:endParaRPr lang="en-US" sz="2000" dirty="0"/>
                    </a:p>
                  </a:txBody>
                  <a:tcPr/>
                </a:tc>
                <a:tc>
                  <a:txBody>
                    <a:bodyPr/>
                    <a:lstStyle/>
                    <a:p>
                      <a:pPr algn="ctr"/>
                      <a:r>
                        <a:rPr lang="en-US" sz="2000" b="1" kern="1200" dirty="0">
                          <a:solidFill>
                            <a:schemeClr val="dk1"/>
                          </a:solidFill>
                          <a:effectLst/>
                        </a:rPr>
                        <a:t>507 </a:t>
                      </a:r>
                    </a:p>
                    <a:p>
                      <a:pPr algn="ctr"/>
                      <a:r>
                        <a:rPr lang="en-US" sz="2000" b="1" kern="1200" dirty="0">
                          <a:solidFill>
                            <a:schemeClr val="dk1"/>
                          </a:solidFill>
                          <a:effectLst/>
                        </a:rPr>
                        <a:t>(32.2 /100k)</a:t>
                      </a:r>
                      <a:endParaRPr lang="en-US" sz="2000" dirty="0"/>
                    </a:p>
                  </a:txBody>
                  <a:tcPr/>
                </a:tc>
                <a:tc>
                  <a:txBody>
                    <a:bodyPr/>
                    <a:lstStyle/>
                    <a:p>
                      <a:pPr algn="ctr"/>
                      <a:r>
                        <a:rPr lang="en-US" sz="2000" b="1" kern="1200" dirty="0">
                          <a:solidFill>
                            <a:schemeClr val="dk1"/>
                          </a:solidFill>
                          <a:effectLst/>
                        </a:rPr>
                        <a:t>63 </a:t>
                      </a:r>
                    </a:p>
                    <a:p>
                      <a:pPr algn="ctr"/>
                      <a:r>
                        <a:rPr lang="en-US" sz="2000" b="1" kern="1200" dirty="0">
                          <a:solidFill>
                            <a:schemeClr val="dk1"/>
                          </a:solidFill>
                          <a:effectLst/>
                        </a:rPr>
                        <a:t>(25 /100k)</a:t>
                      </a:r>
                      <a:endParaRPr lang="en-US" sz="2000" dirty="0"/>
                    </a:p>
                  </a:txBody>
                  <a:tcPr/>
                </a:tc>
                <a:extLst>
                  <a:ext uri="{0D108BD9-81ED-4DB2-BD59-A6C34878D82A}">
                    <a16:rowId xmlns:a16="http://schemas.microsoft.com/office/drawing/2014/main" val="2826988639"/>
                  </a:ext>
                </a:extLst>
              </a:tr>
              <a:tr h="862391">
                <a:tc>
                  <a:txBody>
                    <a:bodyPr/>
                    <a:lstStyle/>
                    <a:p>
                      <a:pPr algn="ctr"/>
                      <a:r>
                        <a:rPr lang="en-US" b="1" dirty="0">
                          <a:solidFill>
                            <a:schemeClr val="tx1"/>
                          </a:solidFill>
                        </a:rPr>
                        <a:t>Non-fatal Overdose Hospitalizations </a:t>
                      </a:r>
                    </a:p>
                  </a:txBody>
                  <a:tcPr/>
                </a:tc>
                <a:tc>
                  <a:txBody>
                    <a:bodyPr/>
                    <a:lstStyle/>
                    <a:p>
                      <a:pPr algn="ctr"/>
                      <a:r>
                        <a:rPr lang="en-US" sz="2000" b="1" kern="1200" dirty="0">
                          <a:solidFill>
                            <a:schemeClr val="dk1"/>
                          </a:solidFill>
                          <a:effectLst/>
                        </a:rPr>
                        <a:t>24 </a:t>
                      </a:r>
                    </a:p>
                    <a:p>
                      <a:pPr algn="ctr"/>
                      <a:r>
                        <a:rPr lang="en-US" sz="2000" b="1" kern="1200" dirty="0">
                          <a:solidFill>
                            <a:schemeClr val="dk1"/>
                          </a:solidFill>
                          <a:effectLst/>
                        </a:rPr>
                        <a:t>(8.7 /100k)</a:t>
                      </a:r>
                      <a:endParaRPr lang="en-US" sz="2000" dirty="0"/>
                    </a:p>
                  </a:txBody>
                  <a:tcPr/>
                </a:tc>
                <a:tc>
                  <a:txBody>
                    <a:bodyPr/>
                    <a:lstStyle/>
                    <a:p>
                      <a:pPr algn="ctr"/>
                      <a:r>
                        <a:rPr lang="en-US" sz="2000" b="1" kern="1200" dirty="0">
                          <a:solidFill>
                            <a:schemeClr val="dk1"/>
                          </a:solidFill>
                          <a:effectLst/>
                        </a:rPr>
                        <a:t>23 </a:t>
                      </a:r>
                    </a:p>
                    <a:p>
                      <a:pPr algn="ctr"/>
                      <a:r>
                        <a:rPr lang="en-US" sz="2000" b="1" kern="1200" dirty="0">
                          <a:solidFill>
                            <a:schemeClr val="dk1"/>
                          </a:solidFill>
                          <a:effectLst/>
                        </a:rPr>
                        <a:t>(4.8 /100k)</a:t>
                      </a:r>
                      <a:endParaRPr lang="en-US" sz="2000" dirty="0"/>
                    </a:p>
                  </a:txBody>
                  <a:tcPr/>
                </a:tc>
                <a:tc>
                  <a:txBody>
                    <a:bodyPr/>
                    <a:lstStyle/>
                    <a:p>
                      <a:pPr algn="ctr"/>
                      <a:r>
                        <a:rPr lang="en-US" sz="2000" b="1" kern="1200" dirty="0">
                          <a:solidFill>
                            <a:schemeClr val="dk1"/>
                          </a:solidFill>
                          <a:effectLst/>
                        </a:rPr>
                        <a:t>158 </a:t>
                      </a:r>
                    </a:p>
                    <a:p>
                      <a:pPr algn="ctr"/>
                      <a:r>
                        <a:rPr lang="en-US" sz="2000" b="1" kern="1200" dirty="0">
                          <a:solidFill>
                            <a:schemeClr val="dk1"/>
                          </a:solidFill>
                          <a:effectLst/>
                        </a:rPr>
                        <a:t>(9.2 /100k)</a:t>
                      </a:r>
                      <a:endParaRPr lang="en-US" sz="2000" dirty="0"/>
                    </a:p>
                  </a:txBody>
                  <a:tcPr/>
                </a:tc>
                <a:tc>
                  <a:txBody>
                    <a:bodyPr/>
                    <a:lstStyle/>
                    <a:p>
                      <a:pPr algn="ctr"/>
                      <a:r>
                        <a:rPr lang="en-US" sz="2000" b="1" kern="1200" dirty="0">
                          <a:solidFill>
                            <a:schemeClr val="dk1"/>
                          </a:solidFill>
                          <a:effectLst/>
                        </a:rPr>
                        <a:t>19 </a:t>
                      </a:r>
                    </a:p>
                    <a:p>
                      <a:pPr algn="ctr"/>
                      <a:r>
                        <a:rPr lang="en-US" sz="2000" b="1" kern="1200" dirty="0">
                          <a:solidFill>
                            <a:schemeClr val="dk1"/>
                          </a:solidFill>
                          <a:effectLst/>
                        </a:rPr>
                        <a:t>(7.2 /100k)</a:t>
                      </a:r>
                    </a:p>
                    <a:p>
                      <a:pPr algn="ctr"/>
                      <a:endParaRPr lang="en-US" sz="2000" dirty="0"/>
                    </a:p>
                  </a:txBody>
                  <a:tcPr/>
                </a:tc>
                <a:extLst>
                  <a:ext uri="{0D108BD9-81ED-4DB2-BD59-A6C34878D82A}">
                    <a16:rowId xmlns:a16="http://schemas.microsoft.com/office/drawing/2014/main" val="1576420626"/>
                  </a:ext>
                </a:extLst>
              </a:tr>
              <a:tr h="862391">
                <a:tc>
                  <a:txBody>
                    <a:bodyPr/>
                    <a:lstStyle/>
                    <a:p>
                      <a:pPr algn="ctr"/>
                      <a:r>
                        <a:rPr lang="en-US" b="1" dirty="0">
                          <a:solidFill>
                            <a:schemeClr val="tx1"/>
                          </a:solidFill>
                        </a:rPr>
                        <a:t>Any Opioid Prescriptions </a:t>
                      </a:r>
                    </a:p>
                  </a:txBody>
                  <a:tcPr/>
                </a:tc>
                <a:tc>
                  <a:txBody>
                    <a:bodyPr/>
                    <a:lstStyle/>
                    <a:p>
                      <a:pPr algn="ctr"/>
                      <a:r>
                        <a:rPr lang="en-US" sz="2000" b="1" kern="1200" dirty="0">
                          <a:solidFill>
                            <a:schemeClr val="dk1"/>
                          </a:solidFill>
                          <a:effectLst/>
                        </a:rPr>
                        <a:t>110,748 </a:t>
                      </a:r>
                    </a:p>
                    <a:p>
                      <a:pPr algn="ctr"/>
                      <a:r>
                        <a:rPr lang="en-US" sz="2000" b="1" kern="1200" dirty="0">
                          <a:solidFill>
                            <a:schemeClr val="dk1"/>
                          </a:solidFill>
                          <a:effectLst/>
                        </a:rPr>
                        <a:t>(422.3 /1k)</a:t>
                      </a:r>
                      <a:endParaRPr lang="en-US" sz="2000" dirty="0"/>
                    </a:p>
                  </a:txBody>
                  <a:tcPr/>
                </a:tc>
                <a:tc>
                  <a:txBody>
                    <a:bodyPr/>
                    <a:lstStyle/>
                    <a:p>
                      <a:pPr algn="ctr"/>
                      <a:r>
                        <a:rPr lang="en-US" sz="2000" b="1" kern="1200" dirty="0">
                          <a:solidFill>
                            <a:schemeClr val="dk1"/>
                          </a:solidFill>
                          <a:effectLst/>
                        </a:rPr>
                        <a:t>211,312 </a:t>
                      </a:r>
                    </a:p>
                    <a:p>
                      <a:pPr algn="ctr"/>
                      <a:r>
                        <a:rPr lang="en-US" sz="2000" b="1" kern="1200" dirty="0">
                          <a:solidFill>
                            <a:schemeClr val="dk1"/>
                          </a:solidFill>
                          <a:effectLst/>
                        </a:rPr>
                        <a:t>(415.7 /1k)</a:t>
                      </a:r>
                      <a:endParaRPr lang="en-US" sz="2000" dirty="0"/>
                    </a:p>
                  </a:txBody>
                  <a:tcPr/>
                </a:tc>
                <a:tc>
                  <a:txBody>
                    <a:bodyPr/>
                    <a:lstStyle/>
                    <a:p>
                      <a:pPr algn="ctr"/>
                      <a:r>
                        <a:rPr lang="en-US" sz="2000" b="1" kern="1200" dirty="0">
                          <a:solidFill>
                            <a:schemeClr val="dk1"/>
                          </a:solidFill>
                          <a:effectLst/>
                        </a:rPr>
                        <a:t>716,683 </a:t>
                      </a:r>
                    </a:p>
                    <a:p>
                      <a:pPr algn="ctr"/>
                      <a:r>
                        <a:rPr lang="en-US" sz="2000" b="1" kern="1200" dirty="0">
                          <a:solidFill>
                            <a:schemeClr val="dk1"/>
                          </a:solidFill>
                          <a:effectLst/>
                        </a:rPr>
                        <a:t>(412.8 /1k)</a:t>
                      </a:r>
                      <a:endParaRPr lang="en-US" sz="2000" dirty="0"/>
                    </a:p>
                  </a:txBody>
                  <a:tcPr/>
                </a:tc>
                <a:tc>
                  <a:txBody>
                    <a:bodyPr/>
                    <a:lstStyle/>
                    <a:p>
                      <a:pPr algn="ctr"/>
                      <a:r>
                        <a:rPr lang="en-US" sz="2000" b="1" kern="1200" dirty="0">
                          <a:solidFill>
                            <a:schemeClr val="dk1"/>
                          </a:solidFill>
                          <a:effectLst/>
                        </a:rPr>
                        <a:t>75,029 </a:t>
                      </a:r>
                    </a:p>
                    <a:p>
                      <a:pPr algn="ctr"/>
                      <a:r>
                        <a:rPr lang="en-US" sz="2000" b="1" kern="1200" dirty="0">
                          <a:solidFill>
                            <a:schemeClr val="dk1"/>
                          </a:solidFill>
                          <a:effectLst/>
                        </a:rPr>
                        <a:t>(346.8 /1k)</a:t>
                      </a:r>
                      <a:endParaRPr lang="en-US" sz="2000" dirty="0"/>
                    </a:p>
                  </a:txBody>
                  <a:tcPr/>
                </a:tc>
                <a:extLst>
                  <a:ext uri="{0D108BD9-81ED-4DB2-BD59-A6C34878D82A}">
                    <a16:rowId xmlns:a16="http://schemas.microsoft.com/office/drawing/2014/main" val="1802465992"/>
                  </a:ext>
                </a:extLst>
              </a:tr>
            </a:tbl>
          </a:graphicData>
        </a:graphic>
      </p:graphicFrame>
      <p:sp>
        <p:nvSpPr>
          <p:cNvPr id="7" name="TextBox 6">
            <a:extLst>
              <a:ext uri="{FF2B5EF4-FFF2-40B4-BE49-F238E27FC236}">
                <a16:creationId xmlns:a16="http://schemas.microsoft.com/office/drawing/2014/main" id="{D6935B63-3824-9678-2891-244173C5A658}"/>
              </a:ext>
            </a:extLst>
          </p:cNvPr>
          <p:cNvSpPr txBox="1"/>
          <p:nvPr/>
        </p:nvSpPr>
        <p:spPr>
          <a:xfrm>
            <a:off x="1222830" y="5973117"/>
            <a:ext cx="10130970" cy="830997"/>
          </a:xfrm>
          <a:prstGeom prst="rect">
            <a:avLst/>
          </a:prstGeom>
          <a:noFill/>
        </p:spPr>
        <p:txBody>
          <a:bodyPr wrap="square">
            <a:spAutoFit/>
          </a:bodyPr>
          <a:lstStyle/>
          <a:p>
            <a:r>
              <a:rPr lang="en-US" sz="1200" dirty="0">
                <a:effectLst/>
                <a:latin typeface="Arial" panose="020B0604020202020204" pitchFamily="34" charset="0"/>
                <a:cs typeface="Arial" panose="020B0604020202020204" pitchFamily="34" charset="0"/>
              </a:rPr>
              <a:t>Source: CDPH Center for </a:t>
            </a:r>
            <a:r>
              <a:rPr lang="en-US" sz="1200" dirty="0">
                <a:latin typeface="Arial" panose="020B0604020202020204" pitchFamily="34" charset="0"/>
                <a:cs typeface="Arial" panose="020B0604020202020204" pitchFamily="34" charset="0"/>
              </a:rPr>
              <a:t>Health Statistics and Informatics Vital Statistics - Multiple Cause of Death and California Comprehensive Death Files, California Department of Health Care Access and Information - Emergency Department and Inpatient Discharge Data, </a:t>
            </a:r>
          </a:p>
          <a:p>
            <a:r>
              <a:rPr lang="en-US" sz="1200" dirty="0">
                <a:latin typeface="Arial" panose="020B0604020202020204" pitchFamily="34" charset="0"/>
                <a:cs typeface="Arial" panose="020B0604020202020204" pitchFamily="34" charset="0"/>
              </a:rPr>
              <a:t>California Department of Justice - Controlled Substance Utilization Review and Evaluation System Data </a:t>
            </a:r>
          </a:p>
          <a:p>
            <a:r>
              <a:rPr lang="en-US" sz="1200" dirty="0">
                <a:latin typeface="Arial" panose="020B0604020202020204" pitchFamily="34" charset="0"/>
                <a:cs typeface="Arial" panose="020B0604020202020204" pitchFamily="34" charset="0"/>
              </a:rPr>
              <a:t>Prepared by: California Department of Public Health, Substance and Addiction Prevention Branch. </a:t>
            </a:r>
          </a:p>
        </p:txBody>
      </p:sp>
    </p:spTree>
    <p:extLst>
      <p:ext uri="{BB962C8B-B14F-4D97-AF65-F5344CB8AC3E}">
        <p14:creationId xmlns:p14="http://schemas.microsoft.com/office/powerpoint/2010/main" val="2272438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4D39DED-10D1-4B71-BB8C-43CB3B7F8D47}"/>
              </a:ext>
            </a:extLst>
          </p:cNvPr>
          <p:cNvPicPr>
            <a:picLocks noChangeAspect="1"/>
          </p:cNvPicPr>
          <p:nvPr/>
        </p:nvPicPr>
        <p:blipFill>
          <a:blip r:embed="rId3"/>
          <a:stretch>
            <a:fillRect/>
          </a:stretch>
        </p:blipFill>
        <p:spPr>
          <a:xfrm>
            <a:off x="7634329" y="1797784"/>
            <a:ext cx="4157455" cy="4021463"/>
          </a:xfrm>
          <a:prstGeom prst="rect">
            <a:avLst/>
          </a:prstGeom>
          <a:ln>
            <a:noFill/>
          </a:ln>
        </p:spPr>
      </p:pic>
      <p:sp>
        <p:nvSpPr>
          <p:cNvPr id="10" name="TextBox 9">
            <a:extLst>
              <a:ext uri="{FF2B5EF4-FFF2-40B4-BE49-F238E27FC236}">
                <a16:creationId xmlns:a16="http://schemas.microsoft.com/office/drawing/2014/main" id="{0A686EA5-5679-42DC-9CA7-B9806E270C16}"/>
              </a:ext>
            </a:extLst>
          </p:cNvPr>
          <p:cNvSpPr txBox="1"/>
          <p:nvPr/>
        </p:nvSpPr>
        <p:spPr>
          <a:xfrm>
            <a:off x="878636" y="1797784"/>
            <a:ext cx="6496594" cy="3200876"/>
          </a:xfrm>
          <a:prstGeom prst="rect">
            <a:avLst/>
          </a:prstGeom>
          <a:noFill/>
        </p:spPr>
        <p:txBody>
          <a:bodyPr wrap="square" rtlCol="0">
            <a:spAutoFit/>
          </a:bodyPr>
          <a:lstStyle/>
          <a:p>
            <a:r>
              <a:rPr lang="en-US" sz="4400" b="1" dirty="0">
                <a:solidFill>
                  <a:srgbClr val="0067BB"/>
                </a:solidFill>
                <a:latin typeface="+mj-lt"/>
                <a:ea typeface="+mj-ea"/>
                <a:cs typeface="+mj-cs"/>
              </a:rPr>
              <a:t>Dashboard Help</a:t>
            </a:r>
          </a:p>
          <a:p>
            <a:endParaRPr lang="en-US" sz="2800" dirty="0"/>
          </a:p>
          <a:p>
            <a:r>
              <a:rPr lang="en-US" sz="2800" dirty="0"/>
              <a:t>The California Overdose Surveillance Dashboard includes a built in Help feature that walks through many Dashboard features with short descriptions</a:t>
            </a:r>
          </a:p>
          <a:p>
            <a:endParaRPr lang="en-US" dirty="0"/>
          </a:p>
        </p:txBody>
      </p:sp>
      <p:grpSp>
        <p:nvGrpSpPr>
          <p:cNvPr id="14" name="Group 13">
            <a:extLst>
              <a:ext uri="{FF2B5EF4-FFF2-40B4-BE49-F238E27FC236}">
                <a16:creationId xmlns:a16="http://schemas.microsoft.com/office/drawing/2014/main" id="{43826D82-7A83-486B-85D6-9B70CD22368D}"/>
              </a:ext>
            </a:extLst>
          </p:cNvPr>
          <p:cNvGrpSpPr/>
          <p:nvPr/>
        </p:nvGrpSpPr>
        <p:grpSpPr>
          <a:xfrm>
            <a:off x="619537" y="973321"/>
            <a:ext cx="11172247" cy="397566"/>
            <a:chOff x="436657" y="706619"/>
            <a:chExt cx="11172247" cy="397566"/>
          </a:xfrm>
        </p:grpSpPr>
        <p:pic>
          <p:nvPicPr>
            <p:cNvPr id="7" name="Picture 6">
              <a:extLst>
                <a:ext uri="{FF2B5EF4-FFF2-40B4-BE49-F238E27FC236}">
                  <a16:creationId xmlns:a16="http://schemas.microsoft.com/office/drawing/2014/main" id="{216D22AC-38F0-4C1B-8FDD-C019F1A5DF7D}"/>
                </a:ext>
              </a:extLst>
            </p:cNvPr>
            <p:cNvPicPr>
              <a:picLocks noChangeAspect="1"/>
            </p:cNvPicPr>
            <p:nvPr/>
          </p:nvPicPr>
          <p:blipFill rotWithShape="1">
            <a:blip r:embed="rId4"/>
            <a:srcRect l="2739" t="7919" r="739" b="7916"/>
            <a:stretch/>
          </p:blipFill>
          <p:spPr>
            <a:xfrm>
              <a:off x="436657" y="706619"/>
              <a:ext cx="11172247" cy="397566"/>
            </a:xfrm>
            <a:prstGeom prst="rect">
              <a:avLst/>
            </a:prstGeom>
          </p:spPr>
        </p:pic>
        <p:pic>
          <p:nvPicPr>
            <p:cNvPr id="13" name="Picture 12">
              <a:extLst>
                <a:ext uri="{FF2B5EF4-FFF2-40B4-BE49-F238E27FC236}">
                  <a16:creationId xmlns:a16="http://schemas.microsoft.com/office/drawing/2014/main" id="{B7D516B3-AD82-4232-B557-0105FC99FBD1}"/>
                </a:ext>
              </a:extLst>
            </p:cNvPr>
            <p:cNvPicPr>
              <a:picLocks noChangeAspect="1"/>
            </p:cNvPicPr>
            <p:nvPr/>
          </p:nvPicPr>
          <p:blipFill rotWithShape="1">
            <a:blip r:embed="rId5"/>
            <a:srcRect l="2811" t="14128" r="1547" b="5605"/>
            <a:stretch/>
          </p:blipFill>
          <p:spPr>
            <a:xfrm>
              <a:off x="9632058" y="706619"/>
              <a:ext cx="1976846" cy="397566"/>
            </a:xfrm>
            <a:prstGeom prst="rect">
              <a:avLst/>
            </a:prstGeom>
          </p:spPr>
        </p:pic>
      </p:grpSp>
      <p:sp>
        <p:nvSpPr>
          <p:cNvPr id="2" name="Rectangle 1">
            <a:extLst>
              <a:ext uri="{FF2B5EF4-FFF2-40B4-BE49-F238E27FC236}">
                <a16:creationId xmlns:a16="http://schemas.microsoft.com/office/drawing/2014/main" id="{44FAD734-BD1C-4CD9-AF41-1375BAAC2F7C}"/>
              </a:ext>
            </a:extLst>
          </p:cNvPr>
          <p:cNvSpPr/>
          <p:nvPr/>
        </p:nvSpPr>
        <p:spPr>
          <a:xfrm>
            <a:off x="9814938" y="905164"/>
            <a:ext cx="1976846" cy="499801"/>
          </a:xfrm>
          <a:prstGeom prst="rect">
            <a:avLst/>
          </a:prstGeom>
          <a:noFill/>
          <a:ln w="57150">
            <a:solidFill>
              <a:srgbClr val="E47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4629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96748"/>
          </a:xfrm>
        </p:spPr>
        <p:txBody>
          <a:bodyPr>
            <a:normAutofit/>
          </a:bodyPr>
          <a:lstStyle/>
          <a:p>
            <a:r>
              <a:rPr lang="en-US" b="1" dirty="0">
                <a:solidFill>
                  <a:srgbClr val="0067BB"/>
                </a:solidFill>
              </a:rPr>
              <a:t>Data Visualizations </a:t>
            </a:r>
          </a:p>
        </p:txBody>
      </p:sp>
      <p:sp>
        <p:nvSpPr>
          <p:cNvPr id="3" name="Content Placeholder 2"/>
          <p:cNvSpPr>
            <a:spLocks noGrp="1"/>
          </p:cNvSpPr>
          <p:nvPr>
            <p:ph idx="1"/>
          </p:nvPr>
        </p:nvSpPr>
        <p:spPr>
          <a:xfrm>
            <a:off x="655291" y="1361873"/>
            <a:ext cx="11055926" cy="5214025"/>
          </a:xfrm>
        </p:spPr>
        <p:txBody>
          <a:bodyPr numCol="2">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0067BB"/>
                </a:solidFill>
                <a:effectLst/>
                <a:uLnTx/>
                <a:uFillTx/>
                <a:latin typeface="Calibri" panose="020F0502020204030204"/>
                <a:ea typeface="+mn-ea"/>
                <a:cs typeface="+mn-cs"/>
              </a:rPr>
              <a:t>Geographic Distribution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700" b="0" i="0" u="none" strike="noStrike" kern="1200" cap="none" spc="0" normalizeH="0" baseline="0" noProof="0" dirty="0">
                <a:ln>
                  <a:noFill/>
                </a:ln>
                <a:solidFill>
                  <a:prstClr val="black"/>
                </a:solidFill>
                <a:effectLst/>
                <a:uLnTx/>
                <a:uFillTx/>
                <a:ea typeface="+mn-ea"/>
                <a:cs typeface="+mn-cs"/>
              </a:rPr>
              <a:t>Best place to compare counties to other counties </a:t>
            </a:r>
            <a:r>
              <a:rPr kumimoji="0" lang="en-US" sz="2600" b="0" i="0" u="none" strike="noStrike" kern="1200" cap="none" spc="0" normalizeH="0" baseline="0" noProof="0" dirty="0">
                <a:ln>
                  <a:noFill/>
                </a:ln>
                <a:solidFill>
                  <a:prstClr val="black"/>
                </a:solidFill>
                <a:effectLst/>
                <a:uLnTx/>
                <a:uFillTx/>
                <a:ea typeface="+mn-ea"/>
                <a:cs typeface="+mn-cs"/>
              </a:rPr>
              <a:t>(CA Dashboard) </a:t>
            </a:r>
            <a:r>
              <a:rPr kumimoji="0" lang="en-US" sz="2700" b="0" i="0" u="none" strike="noStrike" kern="1200" cap="none" spc="0" normalizeH="0" baseline="0" noProof="0" dirty="0">
                <a:ln>
                  <a:noFill/>
                </a:ln>
                <a:solidFill>
                  <a:prstClr val="black"/>
                </a:solidFill>
                <a:effectLst/>
                <a:uLnTx/>
                <a:uFillTx/>
                <a:ea typeface="+mn-ea"/>
                <a:cs typeface="+mn-cs"/>
              </a:rPr>
              <a:t>or age-adjusted rates by zip code </a:t>
            </a:r>
            <a:r>
              <a:rPr kumimoji="0" lang="en-US" sz="2600" b="0" i="0" u="none" strike="noStrike" kern="1200" cap="none" spc="0" normalizeH="0" baseline="0" noProof="0" dirty="0">
                <a:ln>
                  <a:noFill/>
                </a:ln>
                <a:solidFill>
                  <a:prstClr val="black"/>
                </a:solidFill>
                <a:effectLst/>
                <a:uLnTx/>
                <a:uFillTx/>
                <a:ea typeface="+mn-ea"/>
                <a:cs typeface="+mn-cs"/>
              </a:rPr>
              <a:t>(County Dashboard)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ea typeface="+mn-ea"/>
                <a:cs typeface="+mn-cs"/>
              </a:rPr>
              <a:t>Table </a:t>
            </a:r>
            <a:r>
              <a:rPr kumimoji="0" lang="en-US" sz="2700" b="1" i="0" u="none" strike="noStrike" kern="1200" cap="none" spc="0" normalizeH="0" baseline="0" noProof="0" dirty="0">
                <a:ln>
                  <a:noFill/>
                </a:ln>
                <a:solidFill>
                  <a:prstClr val="black"/>
                </a:solidFill>
                <a:effectLst/>
                <a:uLnTx/>
                <a:uFillTx/>
                <a:ea typeface="+mn-ea"/>
                <a:cs typeface="+mn-cs"/>
              </a:rPr>
              <a:t>– </a:t>
            </a:r>
            <a:r>
              <a:rPr kumimoji="0" lang="en-US" sz="2700" b="0" i="0" u="none" strike="noStrike" kern="1200" cap="none" spc="0" normalizeH="0" baseline="0" noProof="0" dirty="0">
                <a:ln>
                  <a:noFill/>
                </a:ln>
                <a:solidFill>
                  <a:prstClr val="black"/>
                </a:solidFill>
                <a:effectLst/>
                <a:uLnTx/>
                <a:uFillTx/>
                <a:ea typeface="+mn-ea"/>
                <a:cs typeface="+mn-cs"/>
              </a:rPr>
              <a:t>best place to see county counts by year</a:t>
            </a:r>
            <a:endParaRPr kumimoji="0" lang="en-US" sz="27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0067BB"/>
                </a:solidFill>
                <a:effectLst/>
                <a:uLnTx/>
                <a:uFillTx/>
                <a:latin typeface="Calibri" panose="020F0502020204030204"/>
                <a:ea typeface="+mn-ea"/>
                <a:cs typeface="+mn-cs"/>
              </a:rPr>
              <a:t>Time Trend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700" b="0" i="0" u="none" strike="noStrike" kern="1200" cap="none" spc="0" normalizeH="0" baseline="0" noProof="0" dirty="0">
                <a:ln>
                  <a:noFill/>
                </a:ln>
                <a:solidFill>
                  <a:prstClr val="black"/>
                </a:solidFill>
                <a:effectLst/>
                <a:uLnTx/>
                <a:uFillTx/>
                <a:latin typeface="Calibri" panose="020F0502020204030204"/>
                <a:ea typeface="+mn-ea"/>
                <a:cs typeface="+mn-cs"/>
              </a:rPr>
              <a:t>Best place for most up-to-date quarterly data and trends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0000"/>
                </a:solidFill>
                <a:effectLst/>
                <a:uLnTx/>
                <a:uFillTx/>
                <a:latin typeface="Calibri" panose="020F0502020204030204"/>
                <a:ea typeface="+mn-ea"/>
                <a:cs typeface="+mn-cs"/>
              </a:rPr>
              <a:t>Graph </a:t>
            </a:r>
            <a:r>
              <a:rPr kumimoji="0" lang="en-US" sz="2700" b="0" i="0" u="none" strike="noStrike" kern="1200" cap="none" spc="0" normalizeH="0" baseline="0" noProof="0" dirty="0">
                <a:ln>
                  <a:noFill/>
                </a:ln>
                <a:solidFill>
                  <a:srgbClr val="000000"/>
                </a:solidFill>
                <a:effectLst/>
                <a:uLnTx/>
                <a:uFillTx/>
                <a:latin typeface="Calibri" panose="020F0502020204030204"/>
                <a:ea typeface="+mn-ea"/>
                <a:cs typeface="+mn-cs"/>
              </a:rPr>
              <a:t>displays indicator change over time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0067BB"/>
                </a:solidFill>
                <a:effectLst/>
                <a:uLnTx/>
                <a:uFillTx/>
                <a:latin typeface="Calibri" panose="020F0502020204030204"/>
                <a:ea typeface="+mn-ea"/>
                <a:cs typeface="+mn-cs"/>
              </a:rPr>
              <a:t>Demographic Breakdown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Best place to view indicators by a chosen demographic (sex, age, or race/ethnicity)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0000"/>
                </a:solidFill>
                <a:effectLst/>
                <a:uLnTx/>
                <a:uFillTx/>
                <a:latin typeface="Calibri" panose="020F0502020204030204"/>
                <a:ea typeface="+mn-ea"/>
                <a:cs typeface="+mn-cs"/>
              </a:rPr>
              <a:t>Bar Chart – </a:t>
            </a: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displays annual data for chosen indicator by chosen demographic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0000"/>
                </a:solidFill>
                <a:effectLst/>
                <a:uLnTx/>
                <a:uFillTx/>
                <a:latin typeface="Calibri" panose="020F0502020204030204"/>
                <a:ea typeface="+mn-ea"/>
                <a:cs typeface="+mn-cs"/>
              </a:rPr>
              <a:t>Graph – </a:t>
            </a: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displays data for chosen indicator by chosen demographic over time. </a:t>
            </a:r>
          </a:p>
        </p:txBody>
      </p:sp>
    </p:spTree>
    <p:extLst>
      <p:ext uri="{BB962C8B-B14F-4D97-AF65-F5344CB8AC3E}">
        <p14:creationId xmlns:p14="http://schemas.microsoft.com/office/powerpoint/2010/main" val="1390318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06521"/>
          </a:xfrm>
        </p:spPr>
        <p:txBody>
          <a:bodyPr>
            <a:normAutofit/>
          </a:bodyPr>
          <a:lstStyle/>
          <a:p>
            <a:r>
              <a:rPr lang="en-US" b="1" dirty="0">
                <a:solidFill>
                  <a:srgbClr val="0067BB"/>
                </a:solidFill>
              </a:rPr>
              <a:t>Settings are available for each visualization box</a:t>
            </a:r>
          </a:p>
        </p:txBody>
      </p:sp>
      <p:sp>
        <p:nvSpPr>
          <p:cNvPr id="3" name="Content Placeholder 2"/>
          <p:cNvSpPr>
            <a:spLocks noGrp="1"/>
          </p:cNvSpPr>
          <p:nvPr>
            <p:ph sz="half" idx="1"/>
          </p:nvPr>
        </p:nvSpPr>
        <p:spPr>
          <a:xfrm>
            <a:off x="807743" y="1690687"/>
            <a:ext cx="5181600" cy="4486275"/>
          </a:xfrm>
        </p:spPr>
        <p:txBody>
          <a:bodyPr>
            <a:normAutofit fontScale="25000" lnSpcReduction="20000"/>
          </a:bodyPr>
          <a:lstStyle/>
          <a:p>
            <a:pPr algn="l">
              <a:lnSpc>
                <a:spcPct val="120000"/>
              </a:lnSpc>
            </a:pPr>
            <a:r>
              <a:rPr lang="en-US" sz="11200" dirty="0">
                <a:cs typeface="Arial" panose="020B0604020202020204" pitchFamily="34" charset="0"/>
              </a:rPr>
              <a:t>Click the “Select Display Options Tab” for a list of settings including</a:t>
            </a:r>
          </a:p>
          <a:p>
            <a:pPr marL="228600" indent="-228600" algn="l">
              <a:lnSpc>
                <a:spcPct val="110000"/>
              </a:lnSpc>
              <a:buFont typeface="Arial" panose="020B0604020202020204" pitchFamily="34" charset="0"/>
              <a:buChar char="•"/>
            </a:pPr>
            <a:r>
              <a:rPr lang="en-US" sz="11200" dirty="0"/>
              <a:t>Data source</a:t>
            </a:r>
          </a:p>
          <a:p>
            <a:pPr marL="228600" indent="-228600" algn="l">
              <a:lnSpc>
                <a:spcPct val="110000"/>
              </a:lnSpc>
              <a:buFont typeface="Arial" panose="020B0604020202020204" pitchFamily="34" charset="0"/>
              <a:buChar char="•"/>
            </a:pPr>
            <a:r>
              <a:rPr lang="en-US" sz="11200" dirty="0"/>
              <a:t>Drug indicators</a:t>
            </a:r>
          </a:p>
          <a:p>
            <a:pPr marL="228600" indent="-228600" algn="l">
              <a:lnSpc>
                <a:spcPct val="110000"/>
              </a:lnSpc>
              <a:buFont typeface="Arial" panose="020B0604020202020204" pitchFamily="34" charset="0"/>
              <a:buChar char="•"/>
            </a:pPr>
            <a:r>
              <a:rPr lang="en-US" sz="11200" dirty="0"/>
              <a:t>Demographic group </a:t>
            </a:r>
          </a:p>
          <a:p>
            <a:pPr marL="228600" indent="-228600" algn="l">
              <a:lnSpc>
                <a:spcPct val="110000"/>
              </a:lnSpc>
              <a:buFont typeface="Arial" panose="020B0604020202020204" pitchFamily="34" charset="0"/>
              <a:buChar char="•"/>
            </a:pPr>
            <a:r>
              <a:rPr lang="en-US" sz="11200" dirty="0"/>
              <a:t>Type of rate and unit of time for rates</a:t>
            </a:r>
          </a:p>
          <a:p>
            <a:pPr marL="228600" indent="-228600" algn="l">
              <a:lnSpc>
                <a:spcPct val="110000"/>
              </a:lnSpc>
              <a:buFont typeface="Arial" panose="020B0604020202020204" pitchFamily="34" charset="0"/>
              <a:buChar char="•"/>
            </a:pPr>
            <a:r>
              <a:rPr lang="en-US" sz="11200" dirty="0"/>
              <a:t>Year</a:t>
            </a:r>
          </a:p>
          <a:p>
            <a:pPr marL="457200" lvl="1" indent="0">
              <a:lnSpc>
                <a:spcPct val="120000"/>
              </a:lnSpc>
              <a:buNone/>
            </a:pPr>
            <a:r>
              <a:rPr lang="en-US" sz="8400" b="1" dirty="0">
                <a:cs typeface="Arial" panose="020B0604020202020204" pitchFamily="34" charset="0"/>
              </a:rPr>
              <a:t>Not all settings will be available for every visualization</a:t>
            </a:r>
          </a:p>
          <a:p>
            <a:pPr marL="685800" indent="-685800" algn="l">
              <a:lnSpc>
                <a:spcPct val="120000"/>
              </a:lnSpc>
              <a:buFont typeface="Arial" panose="020B0604020202020204" pitchFamily="34" charset="0"/>
              <a:buChar char="•"/>
            </a:pPr>
            <a:endParaRPr lang="en-US" sz="4800" dirty="0">
              <a:cs typeface="Arial" panose="020B0604020202020204" pitchFamily="34" charset="0"/>
            </a:endParaRPr>
          </a:p>
          <a:p>
            <a:pPr algn="l">
              <a:lnSpc>
                <a:spcPct val="120000"/>
              </a:lnSpc>
            </a:pPr>
            <a:endParaRPr lang="en-US" sz="4800" b="1" dirty="0">
              <a:cs typeface="Arial" panose="020B0604020202020204" pitchFamily="34" charset="0"/>
            </a:endParaRPr>
          </a:p>
          <a:p>
            <a:pPr algn="l">
              <a:lnSpc>
                <a:spcPct val="120000"/>
              </a:lnSpc>
            </a:pPr>
            <a:endParaRPr lang="en-US" sz="4800" b="1" dirty="0">
              <a:cs typeface="Arial" panose="020B0604020202020204" pitchFamily="34" charset="0"/>
            </a:endParaRPr>
          </a:p>
          <a:p>
            <a:pPr algn="l">
              <a:lnSpc>
                <a:spcPct val="120000"/>
              </a:lnSpc>
            </a:pPr>
            <a:endParaRPr lang="en-US" sz="4600" dirty="0">
              <a:cs typeface="Arial" panose="020B0604020202020204" pitchFamily="34" charset="0"/>
            </a:endParaRPr>
          </a:p>
        </p:txBody>
      </p:sp>
      <p:sp>
        <p:nvSpPr>
          <p:cNvPr id="6" name="Content Placeholder 5">
            <a:extLst>
              <a:ext uri="{FF2B5EF4-FFF2-40B4-BE49-F238E27FC236}">
                <a16:creationId xmlns:a16="http://schemas.microsoft.com/office/drawing/2014/main" id="{49145F1C-0D40-4EA4-ACF0-53F4F6AFE9AF}"/>
              </a:ext>
            </a:extLst>
          </p:cNvPr>
          <p:cNvSpPr>
            <a:spLocks noGrp="1"/>
          </p:cNvSpPr>
          <p:nvPr>
            <p:ph sz="half" idx="2"/>
          </p:nvPr>
        </p:nvSpPr>
        <p:spPr/>
        <p:txBody>
          <a:bodyPr>
            <a:normAutofit fontScale="25000" lnSpcReduction="20000"/>
          </a:bodyPr>
          <a:lstStyle/>
          <a:p>
            <a:endParaRPr lang="en-US"/>
          </a:p>
        </p:txBody>
      </p:sp>
      <p:pic>
        <p:nvPicPr>
          <p:cNvPr id="10" name="Content Placeholder 3" descr="Screenshot of the Select Display Options tab of the CA Overdose Surveillance Dashboard showing the available settings">
            <a:extLst>
              <a:ext uri="{FF2B5EF4-FFF2-40B4-BE49-F238E27FC236}">
                <a16:creationId xmlns:a16="http://schemas.microsoft.com/office/drawing/2014/main" id="{E6A15E14-E09B-4C55-829A-CA0FAC7A877B}"/>
              </a:ext>
            </a:extLst>
          </p:cNvPr>
          <p:cNvPicPr>
            <a:picLocks noChangeAspect="1"/>
          </p:cNvPicPr>
          <p:nvPr/>
        </p:nvPicPr>
        <p:blipFill rotWithShape="1">
          <a:blip r:embed="rId3"/>
          <a:srcRect r="-1" b="11543"/>
          <a:stretch/>
        </p:blipFill>
        <p:spPr>
          <a:xfrm>
            <a:off x="6050295" y="1371646"/>
            <a:ext cx="5425410" cy="5259296"/>
          </a:xfrm>
          <a:prstGeom prst="rect">
            <a:avLst/>
          </a:prstGeom>
          <a:ln w="9525">
            <a:solidFill>
              <a:srgbClr val="658313"/>
            </a:solidFill>
          </a:ln>
        </p:spPr>
      </p:pic>
    </p:spTree>
    <p:extLst>
      <p:ext uri="{BB962C8B-B14F-4D97-AF65-F5344CB8AC3E}">
        <p14:creationId xmlns:p14="http://schemas.microsoft.com/office/powerpoint/2010/main" val="1317016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D7EE88-67DE-91E8-B060-82C682AB2238}"/>
              </a:ext>
            </a:extLst>
          </p:cNvPr>
          <p:cNvSpPr>
            <a:spLocks noGrp="1"/>
          </p:cNvSpPr>
          <p:nvPr>
            <p:ph type="title"/>
          </p:nvPr>
        </p:nvSpPr>
        <p:spPr>
          <a:xfrm>
            <a:off x="1132076" y="317000"/>
            <a:ext cx="10515600" cy="773123"/>
          </a:xfrm>
        </p:spPr>
        <p:txBody>
          <a:bodyPr>
            <a:normAutofit/>
          </a:bodyPr>
          <a:lstStyle/>
          <a:p>
            <a:r>
              <a:rPr lang="en-US" b="1" dirty="0">
                <a:solidFill>
                  <a:srgbClr val="0067BB"/>
                </a:solidFill>
              </a:rPr>
              <a:t>View Overdose Data in Your Community </a:t>
            </a:r>
          </a:p>
        </p:txBody>
      </p:sp>
      <p:sp>
        <p:nvSpPr>
          <p:cNvPr id="4" name="Slide Number Placeholder 3">
            <a:extLst>
              <a:ext uri="{FF2B5EF4-FFF2-40B4-BE49-F238E27FC236}">
                <a16:creationId xmlns:a16="http://schemas.microsoft.com/office/drawing/2014/main" id="{9AB0E105-E5DD-0C83-C1EC-E955B2950C31}"/>
              </a:ext>
            </a:extLst>
          </p:cNvPr>
          <p:cNvSpPr>
            <a:spLocks noGrp="1"/>
          </p:cNvSpPr>
          <p:nvPr>
            <p:ph type="sldNum" sz="quarter" idx="12"/>
          </p:nvPr>
        </p:nvSpPr>
        <p:spPr/>
        <p:txBody>
          <a:bodyPr/>
          <a:lstStyle/>
          <a:p>
            <a:fld id="{07AB668C-E186-44F4-A430-216654B8EE45}" type="slidenum">
              <a:rPr lang="en-US" smtClean="0"/>
              <a:t>8</a:t>
            </a:fld>
            <a:endParaRPr lang="en-US" dirty="0"/>
          </a:p>
        </p:txBody>
      </p:sp>
      <p:pic>
        <p:nvPicPr>
          <p:cNvPr id="6" name="Picture 5" descr="Graphical user interface, application&#10;&#10;Description automatically generated">
            <a:extLst>
              <a:ext uri="{FF2B5EF4-FFF2-40B4-BE49-F238E27FC236}">
                <a16:creationId xmlns:a16="http://schemas.microsoft.com/office/drawing/2014/main" id="{CB62BD44-A3A6-E7B1-876B-3D57B49B9F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4237" y="1523344"/>
            <a:ext cx="8482313" cy="4700616"/>
          </a:xfrm>
          <a:prstGeom prst="rect">
            <a:avLst/>
          </a:prstGeom>
        </p:spPr>
      </p:pic>
      <p:pic>
        <p:nvPicPr>
          <p:cNvPr id="3" name="Picture 2">
            <a:extLst>
              <a:ext uri="{FF2B5EF4-FFF2-40B4-BE49-F238E27FC236}">
                <a16:creationId xmlns:a16="http://schemas.microsoft.com/office/drawing/2014/main" id="{5AA43E75-B1DD-4A10-B328-C516ED1E8093}"/>
              </a:ext>
            </a:extLst>
          </p:cNvPr>
          <p:cNvPicPr>
            <a:picLocks noChangeAspect="1"/>
          </p:cNvPicPr>
          <p:nvPr/>
        </p:nvPicPr>
        <p:blipFill rotWithShape="1">
          <a:blip r:embed="rId4"/>
          <a:srcRect t="2677" b="6846"/>
          <a:stretch/>
        </p:blipFill>
        <p:spPr>
          <a:xfrm>
            <a:off x="544324" y="1222513"/>
            <a:ext cx="1749217" cy="4870174"/>
          </a:xfrm>
          <a:prstGeom prst="rect">
            <a:avLst/>
          </a:prstGeom>
        </p:spPr>
      </p:pic>
      <p:pic>
        <p:nvPicPr>
          <p:cNvPr id="8" name="Picture 7">
            <a:extLst>
              <a:ext uri="{FF2B5EF4-FFF2-40B4-BE49-F238E27FC236}">
                <a16:creationId xmlns:a16="http://schemas.microsoft.com/office/drawing/2014/main" id="{CB7B4CD3-258C-406B-AB2D-02E28139EF38}"/>
              </a:ext>
            </a:extLst>
          </p:cNvPr>
          <p:cNvPicPr>
            <a:picLocks noChangeAspect="1"/>
          </p:cNvPicPr>
          <p:nvPr/>
        </p:nvPicPr>
        <p:blipFill rotWithShape="1">
          <a:blip r:embed="rId5"/>
          <a:srcRect r="6840" b="3765"/>
          <a:stretch/>
        </p:blipFill>
        <p:spPr>
          <a:xfrm>
            <a:off x="2287031" y="2848907"/>
            <a:ext cx="1934412" cy="2786580"/>
          </a:xfrm>
          <a:prstGeom prst="rect">
            <a:avLst/>
          </a:prstGeom>
        </p:spPr>
      </p:pic>
      <p:cxnSp>
        <p:nvCxnSpPr>
          <p:cNvPr id="10" name="Straight Arrow Connector 9">
            <a:extLst>
              <a:ext uri="{FF2B5EF4-FFF2-40B4-BE49-F238E27FC236}">
                <a16:creationId xmlns:a16="http://schemas.microsoft.com/office/drawing/2014/main" id="{BFFB4811-BDF2-4D9B-8832-B70FE54E6065}"/>
              </a:ext>
            </a:extLst>
          </p:cNvPr>
          <p:cNvCxnSpPr>
            <a:cxnSpLocks/>
          </p:cNvCxnSpPr>
          <p:nvPr/>
        </p:nvCxnSpPr>
        <p:spPr>
          <a:xfrm>
            <a:off x="2289762" y="2548076"/>
            <a:ext cx="473360" cy="384605"/>
          </a:xfrm>
          <a:prstGeom prst="straightConnector1">
            <a:avLst/>
          </a:prstGeom>
          <a:ln w="603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6955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rgbClr val="006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E5F2E6-1E44-2F81-FFC5-B2FCF22066D7}"/>
              </a:ext>
            </a:extLst>
          </p:cNvPr>
          <p:cNvSpPr>
            <a:spLocks noGrp="1"/>
          </p:cNvSpPr>
          <p:nvPr>
            <p:ph type="title"/>
          </p:nvPr>
        </p:nvSpPr>
        <p:spPr>
          <a:xfrm>
            <a:off x="838200" y="585216"/>
            <a:ext cx="10515600" cy="1325563"/>
          </a:xfrm>
        </p:spPr>
        <p:txBody>
          <a:bodyPr>
            <a:normAutofit/>
          </a:bodyPr>
          <a:lstStyle/>
          <a:p>
            <a:r>
              <a:rPr lang="en-US" dirty="0">
                <a:solidFill>
                  <a:srgbClr val="FFFFFF"/>
                </a:solidFill>
              </a:rPr>
              <a:t>County-Specific Data </a:t>
            </a:r>
          </a:p>
        </p:txBody>
      </p:sp>
      <p:pic>
        <p:nvPicPr>
          <p:cNvPr id="4" name="Picture 3" descr="Graphical user interface, map&#10;&#10;Description automatically generated">
            <a:extLst>
              <a:ext uri="{FF2B5EF4-FFF2-40B4-BE49-F238E27FC236}">
                <a16:creationId xmlns:a16="http://schemas.microsoft.com/office/drawing/2014/main" id="{69748C28-3F4D-EE1D-5B3F-FF2BEE7B47E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140" r="3" b="27423"/>
          <a:stretch/>
        </p:blipFill>
        <p:spPr>
          <a:xfrm>
            <a:off x="841248" y="2516777"/>
            <a:ext cx="6236208" cy="3660185"/>
          </a:xfrm>
          <a:prstGeom prst="rect">
            <a:avLst/>
          </a:prstGeom>
        </p:spPr>
      </p:pic>
      <p:pic>
        <p:nvPicPr>
          <p:cNvPr id="6" name="Content Placeholder 5" descr="Table&#10;&#10;Description automatically generated">
            <a:extLst>
              <a:ext uri="{FF2B5EF4-FFF2-40B4-BE49-F238E27FC236}">
                <a16:creationId xmlns:a16="http://schemas.microsoft.com/office/drawing/2014/main" id="{80DF7B7A-2538-A9E6-162D-A4241D3D1C96}"/>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7546975" y="2547900"/>
            <a:ext cx="3803650" cy="3597350"/>
          </a:xfrm>
        </p:spPr>
      </p:pic>
      <p:sp>
        <p:nvSpPr>
          <p:cNvPr id="7" name="Donut 6">
            <a:extLst>
              <a:ext uri="{FF2B5EF4-FFF2-40B4-BE49-F238E27FC236}">
                <a16:creationId xmlns:a16="http://schemas.microsoft.com/office/drawing/2014/main" id="{44768AD0-C662-CBD7-C75B-C0BA5CF89B50}"/>
              </a:ext>
            </a:extLst>
          </p:cNvPr>
          <p:cNvSpPr/>
          <p:nvPr/>
        </p:nvSpPr>
        <p:spPr>
          <a:xfrm>
            <a:off x="3243943" y="2786743"/>
            <a:ext cx="435428" cy="283028"/>
          </a:xfrm>
          <a:prstGeom prst="don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4984250"/>
      </p:ext>
    </p:extLst>
  </p:cSld>
  <p:clrMapOvr>
    <a:masterClrMapping/>
  </p:clrMapOvr>
</p:sld>
</file>

<file path=ppt/theme/theme1.xml><?xml version="1.0" encoding="utf-8"?>
<a:theme xmlns:a="http://schemas.openxmlformats.org/drawingml/2006/main" name="JH_CDC STD 2018">
  <a:themeElements>
    <a:clrScheme name="JH_CDPH Colors_Title Slide Only">
      <a:dk1>
        <a:srgbClr val="303030"/>
      </a:dk1>
      <a:lt1>
        <a:srgbClr val="FFFFFF"/>
      </a:lt1>
      <a:dk2>
        <a:srgbClr val="303030"/>
      </a:dk2>
      <a:lt2>
        <a:srgbClr val="FFFFFF"/>
      </a:lt2>
      <a:accent1>
        <a:srgbClr val="127CC0"/>
      </a:accent1>
      <a:accent2>
        <a:srgbClr val="5AA4D4"/>
      </a:accent2>
      <a:accent3>
        <a:srgbClr val="668E3F"/>
      </a:accent3>
      <a:accent4>
        <a:srgbClr val="F47229"/>
      </a:accent4>
      <a:accent5>
        <a:srgbClr val="414141"/>
      </a:accent5>
      <a:accent6>
        <a:srgbClr val="F24099"/>
      </a:accent6>
      <a:hlink>
        <a:srgbClr val="005DBA"/>
      </a:hlink>
      <a:folHlink>
        <a:srgbClr val="6C606A"/>
      </a:folHlink>
    </a:clrScheme>
    <a:fontScheme name="JH_1">
      <a:majorFont>
        <a:latin typeface="Tw Cen MT"/>
        <a:ea typeface=""/>
        <a:cs typeface=""/>
      </a:majorFont>
      <a:minorFont>
        <a:latin typeface="Calibri"/>
        <a:ea typeface=""/>
        <a:cs typeface=""/>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JH_CDC STD 2018" id="{FD3EA59C-35D2-4757-8411-056E5ADA878C}" vid="{21D85C1C-DB89-4002-8C32-B35286D83508}"/>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uicideAndCOVID19_BHTaskForce_1-28-21_V3 [Read-Only]" id="{F1F10704-6F5F-4583-95D7-7C8EF599F09F}" vid="{511304EC-C149-43D5-B1D4-A9B6DA69DB2E}"/>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0D93ADC4-DAA8-4E2D-BF6A-B613193254C8}" vid="{CBE476CF-8F75-44FA-92B6-495E8CF3329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1042</TotalTime>
  <Words>1027</Words>
  <Application>Microsoft Macintosh PowerPoint</Application>
  <PresentationFormat>Widescreen</PresentationFormat>
  <Paragraphs>135</Paragraphs>
  <Slides>13</Slides>
  <Notes>12</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13</vt:i4>
      </vt:variant>
    </vt:vector>
  </HeadingPairs>
  <TitlesOfParts>
    <vt:vector size="26" baseType="lpstr">
      <vt:lpstr>Arial</vt:lpstr>
      <vt:lpstr>ArialMT</vt:lpstr>
      <vt:lpstr>Calibri</vt:lpstr>
      <vt:lpstr>Calibri Light</vt:lpstr>
      <vt:lpstr>Century Gothic</vt:lpstr>
      <vt:lpstr>Source Sans Pro</vt:lpstr>
      <vt:lpstr>Tahoma</vt:lpstr>
      <vt:lpstr>Tw Cen MT</vt:lpstr>
      <vt:lpstr>Wingdings</vt:lpstr>
      <vt:lpstr>Wingdings 2</vt:lpstr>
      <vt:lpstr>JH_CDC STD 2018</vt:lpstr>
      <vt:lpstr>1_Office Theme</vt:lpstr>
      <vt:lpstr>2_Office Theme</vt:lpstr>
      <vt:lpstr>California Overdose Surveillance Dashboard</vt:lpstr>
      <vt:lpstr>Purpose </vt:lpstr>
      <vt:lpstr>Dashboard Data Sources</vt:lpstr>
      <vt:lpstr>Any Opioid-Related Age-Adjusted Rates, County Residents, 2020</vt:lpstr>
      <vt:lpstr>PowerPoint Presentation</vt:lpstr>
      <vt:lpstr>Data Visualizations </vt:lpstr>
      <vt:lpstr>Settings are available for each visualization box</vt:lpstr>
      <vt:lpstr>View Overdose Data in Your Community </vt:lpstr>
      <vt:lpstr>County-Specific Data </vt:lpstr>
      <vt:lpstr>PowerPoint Presentation</vt:lpstr>
      <vt:lpstr>Time Trend </vt:lpstr>
      <vt:lpstr>Demographics </vt:lpstr>
      <vt:lpstr>Contact for Dashboard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Fatal Opioid Overdose, HIV, and Hepatitis C Virus (HCV) Vulnerability Assessment</dc:title>
  <dc:creator>rachel mclean</dc:creator>
  <cp:lastModifiedBy>Garcia, Janneiry@CDPH</cp:lastModifiedBy>
  <cp:revision>46</cp:revision>
  <dcterms:created xsi:type="dcterms:W3CDTF">2021-01-22T00:53:58Z</dcterms:created>
  <dcterms:modified xsi:type="dcterms:W3CDTF">2022-10-04T23:00:41Z</dcterms:modified>
</cp:coreProperties>
</file>