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9" r:id="rId4"/>
    <p:sldId id="272" r:id="rId5"/>
    <p:sldId id="258" r:id="rId6"/>
    <p:sldId id="265" r:id="rId7"/>
    <p:sldId id="263" r:id="rId8"/>
    <p:sldId id="268" r:id="rId9"/>
    <p:sldId id="270" r:id="rId10"/>
    <p:sldId id="260" r:id="rId11"/>
    <p:sldId id="261" r:id="rId12"/>
    <p:sldId id="264" r:id="rId13"/>
    <p:sldId id="266" r:id="rId14"/>
    <p:sldId id="259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29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8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6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5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7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a.gov/sites/default/files/2022-12/The%20Growing%20Threat%20of%20Xylazine%20and%20its%20Mixture%20with%20Illicit%20Drugs.pdf" TargetMode="External"/><Relationship Id="rId3" Type="http://schemas.openxmlformats.org/officeDocument/2006/relationships/hyperlink" Target="https://www.cdph.ca.gov/Programs/CCDPHP/sapb/CDPH%20Document%20Library/Issue-Brief-Xylazine_ADA.pdf" TargetMode="External"/><Relationship Id="rId7" Type="http://schemas.openxmlformats.org/officeDocument/2006/relationships/hyperlink" Target="https://nida.nih.gov/research-topics/xylazine" TargetMode="External"/><Relationship Id="rId2" Type="http://schemas.openxmlformats.org/officeDocument/2006/relationships/hyperlink" Target="https://www.cdph.ca.gov/Programs/CCDPHP/sapb/CDPH%20Document%20Library/Xylazinefactsheet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a.gov/alert/dea-reports-widespread-threat-fentanyl-mixed-xylazine#:~:text=United%20States%20Drug%20Enforcement%20Administration,-Search&amp;text=" TargetMode="External"/><Relationship Id="rId5" Type="http://schemas.openxmlformats.org/officeDocument/2006/relationships/hyperlink" Target="https://www.fda.gov/media/162981/download" TargetMode="External"/><Relationship Id="rId4" Type="http://schemas.openxmlformats.org/officeDocument/2006/relationships/hyperlink" Target="https://www.cdph.ca.gov/Programs/CCDPHP/sapb/CDPH%20Document%20Library/20230320_Xylazine_Alert_Letter.pdf" TargetMode="External"/><Relationship Id="rId9" Type="http://schemas.openxmlformats.org/officeDocument/2006/relationships/hyperlink" Target="https://www.cdc.gov/stopoverdose/polysubstance-use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70205"/>
            <a:ext cx="8144134" cy="1536574"/>
          </a:xfrm>
        </p:spPr>
        <p:txBody>
          <a:bodyPr/>
          <a:lstStyle/>
          <a:p>
            <a:r>
              <a:rPr lang="en-US" dirty="0" smtClean="0"/>
              <a:t>XYLAZINE</a:t>
            </a:r>
            <a:endParaRPr lang="en-US" dirty="0"/>
          </a:p>
        </p:txBody>
      </p:sp>
      <p:pic>
        <p:nvPicPr>
          <p:cNvPr id="4" name="Picture 3" descr="cid:image003.jpg@01D455A8.18A4D7B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270431"/>
            <a:ext cx="2637039" cy="861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1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5" y="1984075"/>
            <a:ext cx="12010845" cy="4761782"/>
          </a:xfrm>
        </p:spPr>
        <p:txBody>
          <a:bodyPr/>
          <a:lstStyle/>
          <a:p>
            <a:r>
              <a:rPr lang="en-US" dirty="0" err="1"/>
              <a:t>Xylazine</a:t>
            </a:r>
            <a:r>
              <a:rPr lang="en-US" dirty="0"/>
              <a:t> is thought to cause peripheral vasoconstriction leading to poor blood flow to the tissues. • </a:t>
            </a:r>
            <a:r>
              <a:rPr lang="en-US" dirty="0" err="1"/>
              <a:t>Xylazine</a:t>
            </a:r>
            <a:r>
              <a:rPr lang="en-US" dirty="0"/>
              <a:t>-related wounds are distinct from injection-related abscesses: • Necrotic wounds • Can become extensive in size • Can be chronic and very difficult to heal on their own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32" y="3583596"/>
            <a:ext cx="3463637" cy="2174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4110181" y="5908408"/>
            <a:ext cx="7555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latin typeface="Mulish"/>
              </a:rPr>
              <a:t>McNinch</a:t>
            </a:r>
            <a:r>
              <a:rPr lang="en-US" sz="1050" dirty="0">
                <a:latin typeface="Mulish"/>
              </a:rPr>
              <a:t>, JR; Maguire, M; Wallace, L.</a:t>
            </a:r>
          </a:p>
          <a:p>
            <a:r>
              <a:rPr lang="en-US" sz="1050" dirty="0" smtClean="0">
                <a:latin typeface="Mulish"/>
              </a:rPr>
              <a:t>A </a:t>
            </a:r>
            <a:r>
              <a:rPr lang="en-US" sz="1050" dirty="0">
                <a:latin typeface="Mulish"/>
              </a:rPr>
              <a:t>CASE OF SKIN NECROSIS CAUSED BY INTRAVENOUS XYLAZINE ABUSE.</a:t>
            </a:r>
          </a:p>
          <a:p>
            <a:r>
              <a:rPr lang="en-US" sz="1050" dirty="0">
                <a:latin typeface="Mulish"/>
              </a:rPr>
              <a:t> Abstract published at SHM Converge </a:t>
            </a:r>
            <a:r>
              <a:rPr lang="en-US" sz="1050" dirty="0" smtClean="0">
                <a:latin typeface="Mulish"/>
              </a:rPr>
              <a:t>2021.Abstract </a:t>
            </a:r>
            <a:r>
              <a:rPr lang="en-US" sz="1050" dirty="0">
                <a:latin typeface="Mulish"/>
              </a:rPr>
              <a:t>559 Journal of Hospital Medicine.</a:t>
            </a:r>
          </a:p>
          <a:p>
            <a:r>
              <a:rPr lang="en-US" sz="1050" dirty="0" smtClean="0">
                <a:latin typeface="Mulish"/>
              </a:rPr>
              <a:t>https</a:t>
            </a:r>
            <a:r>
              <a:rPr lang="en-US" sz="1050" dirty="0">
                <a:latin typeface="Mulish"/>
              </a:rPr>
              <a:t>://shmabstracts.org/abstract/a-case-of-skin-necrosis-caused-by-intravenous-xylazine-abuse</a:t>
            </a:r>
            <a:r>
              <a:rPr lang="en-US" sz="1050" dirty="0" smtClean="0">
                <a:latin typeface="Mulish"/>
              </a:rPr>
              <a:t>/.April </a:t>
            </a:r>
            <a:r>
              <a:rPr lang="en-US" sz="1050" dirty="0">
                <a:latin typeface="Mulish"/>
              </a:rPr>
              <a:t>13th 2023</a:t>
            </a:r>
            <a:endParaRPr lang="en-US" sz="1050" b="0" i="0" dirty="0">
              <a:effectLst/>
              <a:latin typeface="Mulis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" y="3463636"/>
            <a:ext cx="2657036" cy="3282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126" y="3150611"/>
            <a:ext cx="3962400" cy="2828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78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Overdose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1" y="1834166"/>
            <a:ext cx="4472099" cy="491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20" y="2235273"/>
            <a:ext cx="6578705" cy="42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Overdose and Narcan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1" y="2027208"/>
            <a:ext cx="10161916" cy="46871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/>
              <a:t>Xylazine</a:t>
            </a:r>
            <a:r>
              <a:rPr lang="en-US" dirty="0"/>
              <a:t> may </a:t>
            </a:r>
            <a:r>
              <a:rPr lang="en-US" dirty="0" smtClean="0">
                <a:solidFill>
                  <a:schemeClr val="bg1"/>
                </a:solidFill>
              </a:rPr>
              <a:t>↑↑ </a:t>
            </a:r>
            <a:r>
              <a:rPr lang="en-US" dirty="0"/>
              <a:t>overdose risk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Naloxone </a:t>
            </a:r>
            <a:r>
              <a:rPr lang="en-US" dirty="0"/>
              <a:t>may not fully reverse overdose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may continue to have period of profound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sedation </a:t>
            </a:r>
            <a:r>
              <a:rPr lang="en-US" dirty="0"/>
              <a:t>after </a:t>
            </a:r>
            <a:r>
              <a:rPr lang="en-US" dirty="0" smtClean="0"/>
              <a:t>naloxone </a:t>
            </a:r>
            <a:r>
              <a:rPr lang="en-US" dirty="0"/>
              <a:t>is </a:t>
            </a:r>
            <a:r>
              <a:rPr lang="en-US" dirty="0" smtClean="0"/>
              <a:t>administered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 smtClean="0"/>
              <a:t>Johnson </a:t>
            </a:r>
            <a:r>
              <a:rPr lang="en-US" sz="1200" dirty="0"/>
              <a:t>et al. BMJ Injury Prevention 2021 Nunez et al., Am. J. Forensic Med. </a:t>
            </a:r>
            <a:r>
              <a:rPr lang="en-US" sz="1200" dirty="0" err="1"/>
              <a:t>Pathol</a:t>
            </a:r>
            <a:r>
              <a:rPr lang="en-US" sz="1200" dirty="0"/>
              <a:t>. 2021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1" y="1195388"/>
            <a:ext cx="4636655" cy="507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08" y="3907705"/>
            <a:ext cx="2786725" cy="22813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592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 Reduction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2503055"/>
            <a:ext cx="11711708" cy="392545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Watch for </a:t>
            </a:r>
            <a:r>
              <a:rPr lang="en-US" sz="3200" dirty="0" smtClean="0"/>
              <a:t>people </a:t>
            </a:r>
            <a:r>
              <a:rPr lang="en-US" sz="3200" dirty="0"/>
              <a:t>who are sedated or unconscious longer than usual 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Make sure to check that breathing and heart rate are adequate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Put people in recovery position, avoid atypical positions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Roll from one side to another every 1-2 hours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Place padding </a:t>
            </a:r>
            <a:r>
              <a:rPr lang="en-US" sz="3200" dirty="0" smtClean="0"/>
              <a:t>under </a:t>
            </a:r>
            <a:r>
              <a:rPr lang="en-US" sz="3200" dirty="0"/>
              <a:t>boney areas (heels, hip, shoulder ankles, etc.)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74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2364509"/>
            <a:ext cx="11850255" cy="4381348"/>
          </a:xfrm>
        </p:spPr>
        <p:txBody>
          <a:bodyPr>
            <a:normAutofit/>
          </a:bodyPr>
          <a:lstStyle/>
          <a:p>
            <a:r>
              <a:rPr lang="en-US" dirty="0" smtClean="0"/>
              <a:t>Expand </a:t>
            </a:r>
            <a:r>
              <a:rPr lang="en-US" dirty="0"/>
              <a:t>access to community-based drug checking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Xylazine</a:t>
            </a:r>
            <a:r>
              <a:rPr lang="en-US" dirty="0" smtClean="0"/>
              <a:t> </a:t>
            </a:r>
            <a:r>
              <a:rPr lang="en-US" dirty="0"/>
              <a:t>overdose reversal </a:t>
            </a:r>
            <a:r>
              <a:rPr lang="en-US" dirty="0" smtClean="0"/>
              <a:t>drug </a:t>
            </a:r>
          </a:p>
          <a:p>
            <a:r>
              <a:rPr lang="en-US" dirty="0" smtClean="0"/>
              <a:t>In </a:t>
            </a:r>
            <a:r>
              <a:rPr lang="en-US" dirty="0"/>
              <a:t>the healthcare system, improve compassionate care between providers and patients. Make it a safe, respectful place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community (syringe services programs), increase access to wound care, antibiotics for infections, and training for people to care for their </a:t>
            </a:r>
            <a:r>
              <a:rPr lang="en-US" dirty="0" smtClean="0"/>
              <a:t>wounds</a:t>
            </a:r>
          </a:p>
          <a:p>
            <a:r>
              <a:rPr lang="en-US" dirty="0"/>
              <a:t>Develop wound care guidance specific to </a:t>
            </a:r>
            <a:r>
              <a:rPr lang="en-US" dirty="0" err="1"/>
              <a:t>xylazine</a:t>
            </a:r>
            <a:r>
              <a:rPr lang="en-US" dirty="0"/>
              <a:t>-related wounds </a:t>
            </a:r>
            <a:endParaRPr lang="en-US" dirty="0" smtClean="0"/>
          </a:p>
          <a:p>
            <a:r>
              <a:rPr lang="en-US" dirty="0" err="1" smtClean="0"/>
              <a:t>Xylazine</a:t>
            </a:r>
            <a:r>
              <a:rPr lang="en-US" dirty="0" smtClean="0"/>
              <a:t> test strips in the works</a:t>
            </a:r>
          </a:p>
          <a:p>
            <a:r>
              <a:rPr lang="en-US" dirty="0" smtClean="0"/>
              <a:t>More </a:t>
            </a:r>
            <a:r>
              <a:rPr lang="en-US" dirty="0"/>
              <a:t>research is needed to understand and treat the side effects of </a:t>
            </a:r>
            <a:r>
              <a:rPr lang="en-US" dirty="0" err="1"/>
              <a:t>X</a:t>
            </a:r>
            <a:r>
              <a:rPr lang="en-US" dirty="0" err="1" smtClean="0"/>
              <a:t>ylazine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2142836"/>
            <a:ext cx="981389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Fact Sheet</a:t>
            </a:r>
          </a:p>
          <a:p>
            <a:r>
              <a:rPr lang="en-US" sz="1200" dirty="0" err="1">
                <a:hlinkClick r:id="rId2"/>
              </a:rPr>
              <a:t>Xylazine</a:t>
            </a:r>
            <a:r>
              <a:rPr lang="en-US" sz="1200" dirty="0">
                <a:hlinkClick r:id="rId2"/>
              </a:rPr>
              <a:t> Fact Sheet​</a:t>
            </a:r>
            <a:r>
              <a:rPr lang="en-US" sz="1200" dirty="0"/>
              <a:t> (PDF)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CDPH </a:t>
            </a:r>
            <a:r>
              <a:rPr lang="en-US" sz="1200" b="1" dirty="0"/>
              <a:t>Alerts on </a:t>
            </a:r>
            <a:r>
              <a:rPr lang="en-US" sz="1200" b="1" dirty="0" err="1"/>
              <a:t>Xylazine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dirty="0">
                <a:hlinkClick r:id="rId3"/>
              </a:rPr>
              <a:t>Issue Brief: </a:t>
            </a:r>
            <a:r>
              <a:rPr lang="en-US" sz="1200" dirty="0" err="1">
                <a:hlinkClick r:id="rId3"/>
              </a:rPr>
              <a:t>Xylazine</a:t>
            </a:r>
            <a:r>
              <a:rPr lang="en-US" sz="1200" dirty="0">
                <a:hlinkClick r:id="rId3"/>
              </a:rPr>
              <a:t>, Health Risks and Harm Reduction Strategies </a:t>
            </a:r>
            <a:r>
              <a:rPr lang="en-US" sz="1200" dirty="0"/>
              <a:t>(PDF)​​​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>
                <a:hlinkClick r:id="rId4"/>
              </a:rPr>
              <a:t>Letter to Local Health Officers from CDPH Director and State Public Health </a:t>
            </a:r>
            <a:r>
              <a:rPr lang="en-US" sz="1200" dirty="0" err="1">
                <a:hlinkClick r:id="rId4"/>
              </a:rPr>
              <a:t>Offi</a:t>
            </a:r>
            <a:r>
              <a:rPr lang="en-US" sz="1200" dirty="0">
                <a:hlinkClick r:id="rId4"/>
              </a:rPr>
              <a:t>​</a:t>
            </a:r>
            <a:r>
              <a:rPr lang="en-US" sz="1200" dirty="0" err="1">
                <a:hlinkClick r:id="rId4"/>
              </a:rPr>
              <a:t>cer</a:t>
            </a:r>
            <a:r>
              <a:rPr lang="en-US" sz="1200" dirty="0">
                <a:hlinkClick r:id="rId4"/>
              </a:rPr>
              <a:t>, Dr. </a:t>
            </a:r>
            <a:r>
              <a:rPr lang="en-US" sz="1200" dirty="0" err="1">
                <a:hlinkClick r:id="rId4"/>
              </a:rPr>
              <a:t>Tomás</a:t>
            </a:r>
            <a:r>
              <a:rPr lang="en-US" sz="1200" dirty="0">
                <a:hlinkClick r:id="rId4"/>
              </a:rPr>
              <a:t> J. Aragón</a:t>
            </a:r>
            <a:r>
              <a:rPr lang="en-US" sz="1200" dirty="0"/>
              <a:t>​ (PDF)​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Sources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dirty="0"/>
              <a:t>FDA Warning: </a:t>
            </a:r>
            <a:r>
              <a:rPr lang="en-US" sz="1200" dirty="0" err="1">
                <a:hlinkClick r:id="rId5"/>
              </a:rPr>
              <a:t>Xylazine</a:t>
            </a:r>
            <a:r>
              <a:rPr lang="en-US" sz="1200" dirty="0">
                <a:hlinkClick r:id="rId5"/>
              </a:rPr>
              <a:t> in Humans (PDF)</a:t>
            </a:r>
            <a:endParaRPr lang="en-US" sz="1200" dirty="0"/>
          </a:p>
          <a:p>
            <a:r>
              <a:rPr lang="en-US" sz="1200" dirty="0"/>
              <a:t>DEA Public Safety Alert: </a:t>
            </a:r>
            <a:r>
              <a:rPr lang="en-US" sz="1200" dirty="0">
                <a:hlinkClick r:id="rId6"/>
              </a:rPr>
              <a:t>DEA Reports Widespread Threat of Fentanyl Mixed with </a:t>
            </a:r>
            <a:r>
              <a:rPr lang="en-US" sz="1200" dirty="0" err="1">
                <a:hlinkClick r:id="rId6"/>
              </a:rPr>
              <a:t>Xylazine</a:t>
            </a:r>
            <a:r>
              <a:rPr lang="en-US" sz="1200" dirty="0"/>
              <a:t> ​</a:t>
            </a:r>
          </a:p>
          <a:p>
            <a:r>
              <a:rPr lang="en-US" sz="1200" dirty="0">
                <a:hlinkClick r:id="rId7"/>
              </a:rPr>
              <a:t>National Institute on Drug Abuse</a:t>
            </a:r>
            <a:endParaRPr lang="en-US" sz="1200" dirty="0"/>
          </a:p>
          <a:p>
            <a:r>
              <a:rPr lang="en-US" sz="1200" dirty="0">
                <a:hlinkClick r:id="rId8"/>
              </a:rPr>
              <a:t>DEA: The Growing Threat of </a:t>
            </a:r>
            <a:r>
              <a:rPr lang="en-US" sz="1200" dirty="0" err="1">
                <a:hlinkClick r:id="rId8"/>
              </a:rPr>
              <a:t>Xylazine</a:t>
            </a:r>
            <a:r>
              <a:rPr lang="en-US" sz="1200" dirty="0">
                <a:hlinkClick r:id="rId8"/>
              </a:rPr>
              <a:t> and its Mixture with Illicit Drugs</a:t>
            </a:r>
            <a:r>
              <a:rPr lang="en-US" sz="1200" dirty="0"/>
              <a:t> (PDF)</a:t>
            </a:r>
          </a:p>
          <a:p>
            <a:r>
              <a:rPr lang="en-US" sz="1200" dirty="0">
                <a:hlinkClick r:id="rId9"/>
              </a:rPr>
              <a:t>Center for Disease Control and Prevention's Polysubstance Use Facts​​</a:t>
            </a:r>
            <a:endParaRPr lang="en-US" sz="1200" dirty="0"/>
          </a:p>
          <a:p>
            <a:r>
              <a:rPr lang="en-US" sz="1200" dirty="0" err="1" smtClean="0"/>
              <a:t>Grayken</a:t>
            </a:r>
            <a:r>
              <a:rPr lang="en-US" sz="1200" dirty="0" smtClean="0"/>
              <a:t> </a:t>
            </a:r>
            <a:r>
              <a:rPr lang="en-US" sz="1200" dirty="0"/>
              <a:t>Center of Addiction </a:t>
            </a:r>
          </a:p>
        </p:txBody>
      </p:sp>
    </p:spTree>
    <p:extLst>
      <p:ext uri="{BB962C8B-B14F-4D97-AF65-F5344CB8AC3E}">
        <p14:creationId xmlns:p14="http://schemas.microsoft.com/office/powerpoint/2010/main" val="421112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Questions</a:t>
            </a:r>
            <a:endParaRPr lang="en-US" dirty="0"/>
          </a:p>
        </p:txBody>
      </p:sp>
      <p:pic>
        <p:nvPicPr>
          <p:cNvPr id="4" name="Content Placeholder 3" descr="About Dynamic Reading | Luciano Duar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5" y="2336800"/>
            <a:ext cx="6583285" cy="2946399"/>
          </a:xfrm>
        </p:spPr>
      </p:pic>
      <p:sp>
        <p:nvSpPr>
          <p:cNvPr id="5" name="TextBox 4"/>
          <p:cNvSpPr txBox="1"/>
          <p:nvPr/>
        </p:nvSpPr>
        <p:spPr>
          <a:xfrm flipH="1">
            <a:off x="1874982" y="5532583"/>
            <a:ext cx="757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Lori Miller, LCSW| Division Manager</a:t>
            </a:r>
          </a:p>
          <a:p>
            <a:pPr algn="ctr"/>
            <a:r>
              <a:rPr lang="en-US" dirty="0" smtClean="0"/>
              <a:t>Substance Use Prevention and Treatment</a:t>
            </a:r>
          </a:p>
          <a:p>
            <a:pPr algn="ctr"/>
            <a:r>
              <a:rPr lang="en-US" dirty="0" smtClean="0"/>
              <a:t>Millerlori@saccounty.gov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273" y="753228"/>
            <a:ext cx="5560291" cy="5896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166254" y="2733963"/>
            <a:ext cx="2539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Other Names: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TRANQ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Tranq</a:t>
            </a:r>
            <a:r>
              <a:rPr lang="en-US" sz="2800" dirty="0" smtClean="0">
                <a:solidFill>
                  <a:schemeClr val="bg1"/>
                </a:solidFill>
              </a:rPr>
              <a:t> Dope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Sleep-Cut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2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0474"/>
            <a:ext cx="68349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APPROVED for </a:t>
            </a:r>
            <a:r>
              <a:rPr lang="en-US" sz="2000" dirty="0">
                <a:solidFill>
                  <a:schemeClr val="bg1"/>
                </a:solidFill>
              </a:rPr>
              <a:t>use in </a:t>
            </a:r>
            <a:r>
              <a:rPr lang="en-US" sz="2000" dirty="0" smtClean="0">
                <a:solidFill>
                  <a:schemeClr val="bg1"/>
                </a:solidFill>
              </a:rPr>
              <a:t>humans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an </a:t>
            </a:r>
            <a:r>
              <a:rPr lang="en-US" sz="2000" dirty="0">
                <a:solidFill>
                  <a:schemeClr val="bg1"/>
                </a:solidFill>
              </a:rPr>
              <a:t>opioid. It’s a deep </a:t>
            </a:r>
            <a:r>
              <a:rPr lang="en-US" sz="2000" dirty="0" smtClean="0">
                <a:solidFill>
                  <a:schemeClr val="bg1"/>
                </a:solidFill>
              </a:rPr>
              <a:t>sedative. It </a:t>
            </a:r>
            <a:r>
              <a:rPr lang="en-US" sz="2000" dirty="0">
                <a:solidFill>
                  <a:schemeClr val="bg1"/>
                </a:solidFill>
              </a:rPr>
              <a:t>starts quickly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and “makes </a:t>
            </a:r>
            <a:r>
              <a:rPr lang="en-US" sz="2000" dirty="0">
                <a:solidFill>
                  <a:schemeClr val="bg1"/>
                </a:solidFill>
              </a:rPr>
              <a:t>you fall out </a:t>
            </a:r>
            <a:r>
              <a:rPr lang="en-US" sz="2000" dirty="0" smtClean="0">
                <a:solidFill>
                  <a:schemeClr val="bg1"/>
                </a:solidFill>
              </a:rPr>
              <a:t>hard” </a:t>
            </a:r>
            <a:r>
              <a:rPr lang="en-US" sz="2000" dirty="0">
                <a:solidFill>
                  <a:schemeClr val="bg1"/>
                </a:solidFill>
              </a:rPr>
              <a:t>for about the first hour if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</a:t>
            </a:r>
            <a:r>
              <a:rPr lang="en-US" sz="2000" dirty="0">
                <a:solidFill>
                  <a:schemeClr val="bg1"/>
                </a:solidFill>
              </a:rPr>
              <a:t>used to it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Xylazine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extends the high, “gives </a:t>
            </a:r>
            <a:r>
              <a:rPr lang="en-US" sz="2000" dirty="0">
                <a:solidFill>
                  <a:schemeClr val="bg1"/>
                </a:solidFill>
              </a:rPr>
              <a:t>fentanyl </a:t>
            </a:r>
            <a:r>
              <a:rPr lang="en-US" sz="2000" dirty="0" smtClean="0">
                <a:solidFill>
                  <a:schemeClr val="bg1"/>
                </a:solidFill>
              </a:rPr>
              <a:t>legs” </a:t>
            </a:r>
            <a:r>
              <a:rPr lang="en-US" sz="2000" dirty="0">
                <a:solidFill>
                  <a:schemeClr val="bg1"/>
                </a:solidFill>
              </a:rPr>
              <a:t>so </a:t>
            </a:r>
            <a:r>
              <a:rPr lang="en-US" sz="2000" dirty="0" smtClean="0">
                <a:solidFill>
                  <a:schemeClr val="bg1"/>
                </a:solidFill>
              </a:rPr>
              <a:t>it’s more potent and very dangerous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/>
              <a:t>Warning: </a:t>
            </a:r>
          </a:p>
          <a:p>
            <a:pPr algn="ctr"/>
            <a:r>
              <a:rPr lang="en-US" sz="2000" dirty="0" smtClean="0"/>
              <a:t>Little </a:t>
            </a:r>
            <a:r>
              <a:rPr lang="en-US" sz="2000" dirty="0"/>
              <a:t>is known about the health effects </a:t>
            </a:r>
            <a:endParaRPr lang="en-US" sz="2000" dirty="0" smtClean="0"/>
          </a:p>
          <a:p>
            <a:pPr algn="ctr"/>
            <a:r>
              <a:rPr lang="en-US" sz="2000" dirty="0" smtClean="0"/>
              <a:t>of </a:t>
            </a:r>
            <a:r>
              <a:rPr lang="en-US" sz="2000" dirty="0"/>
              <a:t>chronic exposure to </a:t>
            </a:r>
            <a:r>
              <a:rPr lang="en-US" sz="2000" dirty="0" err="1"/>
              <a:t>xylazine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7377" y="2410690"/>
            <a:ext cx="3278016" cy="37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Threat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9" y="2318326"/>
            <a:ext cx="7075055" cy="40824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 err="1"/>
              <a:t>Xylazine</a:t>
            </a:r>
            <a:r>
              <a:rPr lang="en-US" sz="3600" dirty="0"/>
              <a:t> is making the deadliest drug threat our country has ever faced, fentanyl, even deadlier,” </a:t>
            </a:r>
            <a:r>
              <a:rPr lang="en-US" sz="3600" dirty="0" smtClean="0"/>
              <a:t>said DEA Administrator </a:t>
            </a:r>
            <a:r>
              <a:rPr lang="en-US" sz="3600" dirty="0"/>
              <a:t>Milgram. 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DEA </a:t>
            </a:r>
            <a:r>
              <a:rPr lang="en-US" sz="3600" dirty="0"/>
              <a:t>has seized </a:t>
            </a:r>
            <a:r>
              <a:rPr lang="en-US" sz="3600" dirty="0" err="1"/>
              <a:t>xylazine</a:t>
            </a:r>
            <a:r>
              <a:rPr lang="en-US" sz="3600" dirty="0"/>
              <a:t> and fentanyl mixtures in 48 of 50 States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Recently, there was been more awareness and alerts from FDA, DEA, and the White House.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United States Of America Flag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" y="2955637"/>
            <a:ext cx="3725717" cy="24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Emergence in Sacramento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2051222"/>
            <a:ext cx="11664779" cy="465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Local Data: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 err="1"/>
              <a:t>Xylazine</a:t>
            </a:r>
            <a:r>
              <a:rPr lang="en-US" sz="2000" dirty="0"/>
              <a:t> has become prevalent in the drug supply.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We still don’t know the full health impact of </a:t>
            </a:r>
            <a:r>
              <a:rPr lang="en-US" sz="2000" dirty="0" err="1"/>
              <a:t>xylazine</a:t>
            </a:r>
            <a:r>
              <a:rPr lang="en-US" sz="2000" dirty="0"/>
              <a:t> in our communities.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2022 -10 deaths in Sac County </a:t>
            </a:r>
            <a:r>
              <a:rPr lang="en-US" sz="2800" dirty="0" smtClean="0">
                <a:solidFill>
                  <a:schemeClr val="bg1"/>
                </a:solidFill>
              </a:rPr>
              <a:t>mixed </a:t>
            </a:r>
            <a:r>
              <a:rPr lang="en-US" sz="2800" dirty="0">
                <a:solidFill>
                  <a:schemeClr val="bg1"/>
                </a:solidFill>
              </a:rPr>
              <a:t>with fentanyl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4 solids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3 powders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3 tablets</a:t>
            </a:r>
          </a:p>
        </p:txBody>
      </p:sp>
      <p:pic>
        <p:nvPicPr>
          <p:cNvPr id="4" name="Picture 3" descr="Sacramento River at Tower Bridge, Sacramento, California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1" y="600365"/>
            <a:ext cx="4137891" cy="28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err="1" smtClean="0"/>
              <a:t>Xylazine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207491"/>
            <a:ext cx="11453091" cy="442421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4900" dirty="0" err="1" smtClean="0">
                <a:latin typeface="+mj-lt"/>
                <a:cs typeface="Arial" panose="020B0604020202020204" pitchFamily="34" charset="0"/>
              </a:rPr>
              <a:t>Xylazine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can be swallowed, inhaled, smoked, snorted, or injected into the muscle or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vein</a:t>
            </a:r>
            <a:endParaRPr lang="en-US" sz="4900" dirty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Time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to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1-2 minutes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Time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to drug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peaks 30 minutes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Duration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of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up to 4 hours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Can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improve euphoria and prolong the duration of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fentanyl</a:t>
            </a:r>
          </a:p>
          <a:p>
            <a:r>
              <a:rPr lang="en-US" sz="4900" dirty="0">
                <a:latin typeface="+mj-lt"/>
              </a:rPr>
              <a:t>E</a:t>
            </a:r>
            <a:r>
              <a:rPr lang="en-US" sz="4900" dirty="0" smtClean="0">
                <a:latin typeface="+mj-lt"/>
              </a:rPr>
              <a:t>xtends </a:t>
            </a:r>
            <a:r>
              <a:rPr lang="en-US" sz="4900" dirty="0">
                <a:latin typeface="+mj-lt"/>
              </a:rPr>
              <a:t>the high, it gives the dope more of a heroin </a:t>
            </a:r>
            <a:r>
              <a:rPr lang="en-US" sz="4900" dirty="0" smtClean="0">
                <a:latin typeface="+mj-lt"/>
              </a:rPr>
              <a:t>effect</a:t>
            </a:r>
            <a:endParaRPr lang="en-US" sz="4900" dirty="0">
              <a:latin typeface="+mj-lt"/>
            </a:endParaRPr>
          </a:p>
          <a:p>
            <a:r>
              <a:rPr lang="en-US" sz="4900" dirty="0" smtClean="0">
                <a:latin typeface="+mj-lt"/>
              </a:rPr>
              <a:t>“</a:t>
            </a:r>
            <a:r>
              <a:rPr lang="en-US" sz="4900" dirty="0" err="1" smtClean="0">
                <a:latin typeface="+mj-lt"/>
              </a:rPr>
              <a:t>Tranq</a:t>
            </a:r>
            <a:r>
              <a:rPr lang="en-US" sz="4900" dirty="0" smtClean="0">
                <a:latin typeface="+mj-lt"/>
              </a:rPr>
              <a:t> </a:t>
            </a:r>
            <a:r>
              <a:rPr lang="en-US" sz="4900" dirty="0">
                <a:latin typeface="+mj-lt"/>
              </a:rPr>
              <a:t>seems to give fentanyl legs” </a:t>
            </a:r>
            <a:endParaRPr lang="en-US" sz="4900" dirty="0" smtClean="0">
              <a:latin typeface="+mj-lt"/>
            </a:endParaRPr>
          </a:p>
          <a:p>
            <a:pPr marL="0" indent="0" algn="ctr">
              <a:buNone/>
            </a:pPr>
            <a:endParaRPr lang="en-US" sz="4900" dirty="0">
              <a:latin typeface="+mj-lt"/>
            </a:endParaRPr>
          </a:p>
          <a:p>
            <a:pPr marL="0" indent="0" algn="ctr">
              <a:buNone/>
            </a:pPr>
            <a:r>
              <a:rPr lang="en-US" sz="8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Fentanyl mixed with </a:t>
            </a:r>
            <a:r>
              <a:rPr lang="en-US" sz="8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Xylazine</a:t>
            </a:r>
            <a:r>
              <a:rPr lang="en-US" sz="8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8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increases </a:t>
            </a:r>
            <a:r>
              <a:rPr lang="en-US" sz="8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risk of overdose and death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Friedman </a:t>
            </a:r>
            <a:r>
              <a:rPr lang="en-US" dirty="0"/>
              <a:t>et al. Drug and Alcohol Dependence 2022 Adapted from </a:t>
            </a:r>
            <a:r>
              <a:rPr lang="en-US" dirty="0" err="1"/>
              <a:t>D’Orazio</a:t>
            </a:r>
            <a:r>
              <a:rPr lang="en-US" dirty="0"/>
              <a:t>: Toxicity of </a:t>
            </a:r>
            <a:r>
              <a:rPr lang="en-US" dirty="0" err="1"/>
              <a:t>Xylazine</a:t>
            </a:r>
            <a:r>
              <a:rPr lang="en-US" dirty="0"/>
              <a:t>. COBRE on Opioids and Overdose. 2022</a:t>
            </a:r>
            <a:endParaRPr lang="en-US" dirty="0"/>
          </a:p>
        </p:txBody>
      </p:sp>
      <p:pic>
        <p:nvPicPr>
          <p:cNvPr id="4" name="Picture 3" descr="Tim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18" y="2678545"/>
            <a:ext cx="2055346" cy="21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7" y="2572793"/>
            <a:ext cx="5524500" cy="4073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19" y="2572792"/>
            <a:ext cx="5495925" cy="40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0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Sedation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21" y="2189397"/>
            <a:ext cx="11306565" cy="44396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Causes </a:t>
            </a:r>
            <a:r>
              <a:rPr lang="en-US" dirty="0"/>
              <a:t>central nervous system depression, respiratory </a:t>
            </a:r>
            <a:r>
              <a:rPr lang="en-US" dirty="0" smtClean="0"/>
              <a:t>depression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Acute </a:t>
            </a:r>
            <a:r>
              <a:rPr lang="en-US" dirty="0"/>
              <a:t>toxicity from </a:t>
            </a:r>
            <a:r>
              <a:rPr lang="en-US" dirty="0" err="1"/>
              <a:t>xylazine</a:t>
            </a:r>
            <a:r>
              <a:rPr lang="en-US" dirty="0"/>
              <a:t> can be similar to opioid </a:t>
            </a:r>
            <a:r>
              <a:rPr lang="en-US" dirty="0" smtClean="0"/>
              <a:t>overdoses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Symptoms </a:t>
            </a:r>
            <a:r>
              <a:rPr lang="en-US" dirty="0"/>
              <a:t>present for several hours (exceeds duration of fentanyl’s effects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Low blood pressure, slowed breathing, slowed heart 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If combined with other sedating drugs,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↑ </a:t>
            </a:r>
            <a:r>
              <a:rPr lang="en-US" dirty="0">
                <a:solidFill>
                  <a:schemeClr val="bg1"/>
                </a:solidFill>
              </a:rPr>
              <a:t>central nervous system depression, and ↑ risk of overdose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lipart - primary 14 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2255" y="5245280"/>
            <a:ext cx="665018" cy="647520"/>
          </a:xfrm>
          <a:prstGeom prst="rect">
            <a:avLst/>
          </a:prstGeom>
        </p:spPr>
      </p:pic>
      <p:pic>
        <p:nvPicPr>
          <p:cNvPr id="5" name="Picture 4" descr="Clipart - primary 14 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5245280"/>
            <a:ext cx="741038" cy="7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Next slide </a:t>
            </a:r>
            <a:r>
              <a:rPr lang="en-US" sz="4000" dirty="0">
                <a:solidFill>
                  <a:srgbClr val="FF0000"/>
                </a:solidFill>
              </a:rPr>
              <a:t>contains graphic content about injection drug use related wounds that might disturb some of you. </a:t>
            </a:r>
          </a:p>
        </p:txBody>
      </p:sp>
    </p:spTree>
    <p:extLst>
      <p:ext uri="{BB962C8B-B14F-4D97-AF65-F5344CB8AC3E}">
        <p14:creationId xmlns:p14="http://schemas.microsoft.com/office/powerpoint/2010/main" val="20894030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2012</TotalTime>
  <Words>832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Mulish</vt:lpstr>
      <vt:lpstr>Trebuchet MS</vt:lpstr>
      <vt:lpstr>Wingdings</vt:lpstr>
      <vt:lpstr>Berlin</vt:lpstr>
      <vt:lpstr>XYLAZINE</vt:lpstr>
      <vt:lpstr>What is It?</vt:lpstr>
      <vt:lpstr>What is It?</vt:lpstr>
      <vt:lpstr>Deadly Threat </vt:lpstr>
      <vt:lpstr> Emergence in Sacramento</vt:lpstr>
      <vt:lpstr>Response to Xylazine</vt:lpstr>
      <vt:lpstr>Health Effects</vt:lpstr>
      <vt:lpstr>Heavy Sedation</vt:lpstr>
      <vt:lpstr>WARNING</vt:lpstr>
      <vt:lpstr>Skin Wounds</vt:lpstr>
      <vt:lpstr>Signs of Overdose</vt:lpstr>
      <vt:lpstr>Risk of Overdose and Narcan</vt:lpstr>
      <vt:lpstr>Harm Reduction Strategies</vt:lpstr>
      <vt:lpstr>Community Needs</vt:lpstr>
      <vt:lpstr>Information and Sources</vt:lpstr>
      <vt:lpstr>Thank You and Questions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SUPT Equity Accomplishments</dc:title>
  <dc:creator>Grimes. Kimberly</dc:creator>
  <cp:lastModifiedBy>Miller. Lori (Vallone)</cp:lastModifiedBy>
  <cp:revision>44</cp:revision>
  <dcterms:created xsi:type="dcterms:W3CDTF">2023-04-11T21:09:08Z</dcterms:created>
  <dcterms:modified xsi:type="dcterms:W3CDTF">2023-04-14T00:47:32Z</dcterms:modified>
</cp:coreProperties>
</file>