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7"/>
  </p:notesMasterIdLst>
  <p:handoutMasterIdLst>
    <p:handoutMasterId r:id="rId28"/>
  </p:handoutMasterIdLst>
  <p:sldIdLst>
    <p:sldId id="410" r:id="rId5"/>
    <p:sldId id="289" r:id="rId6"/>
    <p:sldId id="431" r:id="rId7"/>
    <p:sldId id="261" r:id="rId8"/>
    <p:sldId id="290" r:id="rId9"/>
    <p:sldId id="414" r:id="rId10"/>
    <p:sldId id="417" r:id="rId11"/>
    <p:sldId id="292" r:id="rId12"/>
    <p:sldId id="416" r:id="rId13"/>
    <p:sldId id="423" r:id="rId14"/>
    <p:sldId id="424" r:id="rId15"/>
    <p:sldId id="259" r:id="rId16"/>
    <p:sldId id="293" r:id="rId17"/>
    <p:sldId id="267" r:id="rId18"/>
    <p:sldId id="427" r:id="rId19"/>
    <p:sldId id="425" r:id="rId20"/>
    <p:sldId id="430" r:id="rId21"/>
    <p:sldId id="426" r:id="rId22"/>
    <p:sldId id="429" r:id="rId23"/>
    <p:sldId id="260" r:id="rId24"/>
    <p:sldId id="428"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9D5FA-D456-4309-A817-69FCEFA367B3}" v="2" dt="2024-02-26T00:38:06.394"/>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6327" autoAdjust="0"/>
  </p:normalViewPr>
  <p:slideViewPr>
    <p:cSldViewPr snapToGrid="0">
      <p:cViewPr varScale="1">
        <p:scale>
          <a:sx n="83" d="100"/>
          <a:sy n="83" d="100"/>
        </p:scale>
        <p:origin x="739"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A94FB-3E4F-44BF-BE61-750C3C075C08}"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D81E7B7E-1FDE-4F8E-8079-37177BE9401B}">
      <dgm:prSet/>
      <dgm:spPr/>
      <dgm:t>
        <a:bodyPr/>
        <a:lstStyle/>
        <a:p>
          <a:r>
            <a:rPr lang="en-US" dirty="0">
              <a:solidFill>
                <a:schemeClr val="bg1"/>
              </a:solidFill>
            </a:rPr>
            <a:t>Didn’t feel like counselor “got them”</a:t>
          </a:r>
        </a:p>
      </dgm:t>
    </dgm:pt>
    <dgm:pt modelId="{18D48702-DC9A-46E4-952C-F6C3C643FA75}" type="parTrans" cxnId="{1D077A4E-F534-4052-A885-0132C1657FE1}">
      <dgm:prSet/>
      <dgm:spPr/>
      <dgm:t>
        <a:bodyPr/>
        <a:lstStyle/>
        <a:p>
          <a:endParaRPr lang="en-US"/>
        </a:p>
      </dgm:t>
    </dgm:pt>
    <dgm:pt modelId="{F6A9D4B7-B8F6-4AB7-9B41-63A6185ADDC3}" type="sibTrans" cxnId="{1D077A4E-F534-4052-A885-0132C1657FE1}">
      <dgm:prSet/>
      <dgm:spPr/>
      <dgm:t>
        <a:bodyPr/>
        <a:lstStyle/>
        <a:p>
          <a:endParaRPr lang="en-US"/>
        </a:p>
      </dgm:t>
    </dgm:pt>
    <dgm:pt modelId="{07DB6D68-FF3D-4CCC-BFDB-E1E5532BF3DD}">
      <dgm:prSet/>
      <dgm:spPr/>
      <dgm:t>
        <a:bodyPr/>
        <a:lstStyle/>
        <a:p>
          <a:r>
            <a:rPr lang="en-US" dirty="0">
              <a:solidFill>
                <a:schemeClr val="bg1"/>
              </a:solidFill>
            </a:rPr>
            <a:t>Lived experience was general requirement for feeling comfortable with staff and counselors regardless of race</a:t>
          </a:r>
        </a:p>
      </dgm:t>
    </dgm:pt>
    <dgm:pt modelId="{0443052B-E40A-4A3B-9BE8-39D092A67ABE}" type="parTrans" cxnId="{49FFFE38-33F8-46AD-A341-E82D7C433502}">
      <dgm:prSet/>
      <dgm:spPr/>
      <dgm:t>
        <a:bodyPr/>
        <a:lstStyle/>
        <a:p>
          <a:endParaRPr lang="en-US"/>
        </a:p>
      </dgm:t>
    </dgm:pt>
    <dgm:pt modelId="{5ADA5586-F18C-47B2-B707-DDCB7BBA215B}" type="sibTrans" cxnId="{49FFFE38-33F8-46AD-A341-E82D7C433502}">
      <dgm:prSet/>
      <dgm:spPr/>
      <dgm:t>
        <a:bodyPr/>
        <a:lstStyle/>
        <a:p>
          <a:endParaRPr lang="en-US"/>
        </a:p>
      </dgm:t>
    </dgm:pt>
    <dgm:pt modelId="{801C674E-A1EE-4469-921B-AC4412BBEF0B}">
      <dgm:prSet/>
      <dgm:spPr/>
      <dgm:t>
        <a:bodyPr/>
        <a:lstStyle/>
        <a:p>
          <a:r>
            <a:rPr lang="en-US" dirty="0">
              <a:solidFill>
                <a:schemeClr val="bg1"/>
              </a:solidFill>
            </a:rPr>
            <a:t>Couldn't relate to what I had been through</a:t>
          </a:r>
        </a:p>
      </dgm:t>
    </dgm:pt>
    <dgm:pt modelId="{7D7DCC4C-F40A-49C5-A3EF-06F6757533C1}" type="parTrans" cxnId="{352D15AA-2BBA-4B36-A6EB-9136E3ACD610}">
      <dgm:prSet/>
      <dgm:spPr/>
      <dgm:t>
        <a:bodyPr/>
        <a:lstStyle/>
        <a:p>
          <a:endParaRPr lang="en-US"/>
        </a:p>
      </dgm:t>
    </dgm:pt>
    <dgm:pt modelId="{4164F5D8-7FC7-42CD-9309-94A8596ABFB9}" type="sibTrans" cxnId="{352D15AA-2BBA-4B36-A6EB-9136E3ACD610}">
      <dgm:prSet/>
      <dgm:spPr/>
      <dgm:t>
        <a:bodyPr/>
        <a:lstStyle/>
        <a:p>
          <a:endParaRPr lang="en-US"/>
        </a:p>
      </dgm:t>
    </dgm:pt>
    <dgm:pt modelId="{38EF7C37-7733-4F1B-BBEF-C8B4144D2593}">
      <dgm:prSet/>
      <dgm:spPr/>
      <dgm:t>
        <a:bodyPr/>
        <a:lstStyle/>
        <a:p>
          <a:r>
            <a:rPr lang="en-US" dirty="0">
              <a:solidFill>
                <a:schemeClr val="bg1"/>
              </a:solidFill>
            </a:rPr>
            <a:t>Lack of cultural competence among staff</a:t>
          </a:r>
        </a:p>
      </dgm:t>
    </dgm:pt>
    <dgm:pt modelId="{BA65DF23-4B23-4187-B474-FB9E6B111AA6}" type="parTrans" cxnId="{073D6E9F-5D39-47F2-AF9A-C855DB016B39}">
      <dgm:prSet/>
      <dgm:spPr/>
      <dgm:t>
        <a:bodyPr/>
        <a:lstStyle/>
        <a:p>
          <a:endParaRPr lang="en-US"/>
        </a:p>
      </dgm:t>
    </dgm:pt>
    <dgm:pt modelId="{D4C89212-CD66-458E-93AB-43E129672F9E}" type="sibTrans" cxnId="{073D6E9F-5D39-47F2-AF9A-C855DB016B39}">
      <dgm:prSet/>
      <dgm:spPr/>
      <dgm:t>
        <a:bodyPr/>
        <a:lstStyle/>
        <a:p>
          <a:endParaRPr lang="en-US"/>
        </a:p>
      </dgm:t>
    </dgm:pt>
    <dgm:pt modelId="{94725472-D20F-4959-90CC-6AD2BBDE19A5}">
      <dgm:prSet/>
      <dgm:spPr/>
      <dgm:t>
        <a:bodyPr/>
        <a:lstStyle/>
        <a:p>
          <a:r>
            <a:rPr lang="en-US" dirty="0">
              <a:solidFill>
                <a:schemeClr val="bg1"/>
              </a:solidFill>
            </a:rPr>
            <a:t>Value in being in groups with other peers in recovery who were Black</a:t>
          </a:r>
        </a:p>
      </dgm:t>
    </dgm:pt>
    <dgm:pt modelId="{B99FFA4B-6945-418A-B9DC-CD4954A6A378}" type="parTrans" cxnId="{26BB4410-60BC-459A-806E-2657BE33B653}">
      <dgm:prSet/>
      <dgm:spPr/>
      <dgm:t>
        <a:bodyPr/>
        <a:lstStyle/>
        <a:p>
          <a:endParaRPr lang="en-US"/>
        </a:p>
      </dgm:t>
    </dgm:pt>
    <dgm:pt modelId="{B3921681-4901-454C-8B53-CEAA7343A860}" type="sibTrans" cxnId="{26BB4410-60BC-459A-806E-2657BE33B653}">
      <dgm:prSet/>
      <dgm:spPr/>
      <dgm:t>
        <a:bodyPr/>
        <a:lstStyle/>
        <a:p>
          <a:endParaRPr lang="en-US"/>
        </a:p>
      </dgm:t>
    </dgm:pt>
    <dgm:pt modelId="{AC891480-E074-4D18-A18B-9DF89CD425D4}">
      <dgm:prSet/>
      <dgm:spPr/>
      <dgm:t>
        <a:bodyPr/>
        <a:lstStyle/>
        <a:p>
          <a:r>
            <a:rPr lang="en-US" dirty="0">
              <a:solidFill>
                <a:schemeClr val="bg1"/>
              </a:solidFill>
            </a:rPr>
            <a:t>Feelings of resentment  being the only Black face in the group also reflects being under-represented in treatment and images of treatment</a:t>
          </a:r>
        </a:p>
      </dgm:t>
    </dgm:pt>
    <dgm:pt modelId="{379BE7FA-1E30-48CB-81E0-B06DE33538E7}" type="parTrans" cxnId="{1C4D8AE0-A04C-48EC-82B9-7FAB9D876AAA}">
      <dgm:prSet/>
      <dgm:spPr/>
      <dgm:t>
        <a:bodyPr/>
        <a:lstStyle/>
        <a:p>
          <a:endParaRPr lang="en-US"/>
        </a:p>
      </dgm:t>
    </dgm:pt>
    <dgm:pt modelId="{DF877FE4-9EAB-4F44-8B97-0998D5BB79EE}" type="sibTrans" cxnId="{1C4D8AE0-A04C-48EC-82B9-7FAB9D876AAA}">
      <dgm:prSet/>
      <dgm:spPr/>
      <dgm:t>
        <a:bodyPr/>
        <a:lstStyle/>
        <a:p>
          <a:endParaRPr lang="en-US"/>
        </a:p>
      </dgm:t>
    </dgm:pt>
    <dgm:pt modelId="{FDFB9C1C-2DC0-4564-A3D8-D402A2DEC59D}" type="pres">
      <dgm:prSet presAssocID="{C7CA94FB-3E4F-44BF-BE61-750C3C075C08}" presName="diagram" presStyleCnt="0">
        <dgm:presLayoutVars>
          <dgm:dir/>
          <dgm:resizeHandles val="exact"/>
        </dgm:presLayoutVars>
      </dgm:prSet>
      <dgm:spPr/>
    </dgm:pt>
    <dgm:pt modelId="{00DC109D-E782-4D25-8D30-AF476F44E837}" type="pres">
      <dgm:prSet presAssocID="{D81E7B7E-1FDE-4F8E-8079-37177BE9401B}" presName="node" presStyleLbl="node1" presStyleIdx="0" presStyleCnt="6">
        <dgm:presLayoutVars>
          <dgm:bulletEnabled val="1"/>
        </dgm:presLayoutVars>
      </dgm:prSet>
      <dgm:spPr/>
    </dgm:pt>
    <dgm:pt modelId="{C571B1FF-E766-4EAA-A820-84AA3C9A75A4}" type="pres">
      <dgm:prSet presAssocID="{F6A9D4B7-B8F6-4AB7-9B41-63A6185ADDC3}" presName="sibTrans" presStyleCnt="0"/>
      <dgm:spPr/>
    </dgm:pt>
    <dgm:pt modelId="{F2F9C2DE-C98C-4DA5-A194-781B7EDF9974}" type="pres">
      <dgm:prSet presAssocID="{07DB6D68-FF3D-4CCC-BFDB-E1E5532BF3DD}" presName="node" presStyleLbl="node1" presStyleIdx="1" presStyleCnt="6">
        <dgm:presLayoutVars>
          <dgm:bulletEnabled val="1"/>
        </dgm:presLayoutVars>
      </dgm:prSet>
      <dgm:spPr/>
    </dgm:pt>
    <dgm:pt modelId="{FEEE3B30-ADB2-4C51-BBE9-230BA59728EC}" type="pres">
      <dgm:prSet presAssocID="{5ADA5586-F18C-47B2-B707-DDCB7BBA215B}" presName="sibTrans" presStyleCnt="0"/>
      <dgm:spPr/>
    </dgm:pt>
    <dgm:pt modelId="{6871E109-60A2-4216-9D07-454C7423317B}" type="pres">
      <dgm:prSet presAssocID="{801C674E-A1EE-4469-921B-AC4412BBEF0B}" presName="node" presStyleLbl="node1" presStyleIdx="2" presStyleCnt="6">
        <dgm:presLayoutVars>
          <dgm:bulletEnabled val="1"/>
        </dgm:presLayoutVars>
      </dgm:prSet>
      <dgm:spPr/>
    </dgm:pt>
    <dgm:pt modelId="{0C5DFD5A-41AC-4F65-8ECD-130A2A309A7B}" type="pres">
      <dgm:prSet presAssocID="{4164F5D8-7FC7-42CD-9309-94A8596ABFB9}" presName="sibTrans" presStyleCnt="0"/>
      <dgm:spPr/>
    </dgm:pt>
    <dgm:pt modelId="{89A40D9C-2645-4900-A698-9E8E3B315E69}" type="pres">
      <dgm:prSet presAssocID="{38EF7C37-7733-4F1B-BBEF-C8B4144D2593}" presName="node" presStyleLbl="node1" presStyleIdx="3" presStyleCnt="6">
        <dgm:presLayoutVars>
          <dgm:bulletEnabled val="1"/>
        </dgm:presLayoutVars>
      </dgm:prSet>
      <dgm:spPr/>
    </dgm:pt>
    <dgm:pt modelId="{9B247FB3-5C2C-42AB-AFA3-7FB3B9D0A99A}" type="pres">
      <dgm:prSet presAssocID="{D4C89212-CD66-458E-93AB-43E129672F9E}" presName="sibTrans" presStyleCnt="0"/>
      <dgm:spPr/>
    </dgm:pt>
    <dgm:pt modelId="{3F4E7514-2D42-49B3-80D5-73770E6D9785}" type="pres">
      <dgm:prSet presAssocID="{94725472-D20F-4959-90CC-6AD2BBDE19A5}" presName="node" presStyleLbl="node1" presStyleIdx="4" presStyleCnt="6">
        <dgm:presLayoutVars>
          <dgm:bulletEnabled val="1"/>
        </dgm:presLayoutVars>
      </dgm:prSet>
      <dgm:spPr/>
    </dgm:pt>
    <dgm:pt modelId="{8934D50F-FF80-4F32-A17D-05FE23ACF5BF}" type="pres">
      <dgm:prSet presAssocID="{B3921681-4901-454C-8B53-CEAA7343A860}" presName="sibTrans" presStyleCnt="0"/>
      <dgm:spPr/>
    </dgm:pt>
    <dgm:pt modelId="{19E9CDBB-7C72-45D6-A6E8-A156A69CE747}" type="pres">
      <dgm:prSet presAssocID="{AC891480-E074-4D18-A18B-9DF89CD425D4}" presName="node" presStyleLbl="node1" presStyleIdx="5" presStyleCnt="6">
        <dgm:presLayoutVars>
          <dgm:bulletEnabled val="1"/>
        </dgm:presLayoutVars>
      </dgm:prSet>
      <dgm:spPr/>
    </dgm:pt>
  </dgm:ptLst>
  <dgm:cxnLst>
    <dgm:cxn modelId="{26BB4410-60BC-459A-806E-2657BE33B653}" srcId="{C7CA94FB-3E4F-44BF-BE61-750C3C075C08}" destId="{94725472-D20F-4959-90CC-6AD2BBDE19A5}" srcOrd="4" destOrd="0" parTransId="{B99FFA4B-6945-418A-B9DC-CD4954A6A378}" sibTransId="{B3921681-4901-454C-8B53-CEAA7343A860}"/>
    <dgm:cxn modelId="{6F7BDE1B-1FA1-46A4-A95A-0E01CD437E25}" type="presOf" srcId="{D81E7B7E-1FDE-4F8E-8079-37177BE9401B}" destId="{00DC109D-E782-4D25-8D30-AF476F44E837}" srcOrd="0" destOrd="0" presId="urn:microsoft.com/office/officeart/2005/8/layout/default"/>
    <dgm:cxn modelId="{FD5D012F-1436-4949-9D53-3B2F7E5B6B90}" type="presOf" srcId="{801C674E-A1EE-4469-921B-AC4412BBEF0B}" destId="{6871E109-60A2-4216-9D07-454C7423317B}" srcOrd="0" destOrd="0" presId="urn:microsoft.com/office/officeart/2005/8/layout/default"/>
    <dgm:cxn modelId="{49FFFE38-33F8-46AD-A341-E82D7C433502}" srcId="{C7CA94FB-3E4F-44BF-BE61-750C3C075C08}" destId="{07DB6D68-FF3D-4CCC-BFDB-E1E5532BF3DD}" srcOrd="1" destOrd="0" parTransId="{0443052B-E40A-4A3B-9BE8-39D092A67ABE}" sibTransId="{5ADA5586-F18C-47B2-B707-DDCB7BBA215B}"/>
    <dgm:cxn modelId="{6EEE1B46-66AB-4E40-AFFF-465F15255F46}" type="presOf" srcId="{AC891480-E074-4D18-A18B-9DF89CD425D4}" destId="{19E9CDBB-7C72-45D6-A6E8-A156A69CE747}" srcOrd="0" destOrd="0" presId="urn:microsoft.com/office/officeart/2005/8/layout/default"/>
    <dgm:cxn modelId="{7ED2CC6C-D28A-4829-A2A9-1D0B46BAE67A}" type="presOf" srcId="{94725472-D20F-4959-90CC-6AD2BBDE19A5}" destId="{3F4E7514-2D42-49B3-80D5-73770E6D9785}" srcOrd="0" destOrd="0" presId="urn:microsoft.com/office/officeart/2005/8/layout/default"/>
    <dgm:cxn modelId="{1D077A4E-F534-4052-A885-0132C1657FE1}" srcId="{C7CA94FB-3E4F-44BF-BE61-750C3C075C08}" destId="{D81E7B7E-1FDE-4F8E-8079-37177BE9401B}" srcOrd="0" destOrd="0" parTransId="{18D48702-DC9A-46E4-952C-F6C3C643FA75}" sibTransId="{F6A9D4B7-B8F6-4AB7-9B41-63A6185ADDC3}"/>
    <dgm:cxn modelId="{810D0556-571A-49E4-8881-CA7CED0DD00A}" type="presOf" srcId="{38EF7C37-7733-4F1B-BBEF-C8B4144D2593}" destId="{89A40D9C-2645-4900-A698-9E8E3B315E69}" srcOrd="0" destOrd="0" presId="urn:microsoft.com/office/officeart/2005/8/layout/default"/>
    <dgm:cxn modelId="{073D6E9F-5D39-47F2-AF9A-C855DB016B39}" srcId="{C7CA94FB-3E4F-44BF-BE61-750C3C075C08}" destId="{38EF7C37-7733-4F1B-BBEF-C8B4144D2593}" srcOrd="3" destOrd="0" parTransId="{BA65DF23-4B23-4187-B474-FB9E6B111AA6}" sibTransId="{D4C89212-CD66-458E-93AB-43E129672F9E}"/>
    <dgm:cxn modelId="{352D15AA-2BBA-4B36-A6EB-9136E3ACD610}" srcId="{C7CA94FB-3E4F-44BF-BE61-750C3C075C08}" destId="{801C674E-A1EE-4469-921B-AC4412BBEF0B}" srcOrd="2" destOrd="0" parTransId="{7D7DCC4C-F40A-49C5-A3EF-06F6757533C1}" sibTransId="{4164F5D8-7FC7-42CD-9309-94A8596ABFB9}"/>
    <dgm:cxn modelId="{FA52EACF-7218-4AD7-8303-2A539434CE67}" type="presOf" srcId="{07DB6D68-FF3D-4CCC-BFDB-E1E5532BF3DD}" destId="{F2F9C2DE-C98C-4DA5-A194-781B7EDF9974}" srcOrd="0" destOrd="0" presId="urn:microsoft.com/office/officeart/2005/8/layout/default"/>
    <dgm:cxn modelId="{1C4D8AE0-A04C-48EC-82B9-7FAB9D876AAA}" srcId="{C7CA94FB-3E4F-44BF-BE61-750C3C075C08}" destId="{AC891480-E074-4D18-A18B-9DF89CD425D4}" srcOrd="5" destOrd="0" parTransId="{379BE7FA-1E30-48CB-81E0-B06DE33538E7}" sibTransId="{DF877FE4-9EAB-4F44-8B97-0998D5BB79EE}"/>
    <dgm:cxn modelId="{15019BF9-DED6-4D5A-86D9-9EA38FF6E555}" type="presOf" srcId="{C7CA94FB-3E4F-44BF-BE61-750C3C075C08}" destId="{FDFB9C1C-2DC0-4564-A3D8-D402A2DEC59D}" srcOrd="0" destOrd="0" presId="urn:microsoft.com/office/officeart/2005/8/layout/default"/>
    <dgm:cxn modelId="{35114812-DC63-41A4-9BD4-578DAEFF7AD2}" type="presParOf" srcId="{FDFB9C1C-2DC0-4564-A3D8-D402A2DEC59D}" destId="{00DC109D-E782-4D25-8D30-AF476F44E837}" srcOrd="0" destOrd="0" presId="urn:microsoft.com/office/officeart/2005/8/layout/default"/>
    <dgm:cxn modelId="{D14B5E35-0455-4FAB-AE5A-7753F96D6F45}" type="presParOf" srcId="{FDFB9C1C-2DC0-4564-A3D8-D402A2DEC59D}" destId="{C571B1FF-E766-4EAA-A820-84AA3C9A75A4}" srcOrd="1" destOrd="0" presId="urn:microsoft.com/office/officeart/2005/8/layout/default"/>
    <dgm:cxn modelId="{A83B88AD-77CF-4630-85B4-163C1E9B2209}" type="presParOf" srcId="{FDFB9C1C-2DC0-4564-A3D8-D402A2DEC59D}" destId="{F2F9C2DE-C98C-4DA5-A194-781B7EDF9974}" srcOrd="2" destOrd="0" presId="urn:microsoft.com/office/officeart/2005/8/layout/default"/>
    <dgm:cxn modelId="{CFAF655B-0F95-47D1-A5BA-4E3E8053707C}" type="presParOf" srcId="{FDFB9C1C-2DC0-4564-A3D8-D402A2DEC59D}" destId="{FEEE3B30-ADB2-4C51-BBE9-230BA59728EC}" srcOrd="3" destOrd="0" presId="urn:microsoft.com/office/officeart/2005/8/layout/default"/>
    <dgm:cxn modelId="{AB3AFBF3-7481-41B9-9C9E-5CCB4F6C9583}" type="presParOf" srcId="{FDFB9C1C-2DC0-4564-A3D8-D402A2DEC59D}" destId="{6871E109-60A2-4216-9D07-454C7423317B}" srcOrd="4" destOrd="0" presId="urn:microsoft.com/office/officeart/2005/8/layout/default"/>
    <dgm:cxn modelId="{8CEEE75F-F8A7-4530-A2F1-93A05673B6D0}" type="presParOf" srcId="{FDFB9C1C-2DC0-4564-A3D8-D402A2DEC59D}" destId="{0C5DFD5A-41AC-4F65-8ECD-130A2A309A7B}" srcOrd="5" destOrd="0" presId="urn:microsoft.com/office/officeart/2005/8/layout/default"/>
    <dgm:cxn modelId="{A08D2F6B-0D2E-4B71-9D5C-82C870381F37}" type="presParOf" srcId="{FDFB9C1C-2DC0-4564-A3D8-D402A2DEC59D}" destId="{89A40D9C-2645-4900-A698-9E8E3B315E69}" srcOrd="6" destOrd="0" presId="urn:microsoft.com/office/officeart/2005/8/layout/default"/>
    <dgm:cxn modelId="{4D5809E1-0F98-4252-BB6D-6B2F1731895A}" type="presParOf" srcId="{FDFB9C1C-2DC0-4564-A3D8-D402A2DEC59D}" destId="{9B247FB3-5C2C-42AB-AFA3-7FB3B9D0A99A}" srcOrd="7" destOrd="0" presId="urn:microsoft.com/office/officeart/2005/8/layout/default"/>
    <dgm:cxn modelId="{452CF4FE-4A41-484B-8897-6D7A9C6C3E14}" type="presParOf" srcId="{FDFB9C1C-2DC0-4564-A3D8-D402A2DEC59D}" destId="{3F4E7514-2D42-49B3-80D5-73770E6D9785}" srcOrd="8" destOrd="0" presId="urn:microsoft.com/office/officeart/2005/8/layout/default"/>
    <dgm:cxn modelId="{C4BFFD12-4442-400C-9320-5B79FCCBB632}" type="presParOf" srcId="{FDFB9C1C-2DC0-4564-A3D8-D402A2DEC59D}" destId="{8934D50F-FF80-4F32-A17D-05FE23ACF5BF}" srcOrd="9" destOrd="0" presId="urn:microsoft.com/office/officeart/2005/8/layout/default"/>
    <dgm:cxn modelId="{39EB2F05-3A67-4512-98F9-1E73E1AAEAF3}" type="presParOf" srcId="{FDFB9C1C-2DC0-4564-A3D8-D402A2DEC59D}" destId="{19E9CDBB-7C72-45D6-A6E8-A156A69CE74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C109D-E782-4D25-8D30-AF476F44E837}">
      <dsp:nvSpPr>
        <dsp:cNvPr id="0" name=""/>
        <dsp:cNvSpPr/>
      </dsp:nvSpPr>
      <dsp:spPr>
        <a:xfrm>
          <a:off x="0" y="263156"/>
          <a:ext cx="2440781" cy="14644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Didn’t feel like counselor “got them”</a:t>
          </a:r>
        </a:p>
      </dsp:txBody>
      <dsp:txXfrm>
        <a:off x="0" y="263156"/>
        <a:ext cx="2440781" cy="1464468"/>
      </dsp:txXfrm>
    </dsp:sp>
    <dsp:sp modelId="{F2F9C2DE-C98C-4DA5-A194-781B7EDF9974}">
      <dsp:nvSpPr>
        <dsp:cNvPr id="0" name=""/>
        <dsp:cNvSpPr/>
      </dsp:nvSpPr>
      <dsp:spPr>
        <a:xfrm>
          <a:off x="2684859" y="263156"/>
          <a:ext cx="2440781" cy="14644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Lived experience was general requirement for feeling comfortable with staff and counselors regardless of race</a:t>
          </a:r>
        </a:p>
      </dsp:txBody>
      <dsp:txXfrm>
        <a:off x="2684859" y="263156"/>
        <a:ext cx="2440781" cy="1464468"/>
      </dsp:txXfrm>
    </dsp:sp>
    <dsp:sp modelId="{6871E109-60A2-4216-9D07-454C7423317B}">
      <dsp:nvSpPr>
        <dsp:cNvPr id="0" name=""/>
        <dsp:cNvSpPr/>
      </dsp:nvSpPr>
      <dsp:spPr>
        <a:xfrm>
          <a:off x="5369718" y="263156"/>
          <a:ext cx="2440781" cy="14644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Couldn't relate to what I had been through</a:t>
          </a:r>
        </a:p>
      </dsp:txBody>
      <dsp:txXfrm>
        <a:off x="5369718" y="263156"/>
        <a:ext cx="2440781" cy="1464468"/>
      </dsp:txXfrm>
    </dsp:sp>
    <dsp:sp modelId="{89A40D9C-2645-4900-A698-9E8E3B315E69}">
      <dsp:nvSpPr>
        <dsp:cNvPr id="0" name=""/>
        <dsp:cNvSpPr/>
      </dsp:nvSpPr>
      <dsp:spPr>
        <a:xfrm>
          <a:off x="0" y="1971703"/>
          <a:ext cx="2440781" cy="14644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Lack of cultural competence among staff</a:t>
          </a:r>
        </a:p>
      </dsp:txBody>
      <dsp:txXfrm>
        <a:off x="0" y="1971703"/>
        <a:ext cx="2440781" cy="1464468"/>
      </dsp:txXfrm>
    </dsp:sp>
    <dsp:sp modelId="{3F4E7514-2D42-49B3-80D5-73770E6D9785}">
      <dsp:nvSpPr>
        <dsp:cNvPr id="0" name=""/>
        <dsp:cNvSpPr/>
      </dsp:nvSpPr>
      <dsp:spPr>
        <a:xfrm>
          <a:off x="2684859" y="1971703"/>
          <a:ext cx="2440781" cy="14644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Value in being in groups with other peers in recovery who were Black</a:t>
          </a:r>
        </a:p>
      </dsp:txBody>
      <dsp:txXfrm>
        <a:off x="2684859" y="1971703"/>
        <a:ext cx="2440781" cy="1464468"/>
      </dsp:txXfrm>
    </dsp:sp>
    <dsp:sp modelId="{19E9CDBB-7C72-45D6-A6E8-A156A69CE747}">
      <dsp:nvSpPr>
        <dsp:cNvPr id="0" name=""/>
        <dsp:cNvSpPr/>
      </dsp:nvSpPr>
      <dsp:spPr>
        <a:xfrm>
          <a:off x="5369718" y="1971703"/>
          <a:ext cx="2440781" cy="14644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Feelings of resentment  being the only Black face in the group also reflects being under-represented in treatment and images of treatment</a:t>
          </a:r>
        </a:p>
      </dsp:txBody>
      <dsp:txXfrm>
        <a:off x="5369718" y="1971703"/>
        <a:ext cx="2440781" cy="1464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2/26/2024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2" name="Google Shape;2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1" name="Google Shape;2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0" name="Google Shape;3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7" name="Google Shape;3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5" name="Google Shape;2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2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851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dk1"/>
        </a:solidFill>
        <a:effectLst/>
      </p:bgPr>
    </p:bg>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2">
            <a:alphaModFix/>
          </a:blip>
          <a:srcRect/>
          <a:stretch/>
        </p:blipFill>
        <p:spPr>
          <a:xfrm>
            <a:off x="585362" y="3046982"/>
            <a:ext cx="11606637" cy="3811015"/>
          </a:xfrm>
          <a:prstGeom prst="rect">
            <a:avLst/>
          </a:prstGeom>
          <a:noFill/>
          <a:ln>
            <a:noFill/>
          </a:ln>
        </p:spPr>
      </p:pic>
      <p:pic>
        <p:nvPicPr>
          <p:cNvPr id="99" name="Google Shape;99;p18"/>
          <p:cNvPicPr preferRelativeResize="0"/>
          <p:nvPr/>
        </p:nvPicPr>
        <p:blipFill rotWithShape="1">
          <a:blip r:embed="rId3">
            <a:alphaModFix/>
          </a:blip>
          <a:srcRect/>
          <a:stretch/>
        </p:blipFill>
        <p:spPr>
          <a:xfrm>
            <a:off x="4168139" y="2849879"/>
            <a:ext cx="3855719" cy="2570480"/>
          </a:xfrm>
          <a:prstGeom prst="rect">
            <a:avLst/>
          </a:prstGeom>
          <a:noFill/>
          <a:ln>
            <a:noFill/>
          </a:ln>
        </p:spPr>
      </p:pic>
      <p:sp>
        <p:nvSpPr>
          <p:cNvPr id="100" name="Google Shape;100;p18"/>
          <p:cNvSpPr txBox="1">
            <a:spLocks noGrp="1"/>
          </p:cNvSpPr>
          <p:nvPr>
            <p:ph type="ctrTitle"/>
          </p:nvPr>
        </p:nvSpPr>
        <p:spPr>
          <a:xfrm>
            <a:off x="4574159" y="502665"/>
            <a:ext cx="3046095" cy="695960"/>
          </a:xfrm>
          <a:prstGeom prst="rect">
            <a:avLst/>
          </a:prstGeom>
          <a:noFill/>
          <a:ln>
            <a:noFill/>
          </a:ln>
        </p:spPr>
        <p:txBody>
          <a:bodyPr spcFirstLastPara="1" wrap="square" lIns="0" tIns="0" rIns="0" bIns="0" anchor="ctr" anchorCtr="0">
            <a:spAutoFit/>
          </a:bodyPr>
          <a:lstStyle>
            <a:lvl1pPr lvl="0" algn="ctr">
              <a:lnSpc>
                <a:spcPct val="90000"/>
              </a:lnSpc>
              <a:spcBef>
                <a:spcPts val="0"/>
              </a:spcBef>
              <a:spcAft>
                <a:spcPts val="0"/>
              </a:spcAft>
              <a:buClr>
                <a:srgbClr val="EA5E29"/>
              </a:buClr>
              <a:buSzPts val="4400"/>
              <a:buFont typeface="Calibri"/>
              <a:buNone/>
              <a:defRPr sz="4400" b="0" i="0">
                <a:solidFill>
                  <a:srgbClr val="EA5E2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8"/>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20000"/>
              </a:lnSpc>
              <a:spcBef>
                <a:spcPts val="1000"/>
              </a:spcBef>
              <a:spcAft>
                <a:spcPts val="0"/>
              </a:spcAft>
              <a:buClr>
                <a:schemeClr val="lt1"/>
              </a:buClr>
              <a:buSzPts val="2800"/>
              <a:buChar char="•"/>
              <a:defRPr sz="2800" b="0" i="0">
                <a:solidFill>
                  <a:schemeClr val="lt1"/>
                </a:solidFill>
                <a:latin typeface="Calibri"/>
                <a:ea typeface="Calibri"/>
                <a:cs typeface="Calibri"/>
                <a:sym typeface="Calibri"/>
              </a:defRPr>
            </a:lvl1pPr>
            <a:lvl2pPr lvl="1" algn="l">
              <a:lnSpc>
                <a:spcPct val="120000"/>
              </a:lnSpc>
              <a:spcBef>
                <a:spcPts val="500"/>
              </a:spcBef>
              <a:spcAft>
                <a:spcPts val="0"/>
              </a:spcAft>
              <a:buClr>
                <a:schemeClr val="lt1"/>
              </a:buClr>
              <a:buSzPts val="1800"/>
              <a:buChar char="•"/>
              <a:defRPr/>
            </a:lvl2pPr>
            <a:lvl3pPr lvl="2" algn="l">
              <a:lnSpc>
                <a:spcPct val="120000"/>
              </a:lnSpc>
              <a:spcBef>
                <a:spcPts val="500"/>
              </a:spcBef>
              <a:spcAft>
                <a:spcPts val="0"/>
              </a:spcAft>
              <a:buClr>
                <a:schemeClr val="lt1"/>
              </a:buClr>
              <a:buSzPts val="1800"/>
              <a:buChar char="•"/>
              <a:defRPr/>
            </a:lvl3pPr>
            <a:lvl4pPr lvl="3" algn="l">
              <a:lnSpc>
                <a:spcPct val="120000"/>
              </a:lnSpc>
              <a:spcBef>
                <a:spcPts val="500"/>
              </a:spcBef>
              <a:spcAft>
                <a:spcPts val="0"/>
              </a:spcAft>
              <a:buClr>
                <a:schemeClr val="lt1"/>
              </a:buClr>
              <a:buSzPts val="1800"/>
              <a:buChar char="•"/>
              <a:defRPr/>
            </a:lvl4pPr>
            <a:lvl5pPr lvl="4" algn="l">
              <a:lnSpc>
                <a:spcPct val="120000"/>
              </a:lnSpc>
              <a:spcBef>
                <a:spcPts val="500"/>
              </a:spcBef>
              <a:spcAft>
                <a:spcPts val="0"/>
              </a:spcAft>
              <a:buClr>
                <a:schemeClr val="lt1"/>
              </a:buClr>
              <a:buSzPts val="1800"/>
              <a:buChar char="•"/>
              <a:defRPr/>
            </a:lvl5pPr>
            <a:lvl6pPr lvl="5" algn="l">
              <a:lnSpc>
                <a:spcPct val="120000"/>
              </a:lnSpc>
              <a:spcBef>
                <a:spcPts val="500"/>
              </a:spcBef>
              <a:spcAft>
                <a:spcPts val="0"/>
              </a:spcAft>
              <a:buClr>
                <a:schemeClr val="lt1"/>
              </a:buClr>
              <a:buSzPts val="1800"/>
              <a:buChar char="•"/>
              <a:defRPr/>
            </a:lvl6pPr>
            <a:lvl7pPr lvl="6" algn="l">
              <a:lnSpc>
                <a:spcPct val="120000"/>
              </a:lnSpc>
              <a:spcBef>
                <a:spcPts val="500"/>
              </a:spcBef>
              <a:spcAft>
                <a:spcPts val="0"/>
              </a:spcAft>
              <a:buClr>
                <a:schemeClr val="lt1"/>
              </a:buClr>
              <a:buSzPts val="1800"/>
              <a:buChar char="•"/>
              <a:defRPr/>
            </a:lvl7pPr>
            <a:lvl8pPr lvl="7" algn="l">
              <a:lnSpc>
                <a:spcPct val="120000"/>
              </a:lnSpc>
              <a:spcBef>
                <a:spcPts val="500"/>
              </a:spcBef>
              <a:spcAft>
                <a:spcPts val="0"/>
              </a:spcAft>
              <a:buClr>
                <a:schemeClr val="lt1"/>
              </a:buClr>
              <a:buSzPts val="1800"/>
              <a:buChar char="•"/>
              <a:defRPr/>
            </a:lvl8pPr>
            <a:lvl9pPr lvl="8" algn="l">
              <a:lnSpc>
                <a:spcPct val="120000"/>
              </a:lnSpc>
              <a:spcBef>
                <a:spcPts val="500"/>
              </a:spcBef>
              <a:spcAft>
                <a:spcPts val="0"/>
              </a:spcAft>
              <a:buClr>
                <a:schemeClr val="lt1"/>
              </a:buClr>
              <a:buSzPts val="1800"/>
              <a:buChar char="•"/>
              <a:defRPr/>
            </a:lvl9pPr>
          </a:lstStyle>
          <a:p>
            <a:endParaRPr/>
          </a:p>
        </p:txBody>
      </p:sp>
      <p:sp>
        <p:nvSpPr>
          <p:cNvPr id="102" name="Google Shape;102;p18"/>
          <p:cNvSpPr txBox="1">
            <a:spLocks noGrp="1"/>
          </p:cNvSpPr>
          <p:nvPr>
            <p:ph type="ftr" idx="11"/>
          </p:nvPr>
        </p:nvSpPr>
        <p:spPr>
          <a:xfrm>
            <a:off x="913794" y="5883275"/>
            <a:ext cx="667286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18"/>
          <p:cNvSpPr txBox="1">
            <a:spLocks noGrp="1"/>
          </p:cNvSpPr>
          <p:nvPr>
            <p:ph type="dt" idx="10"/>
          </p:nvPr>
        </p:nvSpPr>
        <p:spPr>
          <a:xfrm>
            <a:off x="7678736" y="5883275"/>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8"/>
          <p:cNvSpPr txBox="1">
            <a:spLocks noGrp="1"/>
          </p:cNvSpPr>
          <p:nvPr>
            <p:ph type="sldNum" idx="12"/>
          </p:nvPr>
        </p:nvSpPr>
        <p:spPr>
          <a:xfrm>
            <a:off x="10514011" y="5883275"/>
            <a:ext cx="753545"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sz="1000" dirty="0">
              <a:latin typeface="Rockwell"/>
              <a:ea typeface="Rockwell"/>
              <a:cs typeface="Rockwell"/>
              <a:sym typeface="Rockwell"/>
            </a:endParaRPr>
          </a:p>
        </p:txBody>
      </p:sp>
    </p:spTree>
    <p:extLst>
      <p:ext uri="{BB962C8B-B14F-4D97-AF65-F5344CB8AC3E}">
        <p14:creationId xmlns:p14="http://schemas.microsoft.com/office/powerpoint/2010/main" val="284713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8B9EBBA-996F-894A-B54A-D6246ED52CEA}" type="datetimeFigureOut">
              <a:rPr lang="en-US" smtClean="0"/>
              <a:pPr/>
              <a:t>2/26/2024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9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2" r:id="rId14"/>
    <p:sldLayoutId id="2147483713" r:id="rId15"/>
    <p:sldLayoutId id="2147483714" r:id="rId16"/>
    <p:sldLayoutId id="2147483716" r:id="rId17"/>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3007904" y="1181231"/>
            <a:ext cx="8049492" cy="2247769"/>
          </a:xfrm>
        </p:spPr>
        <p:txBody>
          <a:bodyPr anchor="b">
            <a:normAutofit/>
          </a:bodyPr>
          <a:lstStyle/>
          <a:p>
            <a:pPr algn="ctr"/>
            <a:r>
              <a:rPr lang="en-US" sz="5400" dirty="0">
                <a:effectLst/>
                <a:latin typeface="Calibri" panose="020F0502020204030204" pitchFamily="34" charset="0"/>
                <a:ea typeface="Times New Roman" panose="02020603050405020304" pitchFamily="18" charset="0"/>
              </a:rPr>
              <a:t>Opioid Addiction, MAT, and Black Voices</a:t>
            </a:r>
            <a:br>
              <a:rPr lang="en-US" sz="4700" b="1" i="0" dirty="0">
                <a:effectLst/>
              </a:rPr>
            </a:br>
            <a:endParaRPr lang="en-US" sz="4700" dirty="0"/>
          </a:p>
        </p:txBody>
      </p:sp>
      <p:sp>
        <p:nvSpPr>
          <p:cNvPr id="7" name="Text Placeholder 2">
            <a:extLst>
              <a:ext uri="{FF2B5EF4-FFF2-40B4-BE49-F238E27FC236}">
                <a16:creationId xmlns:a16="http://schemas.microsoft.com/office/drawing/2014/main" id="{C94BCFB6-8331-E487-13E2-C83587354D80}"/>
              </a:ext>
            </a:extLst>
          </p:cNvPr>
          <p:cNvSpPr>
            <a:spLocks noGrp="1"/>
          </p:cNvSpPr>
          <p:nvPr>
            <p:ph type="body" sz="quarter" idx="11"/>
          </p:nvPr>
        </p:nvSpPr>
        <p:spPr>
          <a:xfrm>
            <a:off x="6309905" y="4549552"/>
            <a:ext cx="5486400" cy="1645920"/>
          </a:xfrm>
        </p:spPr>
        <p:txBody>
          <a:bodyPr/>
          <a:lstStyle/>
          <a:p>
            <a:r>
              <a:rPr lang="en-US" dirty="0"/>
              <a:t>Presented by: Dr. BJ Davis</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C86CC2-D9B7-E216-AE45-A139108B5A49}"/>
              </a:ext>
            </a:extLst>
          </p:cNvPr>
          <p:cNvSpPr>
            <a:spLocks noGrp="1"/>
          </p:cNvSpPr>
          <p:nvPr>
            <p:ph type="title"/>
          </p:nvPr>
        </p:nvSpPr>
        <p:spPr/>
        <p:txBody>
          <a:bodyPr/>
          <a:lstStyle/>
          <a:p>
            <a:pPr algn="ctr"/>
            <a:r>
              <a:rPr lang="en-US" dirty="0"/>
              <a:t>(MAT) Black Voices</a:t>
            </a:r>
            <a:br>
              <a:rPr lang="en-US" dirty="0"/>
            </a:br>
            <a:r>
              <a:rPr lang="en-US" sz="1600" dirty="0"/>
              <a:t>(Results From a 2020 Sacramento Focus Group experiences of substance use/opioid use disorder and treatment among Black/African Americans)</a:t>
            </a:r>
          </a:p>
        </p:txBody>
      </p:sp>
      <p:sp>
        <p:nvSpPr>
          <p:cNvPr id="6" name="Content Placeholder 5">
            <a:extLst>
              <a:ext uri="{FF2B5EF4-FFF2-40B4-BE49-F238E27FC236}">
                <a16:creationId xmlns:a16="http://schemas.microsoft.com/office/drawing/2014/main" id="{2E104C10-DDFB-3C4B-D1BF-012103CAFB43}"/>
              </a:ext>
            </a:extLst>
          </p:cNvPr>
          <p:cNvSpPr>
            <a:spLocks noGrp="1"/>
          </p:cNvSpPr>
          <p:nvPr>
            <p:ph sz="quarter" idx="13"/>
          </p:nvPr>
        </p:nvSpPr>
        <p:spPr>
          <a:xfrm>
            <a:off x="2590800" y="2282007"/>
            <a:ext cx="9199418" cy="4473117"/>
          </a:xfrm>
        </p:spPr>
        <p:txBody>
          <a:bodyPr>
            <a:normAutofit/>
          </a:bodyPr>
          <a:lstStyle/>
          <a:p>
            <a:r>
              <a:rPr lang="en-US" sz="2800" dirty="0"/>
              <a:t>Confuse methadone and MAT</a:t>
            </a:r>
          </a:p>
          <a:p>
            <a:r>
              <a:rPr lang="en-US" sz="2800" dirty="0"/>
              <a:t>Lack of knowledge about MAT</a:t>
            </a:r>
          </a:p>
          <a:p>
            <a:r>
              <a:rPr lang="en-US" sz="2800" dirty="0"/>
              <a:t>Feelings about MAT largely negative</a:t>
            </a:r>
          </a:p>
          <a:p>
            <a:r>
              <a:rPr lang="en-US" sz="2800" dirty="0"/>
              <a:t>Skeptical about how helpful MAT or methadone can be</a:t>
            </a:r>
          </a:p>
          <a:p>
            <a:r>
              <a:rPr lang="en-US" sz="2800" dirty="0"/>
              <a:t>Methadone was a means of financial support  because they would “just sell it.”</a:t>
            </a:r>
          </a:p>
          <a:p>
            <a:r>
              <a:rPr lang="en-US" sz="2800" dirty="0"/>
              <a:t>Methadone providers are just “selling you legal dope”</a:t>
            </a:r>
          </a:p>
          <a:p>
            <a:endParaRPr lang="en-US" dirty="0"/>
          </a:p>
        </p:txBody>
      </p:sp>
    </p:spTree>
    <p:extLst>
      <p:ext uri="{BB962C8B-B14F-4D97-AF65-F5344CB8AC3E}">
        <p14:creationId xmlns:p14="http://schemas.microsoft.com/office/powerpoint/2010/main" val="285830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DCA4-1885-3085-0576-C5F5F1254513}"/>
              </a:ext>
            </a:extLst>
          </p:cNvPr>
          <p:cNvSpPr>
            <a:spLocks noGrp="1"/>
          </p:cNvSpPr>
          <p:nvPr>
            <p:ph type="title"/>
          </p:nvPr>
        </p:nvSpPr>
        <p:spPr/>
        <p:txBody>
          <a:bodyPr/>
          <a:lstStyle/>
          <a:p>
            <a:pPr algn="ctr"/>
            <a:r>
              <a:rPr lang="en-US" dirty="0"/>
              <a:t>Barriers for Black/African American Patients to Obtain MAT Services</a:t>
            </a:r>
            <a:br>
              <a:rPr lang="en-US" dirty="0"/>
            </a:br>
            <a:endParaRPr lang="en-US" sz="3600" dirty="0"/>
          </a:p>
        </p:txBody>
      </p:sp>
      <p:sp>
        <p:nvSpPr>
          <p:cNvPr id="3" name="Content Placeholder 2">
            <a:extLst>
              <a:ext uri="{FF2B5EF4-FFF2-40B4-BE49-F238E27FC236}">
                <a16:creationId xmlns:a16="http://schemas.microsoft.com/office/drawing/2014/main" id="{55A3FD43-F9DC-C679-0FA5-1D116BA203C1}"/>
              </a:ext>
            </a:extLst>
          </p:cNvPr>
          <p:cNvSpPr>
            <a:spLocks noGrp="1"/>
          </p:cNvSpPr>
          <p:nvPr>
            <p:ph sz="quarter" idx="15"/>
          </p:nvPr>
        </p:nvSpPr>
        <p:spPr>
          <a:xfrm>
            <a:off x="443345" y="2244437"/>
            <a:ext cx="5209309" cy="4488872"/>
          </a:xfrm>
        </p:spPr>
        <p:txBody>
          <a:bodyPr>
            <a:normAutofit fontScale="85000" lnSpcReduction="10000"/>
          </a:bodyPr>
          <a:lstStyle/>
          <a:p>
            <a:r>
              <a:rPr lang="en-US" b="1" u="sng" dirty="0"/>
              <a:t>Accessing Health Care</a:t>
            </a:r>
          </a:p>
          <a:p>
            <a:pPr lvl="2"/>
            <a:r>
              <a:rPr lang="en-US" dirty="0"/>
              <a:t>Transportation</a:t>
            </a:r>
          </a:p>
          <a:p>
            <a:pPr lvl="2"/>
            <a:r>
              <a:rPr lang="en-US" dirty="0"/>
              <a:t>Stigma of Addiction</a:t>
            </a:r>
          </a:p>
          <a:p>
            <a:r>
              <a:rPr lang="en-US" b="1" u="sng" dirty="0"/>
              <a:t>Staying Clean to Receive MAT</a:t>
            </a:r>
          </a:p>
          <a:p>
            <a:pPr lvl="2"/>
            <a:r>
              <a:rPr lang="en-US" dirty="0"/>
              <a:t>Suboxone requires 12 hours clean before starting medication</a:t>
            </a:r>
          </a:p>
          <a:p>
            <a:r>
              <a:rPr lang="en-US" b="1" u="sng" dirty="0"/>
              <a:t>Lack of Knowledge about MAT/Resistance Towards Taking Medication</a:t>
            </a:r>
          </a:p>
          <a:p>
            <a:pPr lvl="2"/>
            <a:r>
              <a:rPr lang="en-US" dirty="0"/>
              <a:t>Shame that “ I can't  kick this on my own”</a:t>
            </a:r>
          </a:p>
          <a:p>
            <a:pPr lvl="2"/>
            <a:r>
              <a:rPr lang="en-US" dirty="0"/>
              <a:t>“I'm not really in recovery if I'm on medication”</a:t>
            </a:r>
          </a:p>
          <a:p>
            <a:pPr lvl="2"/>
            <a:r>
              <a:rPr lang="en-US" dirty="0"/>
              <a:t>Afraid they won't be able to get off  once they start</a:t>
            </a:r>
          </a:p>
          <a:p>
            <a:endParaRPr lang="en-US" dirty="0"/>
          </a:p>
        </p:txBody>
      </p:sp>
      <p:sp>
        <p:nvSpPr>
          <p:cNvPr id="4" name="Content Placeholder 3">
            <a:extLst>
              <a:ext uri="{FF2B5EF4-FFF2-40B4-BE49-F238E27FC236}">
                <a16:creationId xmlns:a16="http://schemas.microsoft.com/office/drawing/2014/main" id="{9BF76FBD-AEB3-455F-F642-88C7E196CF61}"/>
              </a:ext>
            </a:extLst>
          </p:cNvPr>
          <p:cNvSpPr>
            <a:spLocks noGrp="1"/>
          </p:cNvSpPr>
          <p:nvPr>
            <p:ph sz="quarter" idx="16"/>
          </p:nvPr>
        </p:nvSpPr>
        <p:spPr>
          <a:xfrm>
            <a:off x="5881898" y="2170546"/>
            <a:ext cx="5423411" cy="4562764"/>
          </a:xfrm>
        </p:spPr>
        <p:txBody>
          <a:bodyPr>
            <a:normAutofit fontScale="92500"/>
          </a:bodyPr>
          <a:lstStyle/>
          <a:p>
            <a:r>
              <a:rPr lang="en-US" b="1" u="sng" dirty="0"/>
              <a:t>Interactions with Providers</a:t>
            </a:r>
          </a:p>
          <a:p>
            <a:pPr lvl="2"/>
            <a:r>
              <a:rPr lang="en-US" dirty="0"/>
              <a:t>Black patients more likely to get kick out of clinics (without cause)</a:t>
            </a:r>
          </a:p>
          <a:p>
            <a:pPr lvl="2"/>
            <a:r>
              <a:rPr lang="en-US" dirty="0"/>
              <a:t>General perception will be troublemakers for staff</a:t>
            </a:r>
          </a:p>
          <a:p>
            <a:r>
              <a:rPr lang="en-US" b="1" u="sng" dirty="0"/>
              <a:t>Black/African American Community</a:t>
            </a:r>
          </a:p>
          <a:p>
            <a:pPr lvl="3"/>
            <a:r>
              <a:rPr lang="en-US" dirty="0"/>
              <a:t>Not felt safe in the hands of the medical establishment</a:t>
            </a:r>
          </a:p>
          <a:p>
            <a:pPr lvl="3"/>
            <a:r>
              <a:rPr lang="en-US" dirty="0"/>
              <a:t>Longer to establish trust, or for the counselor to establish rapport with them to earn trust</a:t>
            </a:r>
          </a:p>
          <a:p>
            <a:pPr lvl="3"/>
            <a:r>
              <a:rPr lang="en-US" dirty="0"/>
              <a:t>Dealing with outside stressors and factors, including racial discrimination</a:t>
            </a:r>
          </a:p>
          <a:p>
            <a:endParaRPr lang="en-US" dirty="0"/>
          </a:p>
        </p:txBody>
      </p:sp>
    </p:spTree>
    <p:extLst>
      <p:ext uri="{BB962C8B-B14F-4D97-AF65-F5344CB8AC3E}">
        <p14:creationId xmlns:p14="http://schemas.microsoft.com/office/powerpoint/2010/main" val="417508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D4A7-4667-4AAE-911B-82D0A0D4F724}"/>
              </a:ext>
            </a:extLst>
          </p:cNvPr>
          <p:cNvSpPr>
            <a:spLocks noGrp="1"/>
          </p:cNvSpPr>
          <p:nvPr>
            <p:ph type="title"/>
          </p:nvPr>
        </p:nvSpPr>
        <p:spPr>
          <a:xfrm>
            <a:off x="594360" y="102875"/>
            <a:ext cx="10873740" cy="1680205"/>
          </a:xfrm>
        </p:spPr>
        <p:txBody>
          <a:bodyPr anchor="b">
            <a:normAutofit/>
          </a:bodyPr>
          <a:lstStyle/>
          <a:p>
            <a:pPr algn="ctr"/>
            <a:r>
              <a:rPr lang="en-US" dirty="0"/>
              <a:t>Not Feeling Comfortable in Treatment</a:t>
            </a:r>
          </a:p>
        </p:txBody>
      </p:sp>
      <p:graphicFrame>
        <p:nvGraphicFramePr>
          <p:cNvPr id="5" name="Content Placeholder 2">
            <a:extLst>
              <a:ext uri="{FF2B5EF4-FFF2-40B4-BE49-F238E27FC236}">
                <a16:creationId xmlns:a16="http://schemas.microsoft.com/office/drawing/2014/main" id="{17D5321F-BE6F-3192-E9C3-BC7A793F56AB}"/>
              </a:ext>
            </a:extLst>
          </p:cNvPr>
          <p:cNvGraphicFramePr>
            <a:graphicFrameLocks noGrp="1"/>
          </p:cNvGraphicFramePr>
          <p:nvPr>
            <p:ph sz="quarter" idx="13"/>
            <p:extLst>
              <p:ext uri="{D42A27DB-BD31-4B8C-83A1-F6EECF244321}">
                <p14:modId xmlns:p14="http://schemas.microsoft.com/office/powerpoint/2010/main" val="2394661047"/>
              </p:ext>
            </p:extLst>
          </p:nvPr>
        </p:nvGraphicFramePr>
        <p:xfrm>
          <a:off x="3657600" y="2282008"/>
          <a:ext cx="7810500" cy="369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74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txBox="1">
            <a:spLocks noGrp="1"/>
          </p:cNvSpPr>
          <p:nvPr>
            <p:ph type="title"/>
          </p:nvPr>
        </p:nvSpPr>
        <p:spPr>
          <a:xfrm>
            <a:off x="3670934" y="5328253"/>
            <a:ext cx="7936230" cy="1891483"/>
          </a:xfrm>
        </p:spPr>
        <p:txBody>
          <a:bodyPr spcFirstLastPara="1" vert="horz" lIns="0" tIns="0" rIns="0" bIns="0" rtlCol="0" anchor="b" anchorCtr="0">
            <a:noAutofit/>
          </a:bodyPr>
          <a:lstStyle/>
          <a:p>
            <a:pPr marL="12700" algn="ctr">
              <a:buClr>
                <a:srgbClr val="EA5E29"/>
              </a:buClr>
              <a:buSzPts val="4400"/>
            </a:pPr>
            <a:r>
              <a:rPr lang="en-US" sz="3600" b="1" i="0" kern="1200" spc="100" baseline="0" dirty="0">
                <a:latin typeface="+mj-lt"/>
                <a:ea typeface="+mj-ea"/>
                <a:cs typeface="+mj-cs"/>
              </a:rPr>
              <a:t>WHAT WORKS?</a:t>
            </a:r>
            <a:br>
              <a:rPr lang="en-US" sz="3600" b="1" i="0" kern="1200" spc="100" baseline="0" dirty="0">
                <a:latin typeface="+mj-lt"/>
                <a:ea typeface="+mj-ea"/>
                <a:cs typeface="+mj-cs"/>
              </a:rPr>
            </a:br>
            <a:r>
              <a:rPr lang="en-US" sz="3600" dirty="0">
                <a:solidFill>
                  <a:schemeClr val="bg1"/>
                </a:solidFill>
              </a:rPr>
              <a:t>Removing bias from process, not people.</a:t>
            </a:r>
            <a:br>
              <a:rPr lang="en-US" sz="3600" dirty="0">
                <a:solidFill>
                  <a:schemeClr val="bg1"/>
                </a:solidFill>
              </a:rPr>
            </a:br>
            <a:br>
              <a:rPr lang="en-US" sz="3600" b="1" i="0" kern="1200" spc="100" baseline="0" dirty="0">
                <a:latin typeface="+mj-lt"/>
                <a:ea typeface="+mj-ea"/>
                <a:cs typeface="+mj-cs"/>
              </a:rPr>
            </a:br>
            <a:endParaRPr lang="en-US" sz="3600" b="1" i="0" kern="1200" spc="100" baseline="0" dirty="0">
              <a:latin typeface="+mj-lt"/>
              <a:ea typeface="+mj-ea"/>
              <a:cs typeface="+mj-cs"/>
            </a:endParaRPr>
          </a:p>
        </p:txBody>
      </p:sp>
      <p:sp>
        <p:nvSpPr>
          <p:cNvPr id="303" name="Google Shape;303;p11"/>
          <p:cNvSpPr txBox="1"/>
          <p:nvPr/>
        </p:nvSpPr>
        <p:spPr>
          <a:xfrm>
            <a:off x="603885" y="584005"/>
            <a:ext cx="2825115" cy="3999060"/>
          </a:xfrm>
          <a:prstGeom prst="rect">
            <a:avLst/>
          </a:prstGeom>
        </p:spPr>
        <p:txBody>
          <a:bodyPr spcFirstLastPara="1" vert="horz" lIns="0" tIns="274320" rIns="91440" bIns="45720" rtlCol="0" anchorCtr="0">
            <a:normAutofit/>
          </a:bodyPr>
          <a:lstStyle/>
          <a:p>
            <a:pPr marR="0" lvl="0">
              <a:lnSpc>
                <a:spcPct val="90000"/>
              </a:lnSpc>
              <a:spcBef>
                <a:spcPts val="1800"/>
              </a:spcBef>
              <a:spcAft>
                <a:spcPts val="0"/>
              </a:spcAft>
            </a:pPr>
            <a:endParaRPr lang="en-US" sz="2000" dirty="0">
              <a:solidFill>
                <a:schemeClr val="bg1"/>
              </a:solidFill>
            </a:endParaRPr>
          </a:p>
        </p:txBody>
      </p:sp>
      <p:pic>
        <p:nvPicPr>
          <p:cNvPr id="304" name="Google Shape;304;p11" descr="A group of people walking down a street"/>
          <p:cNvPicPr preferRelativeResize="0"/>
          <p:nvPr/>
        </p:nvPicPr>
        <p:blipFill rotWithShape="1">
          <a:blip r:embed="rId3"/>
          <a:srcRect l="893" r="-2" b="-2"/>
          <a:stretch/>
        </p:blipFill>
        <p:spPr>
          <a:xfrm>
            <a:off x="2359370" y="426987"/>
            <a:ext cx="7926705" cy="39990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12"/>
          <p:cNvGrpSpPr/>
          <p:nvPr/>
        </p:nvGrpSpPr>
        <p:grpSpPr>
          <a:xfrm>
            <a:off x="1143000" y="2124710"/>
            <a:ext cx="1965960" cy="589280"/>
            <a:chOff x="1278889" y="2124710"/>
            <a:chExt cx="1965960" cy="589280"/>
          </a:xfrm>
        </p:grpSpPr>
        <p:sp>
          <p:nvSpPr>
            <p:cNvPr id="310" name="Google Shape;310;p12"/>
            <p:cNvSpPr/>
            <p:nvPr/>
          </p:nvSpPr>
          <p:spPr>
            <a:xfrm>
              <a:off x="1278889" y="2124710"/>
              <a:ext cx="1965960" cy="589280"/>
            </a:xfrm>
            <a:custGeom>
              <a:avLst/>
              <a:gdLst/>
              <a:ahLst/>
              <a:cxnLst/>
              <a:rect l="l" t="t" r="r" b="b"/>
              <a:pathLst>
                <a:path w="1965960" h="589280" extrusionOk="0">
                  <a:moveTo>
                    <a:pt x="1789176" y="0"/>
                  </a:moveTo>
                  <a:lnTo>
                    <a:pt x="0" y="0"/>
                  </a:lnTo>
                  <a:lnTo>
                    <a:pt x="176784" y="294639"/>
                  </a:lnTo>
                  <a:lnTo>
                    <a:pt x="0" y="589279"/>
                  </a:lnTo>
                  <a:lnTo>
                    <a:pt x="1789176" y="589279"/>
                  </a:lnTo>
                  <a:lnTo>
                    <a:pt x="1965960" y="294639"/>
                  </a:lnTo>
                  <a:lnTo>
                    <a:pt x="1789176" y="0"/>
                  </a:lnTo>
                  <a:close/>
                </a:path>
              </a:pathLst>
            </a:custGeom>
            <a:solidFill>
              <a:srgbClr val="D353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311" name="Google Shape;311;p12"/>
            <p:cNvSpPr/>
            <p:nvPr/>
          </p:nvSpPr>
          <p:spPr>
            <a:xfrm>
              <a:off x="1278889" y="2124710"/>
              <a:ext cx="1965960" cy="589280"/>
            </a:xfrm>
            <a:custGeom>
              <a:avLst/>
              <a:gdLst/>
              <a:ahLst/>
              <a:cxnLst/>
              <a:rect l="l" t="t" r="r" b="b"/>
              <a:pathLst>
                <a:path w="1965960" h="589280" extrusionOk="0">
                  <a:moveTo>
                    <a:pt x="0" y="0"/>
                  </a:moveTo>
                  <a:lnTo>
                    <a:pt x="1789176" y="0"/>
                  </a:lnTo>
                  <a:lnTo>
                    <a:pt x="1965960" y="294639"/>
                  </a:lnTo>
                  <a:lnTo>
                    <a:pt x="1789176" y="589279"/>
                  </a:lnTo>
                  <a:lnTo>
                    <a:pt x="0" y="589279"/>
                  </a:lnTo>
                  <a:lnTo>
                    <a:pt x="176784" y="294639"/>
                  </a:lnTo>
                  <a:lnTo>
                    <a:pt x="0" y="0"/>
                  </a:lnTo>
                  <a:close/>
                </a:path>
              </a:pathLst>
            </a:custGeom>
            <a:noFill/>
            <a:ln w="12700" cap="flat" cmpd="sng">
              <a:solidFill>
                <a:srgbClr val="D3532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312" name="Google Shape;312;p12"/>
          <p:cNvSpPr txBox="1"/>
          <p:nvPr/>
        </p:nvSpPr>
        <p:spPr>
          <a:xfrm>
            <a:off x="1393219" y="2169795"/>
            <a:ext cx="1641473" cy="4216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600" b="0" dirty="0">
                <a:solidFill>
                  <a:schemeClr val="bg1"/>
                </a:solidFill>
                <a:latin typeface="Calibri"/>
                <a:ea typeface="Calibri"/>
                <a:cs typeface="Calibri"/>
                <a:sym typeface="Calibri"/>
              </a:rPr>
              <a:t>Implement</a:t>
            </a:r>
            <a:endParaRPr sz="2600" dirty="0">
              <a:solidFill>
                <a:schemeClr val="bg1"/>
              </a:solidFill>
              <a:latin typeface="Calibri"/>
              <a:ea typeface="Calibri"/>
              <a:cs typeface="Calibri"/>
              <a:sym typeface="Calibri"/>
            </a:endParaRPr>
          </a:p>
        </p:txBody>
      </p:sp>
      <p:sp>
        <p:nvSpPr>
          <p:cNvPr id="313" name="Google Shape;313;p12"/>
          <p:cNvSpPr txBox="1"/>
          <p:nvPr/>
        </p:nvSpPr>
        <p:spPr>
          <a:xfrm>
            <a:off x="1137602" y="2765078"/>
            <a:ext cx="1935797" cy="1899677"/>
          </a:xfrm>
          <a:prstGeom prst="rect">
            <a:avLst/>
          </a:prstGeom>
          <a:solidFill>
            <a:srgbClr val="F7D2CD">
              <a:alpha val="89803"/>
            </a:srgbClr>
          </a:solidFill>
          <a:ln>
            <a:noFill/>
          </a:ln>
        </p:spPr>
        <p:txBody>
          <a:bodyPr spcFirstLastPara="1" wrap="square" lIns="0" tIns="133975" rIns="0" bIns="0" anchor="t" anchorCtr="0">
            <a:spAutoFit/>
          </a:bodyPr>
          <a:lstStyle/>
          <a:p>
            <a:pPr marL="146050" marR="188595" lvl="0" indent="0" algn="ctr" rtl="0">
              <a:lnSpc>
                <a:spcPct val="91400"/>
              </a:lnSpc>
              <a:spcBef>
                <a:spcPts val="0"/>
              </a:spcBef>
              <a:spcAft>
                <a:spcPts val="0"/>
              </a:spcAft>
              <a:buNone/>
            </a:pPr>
            <a:r>
              <a:rPr lang="en-US" sz="1800" b="0" dirty="0">
                <a:solidFill>
                  <a:schemeClr val="bg1"/>
                </a:solidFill>
                <a:latin typeface="Calibri"/>
                <a:ea typeface="Calibri"/>
                <a:cs typeface="Calibri"/>
                <a:sym typeface="Calibri"/>
              </a:rPr>
              <a:t>Implement a comprehensive, holistic approach</a:t>
            </a:r>
          </a:p>
          <a:p>
            <a:pPr marL="146050" marR="188595" lvl="0" indent="0" algn="l" rtl="0">
              <a:lnSpc>
                <a:spcPct val="91400"/>
              </a:lnSpc>
              <a:spcBef>
                <a:spcPts val="0"/>
              </a:spcBef>
              <a:spcAft>
                <a:spcPts val="0"/>
              </a:spcAft>
              <a:buNone/>
            </a:pPr>
            <a:endParaRPr lang="en-US" dirty="0">
              <a:solidFill>
                <a:schemeClr val="bg1"/>
              </a:solidFill>
              <a:latin typeface="Calibri"/>
              <a:ea typeface="Calibri"/>
              <a:cs typeface="Calibri"/>
              <a:sym typeface="Calibri"/>
            </a:endParaRPr>
          </a:p>
          <a:p>
            <a:pPr marL="146050" marR="188595" lvl="0" indent="0" algn="l" rtl="0">
              <a:lnSpc>
                <a:spcPct val="91400"/>
              </a:lnSpc>
              <a:spcBef>
                <a:spcPts val="0"/>
              </a:spcBef>
              <a:spcAft>
                <a:spcPts val="0"/>
              </a:spcAft>
              <a:buNone/>
            </a:pPr>
            <a:endParaRPr lang="en-US" sz="1800" dirty="0">
              <a:solidFill>
                <a:schemeClr val="bg1"/>
              </a:solidFill>
              <a:latin typeface="Calibri"/>
              <a:ea typeface="Calibri"/>
              <a:cs typeface="Calibri"/>
              <a:sym typeface="Calibri"/>
            </a:endParaRPr>
          </a:p>
          <a:p>
            <a:pPr marL="146050" marR="188595" lvl="0" indent="0" algn="l" rtl="0">
              <a:lnSpc>
                <a:spcPct val="91400"/>
              </a:lnSpc>
              <a:spcBef>
                <a:spcPts val="0"/>
              </a:spcBef>
              <a:spcAft>
                <a:spcPts val="0"/>
              </a:spcAft>
              <a:buNone/>
            </a:pPr>
            <a:endParaRPr lang="en-US" dirty="0">
              <a:solidFill>
                <a:schemeClr val="bg1"/>
              </a:solidFill>
              <a:latin typeface="Calibri"/>
              <a:ea typeface="Calibri"/>
              <a:cs typeface="Calibri"/>
              <a:sym typeface="Calibri"/>
            </a:endParaRPr>
          </a:p>
          <a:p>
            <a:pPr marL="146050" marR="188595" lvl="0" indent="0" algn="l" rtl="0">
              <a:lnSpc>
                <a:spcPct val="91400"/>
              </a:lnSpc>
              <a:spcBef>
                <a:spcPts val="0"/>
              </a:spcBef>
              <a:spcAft>
                <a:spcPts val="0"/>
              </a:spcAft>
              <a:buNone/>
            </a:pPr>
            <a:endParaRPr sz="1800" dirty="0">
              <a:solidFill>
                <a:schemeClr val="bg1"/>
              </a:solidFill>
              <a:latin typeface="Calibri"/>
              <a:ea typeface="Calibri"/>
              <a:cs typeface="Calibri"/>
              <a:sym typeface="Calibri"/>
            </a:endParaRPr>
          </a:p>
        </p:txBody>
      </p:sp>
      <p:grpSp>
        <p:nvGrpSpPr>
          <p:cNvPr id="314" name="Google Shape;314;p12"/>
          <p:cNvGrpSpPr/>
          <p:nvPr/>
        </p:nvGrpSpPr>
        <p:grpSpPr>
          <a:xfrm>
            <a:off x="3112768" y="2124710"/>
            <a:ext cx="1965960" cy="589280"/>
            <a:chOff x="3196589" y="2124710"/>
            <a:chExt cx="1965960" cy="589280"/>
          </a:xfrm>
        </p:grpSpPr>
        <p:sp>
          <p:nvSpPr>
            <p:cNvPr id="315" name="Google Shape;315;p12"/>
            <p:cNvSpPr/>
            <p:nvPr/>
          </p:nvSpPr>
          <p:spPr>
            <a:xfrm>
              <a:off x="3196589" y="2124710"/>
              <a:ext cx="1965960" cy="589280"/>
            </a:xfrm>
            <a:custGeom>
              <a:avLst/>
              <a:gdLst/>
              <a:ahLst/>
              <a:cxnLst/>
              <a:rect l="l" t="t" r="r" b="b"/>
              <a:pathLst>
                <a:path w="1965960" h="589280" extrusionOk="0">
                  <a:moveTo>
                    <a:pt x="1789176" y="0"/>
                  </a:moveTo>
                  <a:lnTo>
                    <a:pt x="0" y="0"/>
                  </a:lnTo>
                  <a:lnTo>
                    <a:pt x="176784" y="294639"/>
                  </a:lnTo>
                  <a:lnTo>
                    <a:pt x="0" y="589279"/>
                  </a:lnTo>
                  <a:lnTo>
                    <a:pt x="1789176" y="589279"/>
                  </a:lnTo>
                  <a:lnTo>
                    <a:pt x="1965960" y="294639"/>
                  </a:lnTo>
                  <a:lnTo>
                    <a:pt x="1789176" y="0"/>
                  </a:lnTo>
                  <a:close/>
                </a:path>
              </a:pathLst>
            </a:custGeom>
            <a:solidFill>
              <a:srgbClr val="DF63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316" name="Google Shape;316;p12"/>
            <p:cNvSpPr/>
            <p:nvPr/>
          </p:nvSpPr>
          <p:spPr>
            <a:xfrm>
              <a:off x="3196589" y="2124710"/>
              <a:ext cx="1965960" cy="589280"/>
            </a:xfrm>
            <a:custGeom>
              <a:avLst/>
              <a:gdLst/>
              <a:ahLst/>
              <a:cxnLst/>
              <a:rect l="l" t="t" r="r" b="b"/>
              <a:pathLst>
                <a:path w="1965960" h="589280" extrusionOk="0">
                  <a:moveTo>
                    <a:pt x="0" y="0"/>
                  </a:moveTo>
                  <a:lnTo>
                    <a:pt x="1789176" y="0"/>
                  </a:lnTo>
                  <a:lnTo>
                    <a:pt x="1965960" y="294639"/>
                  </a:lnTo>
                  <a:lnTo>
                    <a:pt x="1789176" y="589279"/>
                  </a:lnTo>
                  <a:lnTo>
                    <a:pt x="0" y="589279"/>
                  </a:lnTo>
                  <a:lnTo>
                    <a:pt x="176784" y="294639"/>
                  </a:lnTo>
                  <a:lnTo>
                    <a:pt x="0" y="0"/>
                  </a:lnTo>
                  <a:close/>
                </a:path>
              </a:pathLst>
            </a:custGeom>
            <a:noFill/>
            <a:ln w="12700" cap="flat" cmpd="sng">
              <a:solidFill>
                <a:srgbClr val="DF633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317" name="Google Shape;317;p12"/>
          <p:cNvSpPr txBox="1"/>
          <p:nvPr/>
        </p:nvSpPr>
        <p:spPr>
          <a:xfrm>
            <a:off x="3537986" y="2169795"/>
            <a:ext cx="1296670" cy="4216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600" b="0" dirty="0">
                <a:solidFill>
                  <a:schemeClr val="bg1"/>
                </a:solidFill>
                <a:latin typeface="Calibri"/>
                <a:ea typeface="Calibri"/>
                <a:cs typeface="Calibri"/>
                <a:sym typeface="Calibri"/>
              </a:rPr>
              <a:t>Involve</a:t>
            </a:r>
            <a:endParaRPr sz="2600" dirty="0">
              <a:solidFill>
                <a:schemeClr val="bg1"/>
              </a:solidFill>
              <a:latin typeface="Calibri"/>
              <a:ea typeface="Calibri"/>
              <a:cs typeface="Calibri"/>
              <a:sym typeface="Calibri"/>
            </a:endParaRPr>
          </a:p>
        </p:txBody>
      </p:sp>
      <p:sp>
        <p:nvSpPr>
          <p:cNvPr id="318" name="Google Shape;318;p12"/>
          <p:cNvSpPr txBox="1"/>
          <p:nvPr/>
        </p:nvSpPr>
        <p:spPr>
          <a:xfrm>
            <a:off x="3190239" y="2759075"/>
            <a:ext cx="1800860" cy="1918346"/>
          </a:xfrm>
          <a:prstGeom prst="rect">
            <a:avLst/>
          </a:prstGeom>
          <a:solidFill>
            <a:srgbClr val="F7D2CD">
              <a:alpha val="89803"/>
            </a:srgbClr>
          </a:solidFill>
          <a:ln>
            <a:noFill/>
          </a:ln>
        </p:spPr>
        <p:txBody>
          <a:bodyPr spcFirstLastPara="1" wrap="square" lIns="0" tIns="133350" rIns="0" bIns="0" anchor="t" anchorCtr="0">
            <a:spAutoFit/>
          </a:bodyPr>
          <a:lstStyle/>
          <a:p>
            <a:pPr marL="146685" marR="210184" lvl="0" indent="0" algn="ctr" rtl="0">
              <a:lnSpc>
                <a:spcPct val="91500"/>
              </a:lnSpc>
              <a:spcBef>
                <a:spcPts val="0"/>
              </a:spcBef>
              <a:spcAft>
                <a:spcPts val="0"/>
              </a:spcAft>
              <a:buNone/>
            </a:pPr>
            <a:r>
              <a:rPr lang="en-US" sz="1800" b="0" dirty="0">
                <a:solidFill>
                  <a:schemeClr val="bg1"/>
                </a:solidFill>
                <a:latin typeface="Calibri"/>
                <a:ea typeface="Calibri"/>
                <a:cs typeface="Calibri"/>
                <a:sym typeface="Calibri"/>
              </a:rPr>
              <a:t>Involve the community and develop multisectoral, diverse community partnerships</a:t>
            </a:r>
            <a:endParaRPr sz="1800" dirty="0">
              <a:solidFill>
                <a:schemeClr val="bg1"/>
              </a:solidFill>
              <a:latin typeface="Calibri"/>
              <a:ea typeface="Calibri"/>
              <a:cs typeface="Calibri"/>
              <a:sym typeface="Calibri"/>
            </a:endParaRPr>
          </a:p>
        </p:txBody>
      </p:sp>
      <p:grpSp>
        <p:nvGrpSpPr>
          <p:cNvPr id="319" name="Google Shape;319;p12"/>
          <p:cNvGrpSpPr/>
          <p:nvPr/>
        </p:nvGrpSpPr>
        <p:grpSpPr>
          <a:xfrm>
            <a:off x="5059764" y="2124710"/>
            <a:ext cx="1965960" cy="589280"/>
            <a:chOff x="5114290" y="2124710"/>
            <a:chExt cx="1965960" cy="589280"/>
          </a:xfrm>
        </p:grpSpPr>
        <p:sp>
          <p:nvSpPr>
            <p:cNvPr id="320" name="Google Shape;320;p12"/>
            <p:cNvSpPr/>
            <p:nvPr/>
          </p:nvSpPr>
          <p:spPr>
            <a:xfrm>
              <a:off x="5114290" y="2124710"/>
              <a:ext cx="1965960" cy="589280"/>
            </a:xfrm>
            <a:custGeom>
              <a:avLst/>
              <a:gdLst/>
              <a:ahLst/>
              <a:cxnLst/>
              <a:rect l="l" t="t" r="r" b="b"/>
              <a:pathLst>
                <a:path w="1965959" h="589280" extrusionOk="0">
                  <a:moveTo>
                    <a:pt x="1789176" y="0"/>
                  </a:moveTo>
                  <a:lnTo>
                    <a:pt x="0" y="0"/>
                  </a:lnTo>
                  <a:lnTo>
                    <a:pt x="176784" y="294639"/>
                  </a:lnTo>
                  <a:lnTo>
                    <a:pt x="0" y="589279"/>
                  </a:lnTo>
                  <a:lnTo>
                    <a:pt x="1789176" y="589279"/>
                  </a:lnTo>
                  <a:lnTo>
                    <a:pt x="1965960" y="294639"/>
                  </a:lnTo>
                  <a:lnTo>
                    <a:pt x="1789176" y="0"/>
                  </a:lnTo>
                  <a:close/>
                </a:path>
              </a:pathLst>
            </a:custGeom>
            <a:solidFill>
              <a:srgbClr val="E6785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321" name="Google Shape;321;p12"/>
            <p:cNvSpPr/>
            <p:nvPr/>
          </p:nvSpPr>
          <p:spPr>
            <a:xfrm>
              <a:off x="5114290" y="2124710"/>
              <a:ext cx="1965960" cy="589280"/>
            </a:xfrm>
            <a:custGeom>
              <a:avLst/>
              <a:gdLst/>
              <a:ahLst/>
              <a:cxnLst/>
              <a:rect l="l" t="t" r="r" b="b"/>
              <a:pathLst>
                <a:path w="1965959" h="589280" extrusionOk="0">
                  <a:moveTo>
                    <a:pt x="0" y="0"/>
                  </a:moveTo>
                  <a:lnTo>
                    <a:pt x="1789176" y="0"/>
                  </a:lnTo>
                  <a:lnTo>
                    <a:pt x="1965960" y="294639"/>
                  </a:lnTo>
                  <a:lnTo>
                    <a:pt x="1789176" y="589279"/>
                  </a:lnTo>
                  <a:lnTo>
                    <a:pt x="0" y="589279"/>
                  </a:lnTo>
                  <a:lnTo>
                    <a:pt x="176784" y="294639"/>
                  </a:lnTo>
                  <a:lnTo>
                    <a:pt x="0" y="0"/>
                  </a:lnTo>
                  <a:close/>
                </a:path>
              </a:pathLst>
            </a:custGeom>
            <a:noFill/>
            <a:ln w="12700" cap="flat" cmpd="sng">
              <a:solidFill>
                <a:srgbClr val="E6785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322" name="Google Shape;322;p12"/>
          <p:cNvSpPr txBox="1"/>
          <p:nvPr/>
        </p:nvSpPr>
        <p:spPr>
          <a:xfrm>
            <a:off x="5401597" y="2169795"/>
            <a:ext cx="1137285" cy="4216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600" b="0" dirty="0">
                <a:solidFill>
                  <a:schemeClr val="bg1"/>
                </a:solidFill>
                <a:latin typeface="Calibri"/>
                <a:ea typeface="Calibri"/>
                <a:cs typeface="Calibri"/>
                <a:sym typeface="Calibri"/>
              </a:rPr>
              <a:t>Increase</a:t>
            </a:r>
            <a:endParaRPr sz="2600" dirty="0">
              <a:solidFill>
                <a:schemeClr val="bg1"/>
              </a:solidFill>
              <a:latin typeface="Calibri"/>
              <a:ea typeface="Calibri"/>
              <a:cs typeface="Calibri"/>
              <a:sym typeface="Calibri"/>
            </a:endParaRPr>
          </a:p>
        </p:txBody>
      </p:sp>
      <p:sp>
        <p:nvSpPr>
          <p:cNvPr id="323" name="Google Shape;323;p12"/>
          <p:cNvSpPr txBox="1"/>
          <p:nvPr/>
        </p:nvSpPr>
        <p:spPr>
          <a:xfrm>
            <a:off x="5107939" y="2777744"/>
            <a:ext cx="1800860" cy="1899677"/>
          </a:xfrm>
          <a:prstGeom prst="rect">
            <a:avLst/>
          </a:prstGeom>
          <a:solidFill>
            <a:srgbClr val="F7D2CD">
              <a:alpha val="89803"/>
            </a:srgbClr>
          </a:solidFill>
          <a:ln>
            <a:noFill/>
          </a:ln>
        </p:spPr>
        <p:txBody>
          <a:bodyPr spcFirstLastPara="1" wrap="square" lIns="0" tIns="133975" rIns="0" bIns="0" anchor="t" anchorCtr="0">
            <a:spAutoFit/>
          </a:bodyPr>
          <a:lstStyle/>
          <a:p>
            <a:pPr marL="147320" marR="290195" lvl="0" indent="0" algn="ctr" rtl="0">
              <a:lnSpc>
                <a:spcPct val="91400"/>
              </a:lnSpc>
              <a:spcBef>
                <a:spcPts val="0"/>
              </a:spcBef>
              <a:spcAft>
                <a:spcPts val="0"/>
              </a:spcAft>
              <a:buNone/>
            </a:pPr>
            <a:r>
              <a:rPr lang="en-US" sz="1800" b="0" dirty="0">
                <a:solidFill>
                  <a:schemeClr val="bg1"/>
                </a:solidFill>
                <a:latin typeface="Calibri"/>
                <a:ea typeface="Calibri"/>
                <a:cs typeface="Calibri"/>
                <a:sym typeface="Calibri"/>
              </a:rPr>
              <a:t>Increase culturally relevant public awareness</a:t>
            </a:r>
          </a:p>
          <a:p>
            <a:pPr marL="147320" marR="290195" lvl="0" indent="0" algn="l" rtl="0">
              <a:lnSpc>
                <a:spcPct val="91400"/>
              </a:lnSpc>
              <a:spcBef>
                <a:spcPts val="0"/>
              </a:spcBef>
              <a:spcAft>
                <a:spcPts val="0"/>
              </a:spcAft>
              <a:buNone/>
            </a:pPr>
            <a:endParaRPr lang="en-US" dirty="0">
              <a:solidFill>
                <a:schemeClr val="bg1"/>
              </a:solidFill>
              <a:latin typeface="Calibri"/>
              <a:ea typeface="Calibri"/>
              <a:cs typeface="Calibri"/>
              <a:sym typeface="Calibri"/>
            </a:endParaRPr>
          </a:p>
          <a:p>
            <a:pPr marL="147320" marR="290195" lvl="0" indent="0" algn="l" rtl="0">
              <a:lnSpc>
                <a:spcPct val="91400"/>
              </a:lnSpc>
              <a:spcBef>
                <a:spcPts val="0"/>
              </a:spcBef>
              <a:spcAft>
                <a:spcPts val="0"/>
              </a:spcAft>
              <a:buNone/>
            </a:pPr>
            <a:endParaRPr sz="1800" dirty="0">
              <a:solidFill>
                <a:schemeClr val="bg1"/>
              </a:solidFill>
              <a:latin typeface="Calibri"/>
              <a:ea typeface="Calibri"/>
              <a:cs typeface="Calibri"/>
              <a:sym typeface="Calibri"/>
            </a:endParaRPr>
          </a:p>
        </p:txBody>
      </p:sp>
      <p:grpSp>
        <p:nvGrpSpPr>
          <p:cNvPr id="324" name="Google Shape;324;p12"/>
          <p:cNvGrpSpPr/>
          <p:nvPr/>
        </p:nvGrpSpPr>
        <p:grpSpPr>
          <a:xfrm>
            <a:off x="6977380" y="2124710"/>
            <a:ext cx="1965960" cy="589280"/>
            <a:chOff x="7031990" y="2124710"/>
            <a:chExt cx="1965960" cy="589280"/>
          </a:xfrm>
        </p:grpSpPr>
        <p:sp>
          <p:nvSpPr>
            <p:cNvPr id="325" name="Google Shape;325;p12"/>
            <p:cNvSpPr/>
            <p:nvPr/>
          </p:nvSpPr>
          <p:spPr>
            <a:xfrm>
              <a:off x="7031990" y="2124710"/>
              <a:ext cx="1965960" cy="589280"/>
            </a:xfrm>
            <a:custGeom>
              <a:avLst/>
              <a:gdLst/>
              <a:ahLst/>
              <a:cxnLst/>
              <a:rect l="l" t="t" r="r" b="b"/>
              <a:pathLst>
                <a:path w="1965959" h="589280" extrusionOk="0">
                  <a:moveTo>
                    <a:pt x="1789176" y="0"/>
                  </a:moveTo>
                  <a:lnTo>
                    <a:pt x="0" y="0"/>
                  </a:lnTo>
                  <a:lnTo>
                    <a:pt x="176783" y="294639"/>
                  </a:lnTo>
                  <a:lnTo>
                    <a:pt x="0" y="589279"/>
                  </a:lnTo>
                  <a:lnTo>
                    <a:pt x="1789176" y="589279"/>
                  </a:lnTo>
                  <a:lnTo>
                    <a:pt x="1965959" y="294639"/>
                  </a:lnTo>
                  <a:lnTo>
                    <a:pt x="1789176" y="0"/>
                  </a:lnTo>
                  <a:close/>
                </a:path>
              </a:pathLst>
            </a:custGeom>
            <a:solidFill>
              <a:srgbClr val="EB8E7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326" name="Google Shape;326;p12"/>
            <p:cNvSpPr/>
            <p:nvPr/>
          </p:nvSpPr>
          <p:spPr>
            <a:xfrm>
              <a:off x="7031990" y="2124710"/>
              <a:ext cx="1965960" cy="589280"/>
            </a:xfrm>
            <a:custGeom>
              <a:avLst/>
              <a:gdLst/>
              <a:ahLst/>
              <a:cxnLst/>
              <a:rect l="l" t="t" r="r" b="b"/>
              <a:pathLst>
                <a:path w="1965959" h="589280" extrusionOk="0">
                  <a:moveTo>
                    <a:pt x="0" y="0"/>
                  </a:moveTo>
                  <a:lnTo>
                    <a:pt x="1789176" y="0"/>
                  </a:lnTo>
                  <a:lnTo>
                    <a:pt x="1965959" y="294639"/>
                  </a:lnTo>
                  <a:lnTo>
                    <a:pt x="1789176" y="589279"/>
                  </a:lnTo>
                  <a:lnTo>
                    <a:pt x="0" y="589279"/>
                  </a:lnTo>
                  <a:lnTo>
                    <a:pt x="176783" y="294639"/>
                  </a:lnTo>
                  <a:lnTo>
                    <a:pt x="0" y="0"/>
                  </a:lnTo>
                  <a:close/>
                </a:path>
              </a:pathLst>
            </a:custGeom>
            <a:noFill/>
            <a:ln w="12675" cap="flat" cmpd="sng">
              <a:solidFill>
                <a:srgbClr val="EB8E7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327" name="Google Shape;327;p12"/>
          <p:cNvSpPr txBox="1"/>
          <p:nvPr/>
        </p:nvSpPr>
        <p:spPr>
          <a:xfrm>
            <a:off x="7405370" y="2172277"/>
            <a:ext cx="1010919" cy="4216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600" b="0" dirty="0">
                <a:solidFill>
                  <a:schemeClr val="bg1"/>
                </a:solidFill>
                <a:latin typeface="Calibri"/>
                <a:ea typeface="Calibri"/>
                <a:cs typeface="Calibri"/>
                <a:sym typeface="Calibri"/>
              </a:rPr>
              <a:t>Employ</a:t>
            </a:r>
            <a:endParaRPr sz="2600" dirty="0">
              <a:solidFill>
                <a:schemeClr val="bg1"/>
              </a:solidFill>
              <a:latin typeface="Calibri"/>
              <a:ea typeface="Calibri"/>
              <a:cs typeface="Calibri"/>
              <a:sym typeface="Calibri"/>
            </a:endParaRPr>
          </a:p>
        </p:txBody>
      </p:sp>
      <p:sp>
        <p:nvSpPr>
          <p:cNvPr id="328" name="Google Shape;328;p12"/>
          <p:cNvSpPr txBox="1"/>
          <p:nvPr/>
        </p:nvSpPr>
        <p:spPr>
          <a:xfrm>
            <a:off x="7025639" y="2777744"/>
            <a:ext cx="1898736" cy="1918346"/>
          </a:xfrm>
          <a:prstGeom prst="rect">
            <a:avLst/>
          </a:prstGeom>
          <a:solidFill>
            <a:srgbClr val="F7D2CD">
              <a:alpha val="89803"/>
            </a:srgbClr>
          </a:solidFill>
          <a:ln>
            <a:noFill/>
          </a:ln>
        </p:spPr>
        <p:txBody>
          <a:bodyPr spcFirstLastPara="1" wrap="square" lIns="0" tIns="133350" rIns="0" bIns="0" anchor="t" anchorCtr="0">
            <a:spAutoFit/>
          </a:bodyPr>
          <a:lstStyle/>
          <a:p>
            <a:pPr marL="147955" marR="505459" lvl="0" indent="0" algn="ctr" rtl="0">
              <a:lnSpc>
                <a:spcPct val="91500"/>
              </a:lnSpc>
              <a:spcBef>
                <a:spcPts val="0"/>
              </a:spcBef>
              <a:spcAft>
                <a:spcPts val="0"/>
              </a:spcAft>
              <a:buNone/>
            </a:pPr>
            <a:r>
              <a:rPr lang="en-US" sz="1800" b="0" dirty="0">
                <a:solidFill>
                  <a:schemeClr val="bg1"/>
                </a:solidFill>
                <a:latin typeface="Calibri"/>
                <a:ea typeface="Calibri"/>
                <a:cs typeface="Calibri"/>
                <a:sym typeface="Calibri"/>
              </a:rPr>
              <a:t>Employ culturally specific engagement strategies</a:t>
            </a:r>
          </a:p>
          <a:p>
            <a:pPr marL="147955" marR="505459" lvl="0" indent="0" algn="l" rtl="0">
              <a:lnSpc>
                <a:spcPct val="91500"/>
              </a:lnSpc>
              <a:spcBef>
                <a:spcPts val="0"/>
              </a:spcBef>
              <a:spcAft>
                <a:spcPts val="0"/>
              </a:spcAft>
              <a:buNone/>
            </a:pPr>
            <a:endParaRPr lang="en-US" dirty="0">
              <a:solidFill>
                <a:schemeClr val="bg1"/>
              </a:solidFill>
              <a:latin typeface="Calibri"/>
              <a:ea typeface="Calibri"/>
              <a:cs typeface="Calibri"/>
              <a:sym typeface="Calibri"/>
            </a:endParaRPr>
          </a:p>
          <a:p>
            <a:pPr marL="147955" marR="505459" lvl="0" indent="0" algn="l" rtl="0">
              <a:lnSpc>
                <a:spcPct val="91500"/>
              </a:lnSpc>
              <a:spcBef>
                <a:spcPts val="0"/>
              </a:spcBef>
              <a:spcAft>
                <a:spcPts val="0"/>
              </a:spcAft>
              <a:buNone/>
            </a:pPr>
            <a:endParaRPr sz="1800" dirty="0">
              <a:solidFill>
                <a:schemeClr val="bg1"/>
              </a:solidFill>
              <a:latin typeface="Calibri"/>
              <a:ea typeface="Calibri"/>
              <a:cs typeface="Calibri"/>
              <a:sym typeface="Calibri"/>
            </a:endParaRPr>
          </a:p>
        </p:txBody>
      </p:sp>
      <p:grpSp>
        <p:nvGrpSpPr>
          <p:cNvPr id="329" name="Google Shape;329;p12"/>
          <p:cNvGrpSpPr/>
          <p:nvPr/>
        </p:nvGrpSpPr>
        <p:grpSpPr>
          <a:xfrm>
            <a:off x="8949690" y="2124710"/>
            <a:ext cx="1965960" cy="589280"/>
            <a:chOff x="8949690" y="2124710"/>
            <a:chExt cx="1965960" cy="589280"/>
          </a:xfrm>
        </p:grpSpPr>
        <p:sp>
          <p:nvSpPr>
            <p:cNvPr id="330" name="Google Shape;330;p12"/>
            <p:cNvSpPr/>
            <p:nvPr/>
          </p:nvSpPr>
          <p:spPr>
            <a:xfrm>
              <a:off x="8949690" y="2124710"/>
              <a:ext cx="1965960" cy="589280"/>
            </a:xfrm>
            <a:custGeom>
              <a:avLst/>
              <a:gdLst/>
              <a:ahLst/>
              <a:cxnLst/>
              <a:rect l="l" t="t" r="r" b="b"/>
              <a:pathLst>
                <a:path w="1965959" h="589280" extrusionOk="0">
                  <a:moveTo>
                    <a:pt x="1789176" y="0"/>
                  </a:moveTo>
                  <a:lnTo>
                    <a:pt x="0" y="0"/>
                  </a:lnTo>
                  <a:lnTo>
                    <a:pt x="176783" y="294639"/>
                  </a:lnTo>
                  <a:lnTo>
                    <a:pt x="0" y="589279"/>
                  </a:lnTo>
                  <a:lnTo>
                    <a:pt x="1789176" y="589279"/>
                  </a:lnTo>
                  <a:lnTo>
                    <a:pt x="1965959" y="294639"/>
                  </a:lnTo>
                  <a:lnTo>
                    <a:pt x="1789176" y="0"/>
                  </a:lnTo>
                  <a:close/>
                </a:path>
              </a:pathLst>
            </a:custGeom>
            <a:solidFill>
              <a:srgbClr val="F0A49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331" name="Google Shape;331;p12"/>
            <p:cNvSpPr/>
            <p:nvPr/>
          </p:nvSpPr>
          <p:spPr>
            <a:xfrm>
              <a:off x="8949690" y="2124710"/>
              <a:ext cx="1965960" cy="589280"/>
            </a:xfrm>
            <a:custGeom>
              <a:avLst/>
              <a:gdLst/>
              <a:ahLst/>
              <a:cxnLst/>
              <a:rect l="l" t="t" r="r" b="b"/>
              <a:pathLst>
                <a:path w="1965959" h="589280" extrusionOk="0">
                  <a:moveTo>
                    <a:pt x="0" y="0"/>
                  </a:moveTo>
                  <a:lnTo>
                    <a:pt x="1789176" y="0"/>
                  </a:lnTo>
                  <a:lnTo>
                    <a:pt x="1965959" y="294639"/>
                  </a:lnTo>
                  <a:lnTo>
                    <a:pt x="1789176" y="589279"/>
                  </a:lnTo>
                  <a:lnTo>
                    <a:pt x="0" y="589279"/>
                  </a:lnTo>
                  <a:lnTo>
                    <a:pt x="176783" y="294639"/>
                  </a:lnTo>
                  <a:lnTo>
                    <a:pt x="0" y="0"/>
                  </a:lnTo>
                  <a:close/>
                </a:path>
              </a:pathLst>
            </a:custGeom>
            <a:noFill/>
            <a:ln w="12675" cap="flat" cmpd="sng">
              <a:solidFill>
                <a:srgbClr val="F0A49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332" name="Google Shape;332;p12"/>
          <p:cNvSpPr txBox="1"/>
          <p:nvPr/>
        </p:nvSpPr>
        <p:spPr>
          <a:xfrm>
            <a:off x="9381838" y="2196466"/>
            <a:ext cx="897255" cy="4216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600" b="0" dirty="0">
                <a:solidFill>
                  <a:schemeClr val="bg1"/>
                </a:solidFill>
                <a:latin typeface="Calibri"/>
                <a:ea typeface="Calibri"/>
                <a:cs typeface="Calibri"/>
                <a:sym typeface="Calibri"/>
              </a:rPr>
              <a:t>Create</a:t>
            </a:r>
            <a:endParaRPr sz="2600" dirty="0">
              <a:solidFill>
                <a:schemeClr val="bg1"/>
              </a:solidFill>
              <a:latin typeface="Calibri"/>
              <a:ea typeface="Calibri"/>
              <a:cs typeface="Calibri"/>
              <a:sym typeface="Calibri"/>
            </a:endParaRPr>
          </a:p>
        </p:txBody>
      </p:sp>
      <p:sp>
        <p:nvSpPr>
          <p:cNvPr id="333" name="Google Shape;333;p12"/>
          <p:cNvSpPr txBox="1"/>
          <p:nvPr/>
        </p:nvSpPr>
        <p:spPr>
          <a:xfrm>
            <a:off x="9030970" y="2777744"/>
            <a:ext cx="1803400" cy="1918346"/>
          </a:xfrm>
          <a:prstGeom prst="rect">
            <a:avLst/>
          </a:prstGeom>
          <a:solidFill>
            <a:srgbClr val="F7D2CD">
              <a:alpha val="89803"/>
            </a:srgbClr>
          </a:solidFill>
          <a:ln>
            <a:noFill/>
          </a:ln>
        </p:spPr>
        <p:txBody>
          <a:bodyPr spcFirstLastPara="1" wrap="square" lIns="0" tIns="133350" rIns="0" bIns="0" anchor="t" anchorCtr="0">
            <a:spAutoFit/>
          </a:bodyPr>
          <a:lstStyle/>
          <a:p>
            <a:pPr marL="148590" marR="502284" lvl="0" indent="0" algn="ctr" rtl="0">
              <a:lnSpc>
                <a:spcPct val="91500"/>
              </a:lnSpc>
              <a:spcBef>
                <a:spcPts val="0"/>
              </a:spcBef>
              <a:spcAft>
                <a:spcPts val="0"/>
              </a:spcAft>
              <a:buNone/>
            </a:pPr>
            <a:r>
              <a:rPr lang="en-US" sz="1800" b="0" dirty="0">
                <a:solidFill>
                  <a:schemeClr val="bg1"/>
                </a:solidFill>
                <a:latin typeface="Calibri"/>
                <a:ea typeface="Calibri"/>
                <a:cs typeface="Calibri"/>
                <a:sym typeface="Calibri"/>
              </a:rPr>
              <a:t>Create a culturally relevant and diverse workforce</a:t>
            </a:r>
          </a:p>
          <a:p>
            <a:pPr marL="148590" marR="502284" lvl="0" indent="0" algn="l" rtl="0">
              <a:lnSpc>
                <a:spcPct val="91500"/>
              </a:lnSpc>
              <a:spcBef>
                <a:spcPts val="0"/>
              </a:spcBef>
              <a:spcAft>
                <a:spcPts val="0"/>
              </a:spcAft>
              <a:buNone/>
            </a:pPr>
            <a:endParaRPr lang="en-US" dirty="0">
              <a:solidFill>
                <a:schemeClr val="bg1"/>
              </a:solidFill>
              <a:latin typeface="Calibri"/>
              <a:ea typeface="Calibri"/>
              <a:cs typeface="Calibri"/>
              <a:sym typeface="Calibri"/>
            </a:endParaRPr>
          </a:p>
          <a:p>
            <a:pPr marL="148590" marR="502284" lvl="0" indent="0" algn="l" rtl="0">
              <a:lnSpc>
                <a:spcPct val="91500"/>
              </a:lnSpc>
              <a:spcBef>
                <a:spcPts val="0"/>
              </a:spcBef>
              <a:spcAft>
                <a:spcPts val="0"/>
              </a:spcAft>
              <a:buNone/>
            </a:pPr>
            <a:endParaRPr sz="1800" dirty="0">
              <a:solidFill>
                <a:schemeClr val="bg1"/>
              </a:solidFill>
              <a:latin typeface="Calibri"/>
              <a:ea typeface="Calibri"/>
              <a:cs typeface="Calibri"/>
              <a:sym typeface="Calibri"/>
            </a:endParaRPr>
          </a:p>
        </p:txBody>
      </p:sp>
      <p:sp>
        <p:nvSpPr>
          <p:cNvPr id="334" name="Google Shape;334;p12"/>
          <p:cNvSpPr txBox="1">
            <a:spLocks noGrp="1"/>
          </p:cNvSpPr>
          <p:nvPr>
            <p:ph type="title"/>
          </p:nvPr>
        </p:nvSpPr>
        <p:spPr>
          <a:xfrm>
            <a:off x="1137602" y="282116"/>
            <a:ext cx="9302115" cy="1263931"/>
          </a:xfrm>
          <a:prstGeom prst="rect">
            <a:avLst/>
          </a:prstGeom>
          <a:noFill/>
          <a:ln>
            <a:noFill/>
          </a:ln>
        </p:spPr>
        <p:txBody>
          <a:bodyPr spcFirstLastPara="1" wrap="square" lIns="0" tIns="81275" rIns="0" bIns="0" anchor="ctr" anchorCtr="0">
            <a:spAutoFit/>
          </a:bodyPr>
          <a:lstStyle/>
          <a:p>
            <a:pPr marL="12065" marR="5080" lvl="0" algn="ctr">
              <a:spcAft>
                <a:spcPts val="0"/>
              </a:spcAft>
              <a:buClr>
                <a:schemeClr val="lt1"/>
              </a:buClr>
              <a:buSzPts val="2400"/>
            </a:pPr>
            <a:r>
              <a:rPr lang="en-US" sz="3200" dirty="0"/>
              <a:t>STRATEGIES TO ADDRESS OPIOID MISUSE AND OUD IN BLACK/AFRICAN AMERICAN COMMUNITIES</a:t>
            </a: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3CFE-D113-8C64-C5E2-53FA85448AFA}"/>
              </a:ext>
            </a:extLst>
          </p:cNvPr>
          <p:cNvSpPr>
            <a:spLocks noGrp="1"/>
          </p:cNvSpPr>
          <p:nvPr>
            <p:ph type="title"/>
          </p:nvPr>
        </p:nvSpPr>
        <p:spPr/>
        <p:txBody>
          <a:bodyPr>
            <a:normAutofit/>
          </a:bodyPr>
          <a:lstStyle/>
          <a:p>
            <a:pPr marL="12065" marR="5080" algn="ctr">
              <a:buClr>
                <a:schemeClr val="lt1"/>
              </a:buClr>
              <a:buSzPts val="2400"/>
            </a:pPr>
            <a:r>
              <a:rPr lang="en-US" sz="4000" dirty="0"/>
              <a:t>Elements in Culturally Affirming MAT Services - Black Voices</a:t>
            </a:r>
          </a:p>
        </p:txBody>
      </p:sp>
      <p:sp>
        <p:nvSpPr>
          <p:cNvPr id="3" name="Content Placeholder 2">
            <a:extLst>
              <a:ext uri="{FF2B5EF4-FFF2-40B4-BE49-F238E27FC236}">
                <a16:creationId xmlns:a16="http://schemas.microsoft.com/office/drawing/2014/main" id="{0781E7CD-AF0C-C709-E30C-C30AD924270C}"/>
              </a:ext>
            </a:extLst>
          </p:cNvPr>
          <p:cNvSpPr>
            <a:spLocks noGrp="1"/>
          </p:cNvSpPr>
          <p:nvPr>
            <p:ph sz="quarter" idx="15"/>
          </p:nvPr>
        </p:nvSpPr>
        <p:spPr>
          <a:xfrm>
            <a:off x="360218" y="2496415"/>
            <a:ext cx="4724969" cy="3903346"/>
          </a:xfrm>
        </p:spPr>
        <p:txBody>
          <a:bodyPr>
            <a:normAutofit/>
          </a:bodyPr>
          <a:lstStyle/>
          <a:p>
            <a:r>
              <a:rPr lang="en-US" dirty="0"/>
              <a:t>Check in with people</a:t>
            </a:r>
          </a:p>
          <a:p>
            <a:r>
              <a:rPr lang="en-US" dirty="0"/>
              <a:t>Build shared rapport</a:t>
            </a:r>
          </a:p>
          <a:p>
            <a:r>
              <a:rPr lang="en-US" dirty="0"/>
              <a:t>Representation matters – diversify staff</a:t>
            </a:r>
          </a:p>
          <a:p>
            <a:r>
              <a:rPr lang="en-US" dirty="0"/>
              <a:t>Work to earn that trust</a:t>
            </a:r>
          </a:p>
          <a:p>
            <a:r>
              <a:rPr lang="en-US" dirty="0"/>
              <a:t>Provide individual counseling utilizing Black counselors</a:t>
            </a:r>
          </a:p>
          <a:p>
            <a:r>
              <a:rPr lang="en-US" dirty="0"/>
              <a:t>Have a diverse staff and establish multiple sites in the historically black communities.</a:t>
            </a:r>
          </a:p>
          <a:p>
            <a:endParaRPr lang="en-US" dirty="0"/>
          </a:p>
        </p:txBody>
      </p:sp>
      <p:sp>
        <p:nvSpPr>
          <p:cNvPr id="4" name="Content Placeholder 3">
            <a:extLst>
              <a:ext uri="{FF2B5EF4-FFF2-40B4-BE49-F238E27FC236}">
                <a16:creationId xmlns:a16="http://schemas.microsoft.com/office/drawing/2014/main" id="{58747736-8EC5-ED4C-9FCD-DD96E9B44719}"/>
              </a:ext>
            </a:extLst>
          </p:cNvPr>
          <p:cNvSpPr>
            <a:spLocks noGrp="1"/>
          </p:cNvSpPr>
          <p:nvPr>
            <p:ph sz="quarter" idx="16"/>
          </p:nvPr>
        </p:nvSpPr>
        <p:spPr>
          <a:xfrm>
            <a:off x="5430982" y="2191615"/>
            <a:ext cx="6166657" cy="4388256"/>
          </a:xfrm>
        </p:spPr>
        <p:txBody>
          <a:bodyPr>
            <a:normAutofit fontScale="92500" lnSpcReduction="10000"/>
          </a:bodyPr>
          <a:lstStyle/>
          <a:p>
            <a:r>
              <a:rPr lang="en-US" dirty="0"/>
              <a:t>Be Flexible</a:t>
            </a:r>
          </a:p>
          <a:p>
            <a:r>
              <a:rPr lang="en-US" dirty="0"/>
              <a:t>Emphasize that MAT is not new</a:t>
            </a:r>
          </a:p>
          <a:p>
            <a:r>
              <a:rPr lang="en-US" dirty="0"/>
              <a:t>Emphasize conveniences</a:t>
            </a:r>
          </a:p>
          <a:p>
            <a:r>
              <a:rPr lang="en-US" dirty="0"/>
              <a:t>Explain decreased diversion potential for Vivitrol</a:t>
            </a:r>
          </a:p>
          <a:p>
            <a:r>
              <a:rPr lang="en-US" dirty="0"/>
              <a:t>Encourage enrollment in  outpatient services to “help figure out what’s going on there”</a:t>
            </a:r>
          </a:p>
          <a:p>
            <a:r>
              <a:rPr lang="en-US" dirty="0"/>
              <a:t>Bring message to where the people are with consistent, high-visibility advertising &amp; outreach. </a:t>
            </a:r>
          </a:p>
          <a:p>
            <a:r>
              <a:rPr lang="en-US" dirty="0"/>
              <a:t>Eliminate the perception that opioid use disorders are white problems</a:t>
            </a:r>
          </a:p>
          <a:p>
            <a:r>
              <a:rPr lang="en-US" dirty="0"/>
              <a:t>Avoid monolithic programs – If it works for white – its right!</a:t>
            </a:r>
          </a:p>
          <a:p>
            <a:endParaRPr lang="en-US" dirty="0"/>
          </a:p>
          <a:p>
            <a:endParaRPr lang="en-US" dirty="0"/>
          </a:p>
        </p:txBody>
      </p:sp>
    </p:spTree>
    <p:extLst>
      <p:ext uri="{BB962C8B-B14F-4D97-AF65-F5344CB8AC3E}">
        <p14:creationId xmlns:p14="http://schemas.microsoft.com/office/powerpoint/2010/main" val="58034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176B-ADE6-7BBD-AB33-175F08535BF5}"/>
              </a:ext>
            </a:extLst>
          </p:cNvPr>
          <p:cNvSpPr>
            <a:spLocks noGrp="1"/>
          </p:cNvSpPr>
          <p:nvPr>
            <p:ph type="title"/>
          </p:nvPr>
        </p:nvSpPr>
        <p:spPr>
          <a:xfrm>
            <a:off x="304800" y="189572"/>
            <a:ext cx="6289964" cy="1593507"/>
          </a:xfrm>
        </p:spPr>
        <p:txBody>
          <a:bodyPr anchor="b">
            <a:normAutofit/>
          </a:bodyPr>
          <a:lstStyle/>
          <a:p>
            <a:pPr algn="ctr"/>
            <a:r>
              <a:rPr lang="en-US" sz="3600" dirty="0"/>
              <a:t>Adapting MAT for Black/African American Patients (Black voices)</a:t>
            </a:r>
          </a:p>
        </p:txBody>
      </p:sp>
      <p:sp>
        <p:nvSpPr>
          <p:cNvPr id="3" name="Content Placeholder 2">
            <a:extLst>
              <a:ext uri="{FF2B5EF4-FFF2-40B4-BE49-F238E27FC236}">
                <a16:creationId xmlns:a16="http://schemas.microsoft.com/office/drawing/2014/main" id="{CBCD680C-1263-50C2-0C6B-E2CD3C13640A}"/>
              </a:ext>
            </a:extLst>
          </p:cNvPr>
          <p:cNvSpPr>
            <a:spLocks noGrp="1"/>
          </p:cNvSpPr>
          <p:nvPr>
            <p:ph sz="quarter" idx="13"/>
          </p:nvPr>
        </p:nvSpPr>
        <p:spPr>
          <a:xfrm>
            <a:off x="455814" y="2092346"/>
            <a:ext cx="10516986" cy="4576082"/>
          </a:xfrm>
        </p:spPr>
        <p:txBody>
          <a:bodyPr>
            <a:normAutofit/>
          </a:bodyPr>
          <a:lstStyle/>
          <a:p>
            <a:pPr marL="0" indent="0">
              <a:buNone/>
            </a:pPr>
            <a:r>
              <a:rPr lang="en-US" sz="1800" dirty="0">
                <a:solidFill>
                  <a:schemeClr val="bg1"/>
                </a:solidFill>
              </a:rPr>
              <a:t>Combining MAT and Counseling</a:t>
            </a:r>
          </a:p>
          <a:p>
            <a:pPr lvl="1"/>
            <a:r>
              <a:rPr lang="en-US" sz="1800" dirty="0"/>
              <a:t>Sobriety is not binary. </a:t>
            </a:r>
          </a:p>
          <a:p>
            <a:pPr lvl="1"/>
            <a:r>
              <a:rPr lang="en-US" sz="1800" dirty="0"/>
              <a:t>MAT without counseling doesn’t address root issues/cause</a:t>
            </a:r>
          </a:p>
          <a:p>
            <a:pPr lvl="2"/>
            <a:r>
              <a:rPr lang="en-US" sz="1800" dirty="0"/>
              <a:t>“If you don’t have the counseling piece, you are less likely as an organization, to be able to establish the emotional sobriety that is going to reduce the risk for future relapses.</a:t>
            </a:r>
          </a:p>
          <a:p>
            <a:pPr lvl="1"/>
            <a:r>
              <a:rPr lang="en-US" sz="1800" dirty="0"/>
              <a:t>Don’t want/let anything to be a barrier</a:t>
            </a:r>
          </a:p>
          <a:p>
            <a:pPr lvl="1"/>
            <a:r>
              <a:rPr lang="en-US" sz="1800" dirty="0"/>
              <a:t>The underlying issue is not being handled just by medication</a:t>
            </a:r>
          </a:p>
          <a:p>
            <a:pPr lvl="1"/>
            <a:r>
              <a:rPr lang="en-US" sz="1800" dirty="0"/>
              <a:t>Lack of participation in counseling by African Americans may be because of their cultural differences</a:t>
            </a:r>
          </a:p>
          <a:p>
            <a:pPr lvl="2"/>
            <a:r>
              <a:rPr lang="en-US" sz="1800" dirty="0"/>
              <a:t>“this is how I was raised, this is my family, what they do when I go back home. It’s going to be around me.” </a:t>
            </a:r>
          </a:p>
          <a:p>
            <a:pPr lvl="1"/>
            <a:r>
              <a:rPr lang="en-US" sz="1800" dirty="0"/>
              <a:t>Providing one piece of an intervention is not going to be effective compared to providing all of it. </a:t>
            </a:r>
          </a:p>
          <a:p>
            <a:endParaRPr lang="en-US" sz="1300" dirty="0"/>
          </a:p>
        </p:txBody>
      </p:sp>
    </p:spTree>
    <p:extLst>
      <p:ext uri="{BB962C8B-B14F-4D97-AF65-F5344CB8AC3E}">
        <p14:creationId xmlns:p14="http://schemas.microsoft.com/office/powerpoint/2010/main" val="253105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76906-943E-C78E-DB43-13997A11B165}"/>
              </a:ext>
            </a:extLst>
          </p:cNvPr>
          <p:cNvSpPr>
            <a:spLocks noGrp="1"/>
          </p:cNvSpPr>
          <p:nvPr>
            <p:ph sz="quarter" idx="13"/>
          </p:nvPr>
        </p:nvSpPr>
        <p:spPr>
          <a:xfrm>
            <a:off x="437341" y="2586718"/>
            <a:ext cx="8115532" cy="3065937"/>
          </a:xfrm>
        </p:spPr>
        <p:txBody>
          <a:bodyPr>
            <a:noAutofit/>
          </a:bodyPr>
          <a:lstStyle/>
          <a:p>
            <a:r>
              <a:rPr lang="en-US" b="0" dirty="0">
                <a:solidFill>
                  <a:schemeClr val="bg1"/>
                </a:solidFill>
              </a:rPr>
              <a:t>They have invested monies in expanding the county’s capacity for offering MAT services especially in residential programs.</a:t>
            </a:r>
          </a:p>
          <a:p>
            <a:r>
              <a:rPr lang="en-US" b="0" dirty="0">
                <a:solidFill>
                  <a:schemeClr val="bg1"/>
                </a:solidFill>
              </a:rPr>
              <a:t>Have actively conducted outreach to the black community regard MAT.</a:t>
            </a:r>
          </a:p>
          <a:p>
            <a:r>
              <a:rPr lang="en-US" b="0" dirty="0">
                <a:solidFill>
                  <a:schemeClr val="bg1"/>
                </a:solidFill>
              </a:rPr>
              <a:t>Have encouraged AOD counseling providers to create formal referral processes with MAT providers.</a:t>
            </a:r>
          </a:p>
          <a:p>
            <a:r>
              <a:rPr lang="en-US" b="0" dirty="0">
                <a:solidFill>
                  <a:schemeClr val="bg1"/>
                </a:solidFill>
              </a:rPr>
              <a:t>Have made MAT training mandatory for all AOD treatment provider counseling staff.</a:t>
            </a:r>
          </a:p>
        </p:txBody>
      </p:sp>
      <p:sp>
        <p:nvSpPr>
          <p:cNvPr id="7" name="TextBox 6">
            <a:extLst>
              <a:ext uri="{FF2B5EF4-FFF2-40B4-BE49-F238E27FC236}">
                <a16:creationId xmlns:a16="http://schemas.microsoft.com/office/drawing/2014/main" id="{05815BA9-B8F2-6B1D-DA87-67FC7792EE81}"/>
              </a:ext>
            </a:extLst>
          </p:cNvPr>
          <p:cNvSpPr txBox="1"/>
          <p:nvPr/>
        </p:nvSpPr>
        <p:spPr>
          <a:xfrm>
            <a:off x="775855" y="798945"/>
            <a:ext cx="6096000" cy="1077218"/>
          </a:xfrm>
          <a:prstGeom prst="rect">
            <a:avLst/>
          </a:prstGeom>
          <a:noFill/>
        </p:spPr>
        <p:txBody>
          <a:bodyPr wrap="square">
            <a:spAutoFit/>
          </a:bodyPr>
          <a:lstStyle/>
          <a:p>
            <a:pPr algn="ctr"/>
            <a:r>
              <a:rPr lang="en-US" sz="3200" b="1" dirty="0">
                <a:solidFill>
                  <a:schemeClr val="bg1"/>
                </a:solidFill>
              </a:rPr>
              <a:t>Sacramento County’s response has been commendable.</a:t>
            </a:r>
          </a:p>
        </p:txBody>
      </p:sp>
    </p:spTree>
    <p:extLst>
      <p:ext uri="{BB962C8B-B14F-4D97-AF65-F5344CB8AC3E}">
        <p14:creationId xmlns:p14="http://schemas.microsoft.com/office/powerpoint/2010/main" val="290469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EF88-6568-44C3-FA84-F361F51BECBF}"/>
              </a:ext>
            </a:extLst>
          </p:cNvPr>
          <p:cNvSpPr>
            <a:spLocks noGrp="1"/>
          </p:cNvSpPr>
          <p:nvPr>
            <p:ph type="title"/>
          </p:nvPr>
        </p:nvSpPr>
        <p:spPr>
          <a:xfrm>
            <a:off x="124692" y="278130"/>
            <a:ext cx="9778365" cy="1173018"/>
          </a:xfrm>
        </p:spPr>
        <p:txBody>
          <a:bodyPr/>
          <a:lstStyle/>
          <a:p>
            <a:pPr algn="ctr"/>
            <a:br>
              <a:rPr lang="en-US" sz="4800" dirty="0"/>
            </a:br>
            <a:br>
              <a:rPr lang="en-US" sz="4800" dirty="0"/>
            </a:br>
            <a:br>
              <a:rPr lang="en-US" sz="4800" dirty="0"/>
            </a:br>
            <a:br>
              <a:rPr lang="en-US" sz="4800" dirty="0"/>
            </a:br>
            <a:r>
              <a:rPr lang="en-US" sz="4000" dirty="0"/>
              <a:t>Regarding Black History</a:t>
            </a:r>
            <a:br>
              <a:rPr lang="en-US" sz="4000" dirty="0"/>
            </a:br>
            <a:r>
              <a:rPr lang="en-US" sz="4000" dirty="0"/>
              <a:t>‘’The Race Gap” </a:t>
            </a:r>
          </a:p>
        </p:txBody>
      </p:sp>
      <p:sp>
        <p:nvSpPr>
          <p:cNvPr id="4" name="Content Placeholder 3">
            <a:extLst>
              <a:ext uri="{FF2B5EF4-FFF2-40B4-BE49-F238E27FC236}">
                <a16:creationId xmlns:a16="http://schemas.microsoft.com/office/drawing/2014/main" id="{E8614332-0AE1-A6D9-CAA2-A162E94C9426}"/>
              </a:ext>
            </a:extLst>
          </p:cNvPr>
          <p:cNvSpPr>
            <a:spLocks noGrp="1"/>
          </p:cNvSpPr>
          <p:nvPr>
            <p:ph sz="quarter" idx="15"/>
          </p:nvPr>
        </p:nvSpPr>
        <p:spPr>
          <a:xfrm>
            <a:off x="124692" y="2260887"/>
            <a:ext cx="4960496" cy="4318983"/>
          </a:xfrm>
        </p:spPr>
        <p:txBody>
          <a:bodyPr>
            <a:normAutofit/>
          </a:bodyPr>
          <a:lstStyle/>
          <a:p>
            <a:pPr marL="342900" indent="-342900">
              <a:buFont typeface="Arial" panose="020B0604020202020204" pitchFamily="34" charset="0"/>
              <a:buChar char="•"/>
            </a:pPr>
            <a:r>
              <a:rPr lang="en-US" u="sng" dirty="0"/>
              <a:t>Pregnancy- Related Deaths</a:t>
            </a:r>
          </a:p>
          <a:p>
            <a:pPr marL="626364" lvl="1" indent="-342900"/>
            <a:r>
              <a:rPr lang="en-US" dirty="0"/>
              <a:t>1 out of every 100,00 live births, 42 black women dies of pregnancy-related causes, more than 3x the rate for white women.</a:t>
            </a:r>
          </a:p>
          <a:p>
            <a:pPr marL="626364" lvl="1" indent="-342900"/>
            <a:r>
              <a:rPr lang="en-US" dirty="0"/>
              <a:t>29 more black women die from pregnancy or post partum complications than white. </a:t>
            </a:r>
          </a:p>
          <a:p>
            <a:pPr marL="342900" indent="-342900">
              <a:buFont typeface="Arial" panose="020B0604020202020204" pitchFamily="34" charset="0"/>
              <a:buChar char="•"/>
            </a:pPr>
            <a:r>
              <a:rPr lang="en-US" u="sng" dirty="0"/>
              <a:t>Health Care</a:t>
            </a:r>
          </a:p>
          <a:p>
            <a:pPr marL="626364" lvl="1" indent="-342900"/>
            <a:r>
              <a:rPr lang="en-US" dirty="0"/>
              <a:t>Black adults are more than 1.5 times less likely to have health insurance than white adults</a:t>
            </a:r>
          </a:p>
          <a:p>
            <a:pPr marL="626364" lvl="1" indent="-342900"/>
            <a:endParaRPr lang="en-US" sz="1800" dirty="0"/>
          </a:p>
          <a:p>
            <a:endParaRPr lang="en-US" dirty="0"/>
          </a:p>
        </p:txBody>
      </p:sp>
      <p:sp>
        <p:nvSpPr>
          <p:cNvPr id="5" name="Content Placeholder 4">
            <a:extLst>
              <a:ext uri="{FF2B5EF4-FFF2-40B4-BE49-F238E27FC236}">
                <a16:creationId xmlns:a16="http://schemas.microsoft.com/office/drawing/2014/main" id="{130B22E9-619D-AF24-5499-87F9328CE9D0}"/>
              </a:ext>
            </a:extLst>
          </p:cNvPr>
          <p:cNvSpPr>
            <a:spLocks noGrp="1"/>
          </p:cNvSpPr>
          <p:nvPr>
            <p:ph sz="quarter" idx="16"/>
          </p:nvPr>
        </p:nvSpPr>
        <p:spPr>
          <a:xfrm>
            <a:off x="5978880" y="1772725"/>
            <a:ext cx="5618760" cy="5014636"/>
          </a:xfrm>
        </p:spPr>
        <p:txBody>
          <a:bodyPr>
            <a:normAutofit/>
          </a:bodyPr>
          <a:lstStyle/>
          <a:p>
            <a:pPr marL="342900" indent="-342900">
              <a:buFont typeface="Arial" panose="020B0604020202020204" pitchFamily="34" charset="0"/>
              <a:buChar char="•"/>
            </a:pPr>
            <a:r>
              <a:rPr lang="en-US" u="sng" dirty="0"/>
              <a:t>Education</a:t>
            </a:r>
          </a:p>
          <a:p>
            <a:pPr marL="342900" indent="-342900">
              <a:buFont typeface="Arial" panose="020B0604020202020204" pitchFamily="34" charset="0"/>
              <a:buChar char="•"/>
            </a:pPr>
            <a:r>
              <a:rPr lang="en-US" dirty="0"/>
              <a:t>Less that 1/3 of Black students obtain a Bachelors Degree or higher compared to almost ½ of white students.</a:t>
            </a:r>
            <a:r>
              <a:rPr lang="en-US" u="sng" dirty="0"/>
              <a:t> </a:t>
            </a:r>
          </a:p>
          <a:p>
            <a:pPr marL="342900" indent="-342900">
              <a:buFont typeface="Arial" panose="020B0604020202020204" pitchFamily="34" charset="0"/>
              <a:buChar char="•"/>
            </a:pPr>
            <a:r>
              <a:rPr lang="en-US" u="sng" dirty="0"/>
              <a:t>Employment</a:t>
            </a:r>
          </a:p>
          <a:p>
            <a:pPr marL="626364" lvl="1" indent="-342900">
              <a:lnSpc>
                <a:spcPct val="100000"/>
              </a:lnSpc>
            </a:pPr>
            <a:r>
              <a:rPr lang="en-US" dirty="0"/>
              <a:t>In 2023, the unemployment rate of African Americans in the United States stood at 5.5 percent. This was over the national average of 3.6 percent and </a:t>
            </a:r>
            <a:r>
              <a:rPr lang="en-US" u="sng" dirty="0"/>
              <a:t>3.3 for White people</a:t>
            </a:r>
            <a:r>
              <a:rPr lang="en-US" dirty="0"/>
              <a:t>.</a:t>
            </a:r>
          </a:p>
          <a:p>
            <a:pPr marL="626364" lvl="1" indent="-342900">
              <a:lnSpc>
                <a:spcPct val="100000"/>
              </a:lnSpc>
            </a:pPr>
            <a:r>
              <a:rPr lang="en-US" dirty="0"/>
              <a:t>Black workers are twice as likely to be unemployed as white workers at almost every educational level.</a:t>
            </a:r>
            <a:endParaRPr lang="en-US" u="sng" dirty="0"/>
          </a:p>
          <a:p>
            <a:endParaRPr lang="en-US" u="sng" dirty="0"/>
          </a:p>
          <a:p>
            <a:pPr marL="342900" indent="-342900">
              <a:buFont typeface="Arial" panose="020B0604020202020204" pitchFamily="34" charset="0"/>
              <a:buChar char="•"/>
            </a:pPr>
            <a:endParaRPr lang="en-US" u="sng"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5375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5657-22A5-4E44-0345-CD058BEE7228}"/>
              </a:ext>
            </a:extLst>
          </p:cNvPr>
          <p:cNvSpPr>
            <a:spLocks noGrp="1"/>
          </p:cNvSpPr>
          <p:nvPr>
            <p:ph type="title"/>
          </p:nvPr>
        </p:nvSpPr>
        <p:spPr>
          <a:xfrm>
            <a:off x="594360" y="278129"/>
            <a:ext cx="9778365" cy="1088853"/>
          </a:xfrm>
        </p:spPr>
        <p:txBody>
          <a:bodyPr/>
          <a:lstStyle/>
          <a:p>
            <a:pPr algn="ctr"/>
            <a:r>
              <a:rPr lang="en-US" sz="4000" dirty="0"/>
              <a:t>Regarding Black History</a:t>
            </a:r>
            <a:br>
              <a:rPr lang="en-US" sz="4000" dirty="0"/>
            </a:br>
            <a:r>
              <a:rPr lang="en-US" sz="4000" dirty="0"/>
              <a:t>‘’The Race Gap”</a:t>
            </a:r>
          </a:p>
        </p:txBody>
      </p:sp>
      <p:sp>
        <p:nvSpPr>
          <p:cNvPr id="3" name="Content Placeholder 2">
            <a:extLst>
              <a:ext uri="{FF2B5EF4-FFF2-40B4-BE49-F238E27FC236}">
                <a16:creationId xmlns:a16="http://schemas.microsoft.com/office/drawing/2014/main" id="{5726BCF2-4058-7F4B-87C1-DF5D08BA3F98}"/>
              </a:ext>
            </a:extLst>
          </p:cNvPr>
          <p:cNvSpPr>
            <a:spLocks noGrp="1"/>
          </p:cNvSpPr>
          <p:nvPr>
            <p:ph sz="quarter" idx="15"/>
          </p:nvPr>
        </p:nvSpPr>
        <p:spPr>
          <a:xfrm>
            <a:off x="6567055" y="2447636"/>
            <a:ext cx="5520393" cy="4132235"/>
          </a:xfrm>
        </p:spPr>
        <p:txBody>
          <a:bodyPr>
            <a:normAutofit fontScale="25000" lnSpcReduction="20000"/>
          </a:bodyPr>
          <a:lstStyle/>
          <a:p>
            <a:pPr marL="342900" indent="-342900">
              <a:buFont typeface="Arial" panose="020B0604020202020204" pitchFamily="34" charset="0"/>
              <a:buChar char="•"/>
            </a:pPr>
            <a:r>
              <a:rPr lang="en-US" sz="6400" u="sng" dirty="0"/>
              <a:t>Justice System</a:t>
            </a:r>
          </a:p>
          <a:p>
            <a:pPr marL="626364" lvl="1" indent="-342900"/>
            <a:r>
              <a:rPr lang="en-US" sz="6400" dirty="0"/>
              <a:t>As of 2022, Black people were admitted to jail at more than four times the rate of White people</a:t>
            </a:r>
          </a:p>
          <a:p>
            <a:pPr marL="626364" lvl="1" indent="-342900"/>
            <a:r>
              <a:rPr lang="en-US" sz="6400" dirty="0"/>
              <a:t>Black male offenders received federal sentences almost 20% longer than white male offenders for the same crimes</a:t>
            </a:r>
          </a:p>
          <a:p>
            <a:pPr marL="626364" lvl="1" indent="-342900"/>
            <a:r>
              <a:rPr lang="en-US" sz="6400" dirty="0"/>
              <a:t>Blacks are 3x more likely to be killed by police and disproportionately more likely to be killed while unarmed or  fleeing than White people. </a:t>
            </a:r>
          </a:p>
          <a:p>
            <a:pPr marL="342900" indent="-342900">
              <a:buFont typeface="Arial" panose="020B0604020202020204" pitchFamily="34" charset="0"/>
              <a:buChar char="•"/>
            </a:pPr>
            <a:r>
              <a:rPr lang="en-US" sz="6400" u="sng" dirty="0"/>
              <a:t>Voting Disenfranchisement</a:t>
            </a:r>
          </a:p>
          <a:p>
            <a:pPr marL="626364" lvl="1" indent="-342900"/>
            <a:r>
              <a:rPr lang="en-US" sz="6400" dirty="0"/>
              <a:t>Since 2016, 1 of every 13 Black people arrested lost the right to vote due to a felony conviction, compared to 1 in every 56 for white voters.</a:t>
            </a:r>
            <a:endParaRPr lang="en-US" sz="6400" u="sng" dirty="0"/>
          </a:p>
          <a:p>
            <a:pPr marL="626364" lvl="1" indent="-342900"/>
            <a:endParaRPr lang="en-US" sz="2100" dirty="0"/>
          </a:p>
          <a:p>
            <a:pPr marL="342900" indent="-342900"/>
            <a:r>
              <a:rPr lang="en-US" dirty="0"/>
              <a:t>	</a:t>
            </a:r>
          </a:p>
        </p:txBody>
      </p:sp>
      <p:sp>
        <p:nvSpPr>
          <p:cNvPr id="4" name="Content Placeholder 3">
            <a:extLst>
              <a:ext uri="{FF2B5EF4-FFF2-40B4-BE49-F238E27FC236}">
                <a16:creationId xmlns:a16="http://schemas.microsoft.com/office/drawing/2014/main" id="{2EFD56D3-DF30-2976-EED4-EC406BA353B0}"/>
              </a:ext>
            </a:extLst>
          </p:cNvPr>
          <p:cNvSpPr>
            <a:spLocks noGrp="1"/>
          </p:cNvSpPr>
          <p:nvPr>
            <p:ph sz="quarter" idx="16"/>
          </p:nvPr>
        </p:nvSpPr>
        <p:spPr>
          <a:xfrm>
            <a:off x="575607" y="2369607"/>
            <a:ext cx="5520393" cy="4318982"/>
          </a:xfrm>
        </p:spPr>
        <p:txBody>
          <a:bodyPr>
            <a:normAutofit fontScale="92500" lnSpcReduction="10000"/>
          </a:bodyPr>
          <a:lstStyle/>
          <a:p>
            <a:pPr marL="342900" indent="-342900">
              <a:buFont typeface="Arial" panose="020B0604020202020204" pitchFamily="34" charset="0"/>
              <a:buChar char="•"/>
            </a:pPr>
            <a:r>
              <a:rPr lang="en-US" sz="1800" u="sng" dirty="0"/>
              <a:t>Food Insecurity</a:t>
            </a:r>
          </a:p>
          <a:p>
            <a:pPr marL="626364" lvl="1" indent="-342900"/>
            <a:r>
              <a:rPr lang="en-US" sz="1800" dirty="0"/>
              <a:t>Out of every 100 black households, 21 have difficulty providing enough food</a:t>
            </a:r>
          </a:p>
          <a:p>
            <a:pPr marL="626364" lvl="1" indent="-342900"/>
            <a:r>
              <a:rPr lang="en-US" sz="1800" dirty="0"/>
              <a:t>1 in 10 black households included a member who ate less food than they needed because they didn’t make enough $$$</a:t>
            </a:r>
          </a:p>
          <a:p>
            <a:pPr marL="342900" indent="-342900">
              <a:buFont typeface="Arial" panose="020B0604020202020204" pitchFamily="34" charset="0"/>
              <a:buChar char="•"/>
            </a:pPr>
            <a:r>
              <a:rPr lang="en-US" u="sng" dirty="0"/>
              <a:t>Wealth</a:t>
            </a:r>
          </a:p>
          <a:p>
            <a:pPr marL="626364" lvl="1" indent="-342900"/>
            <a:r>
              <a:rPr lang="en-US" dirty="0"/>
              <a:t>Black families have 1/10</a:t>
            </a:r>
            <a:r>
              <a:rPr lang="en-US" baseline="30000" dirty="0"/>
              <a:t>th</a:t>
            </a:r>
            <a:r>
              <a:rPr lang="en-US" dirty="0"/>
              <a:t> of the median net worth of white families</a:t>
            </a:r>
          </a:p>
          <a:p>
            <a:pPr marL="342900" indent="-342900">
              <a:buFont typeface="Arial" panose="020B0604020202020204" pitchFamily="34" charset="0"/>
              <a:buChar char="•"/>
            </a:pPr>
            <a:r>
              <a:rPr lang="en-US" u="sng" dirty="0"/>
              <a:t>Home ownership</a:t>
            </a:r>
          </a:p>
          <a:p>
            <a:pPr marL="626364" lvl="1" indent="-342900"/>
            <a:r>
              <a:rPr lang="en-US" dirty="0"/>
              <a:t>Black families are ½ as likely to own their home as white families.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353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2"/>
          <p:cNvGrpSpPr/>
          <p:nvPr/>
        </p:nvGrpSpPr>
        <p:grpSpPr>
          <a:xfrm>
            <a:off x="2318002" y="2040158"/>
            <a:ext cx="7555865" cy="4571365"/>
            <a:chOff x="2268601" y="1435417"/>
            <a:chExt cx="7555865" cy="4571365"/>
          </a:xfrm>
        </p:grpSpPr>
        <p:pic>
          <p:nvPicPr>
            <p:cNvPr id="227" name="Google Shape;227;p2"/>
            <p:cNvPicPr preferRelativeResize="0"/>
            <p:nvPr/>
          </p:nvPicPr>
          <p:blipFill rotWithShape="1">
            <a:blip r:embed="rId3">
              <a:alphaModFix/>
            </a:blip>
            <a:srcRect/>
            <a:stretch/>
          </p:blipFill>
          <p:spPr>
            <a:xfrm>
              <a:off x="2273300" y="1440180"/>
              <a:ext cx="7546340" cy="4561840"/>
            </a:xfrm>
            <a:prstGeom prst="rect">
              <a:avLst/>
            </a:prstGeom>
            <a:noFill/>
            <a:ln>
              <a:noFill/>
            </a:ln>
          </p:spPr>
        </p:pic>
        <p:sp>
          <p:nvSpPr>
            <p:cNvPr id="228" name="Google Shape;228;p2"/>
            <p:cNvSpPr/>
            <p:nvPr/>
          </p:nvSpPr>
          <p:spPr>
            <a:xfrm>
              <a:off x="2268601" y="1435417"/>
              <a:ext cx="7555865" cy="4571365"/>
            </a:xfrm>
            <a:custGeom>
              <a:avLst/>
              <a:gdLst/>
              <a:ahLst/>
              <a:cxnLst/>
              <a:rect l="l" t="t" r="r" b="b"/>
              <a:pathLst>
                <a:path w="7555865" h="4571365" extrusionOk="0">
                  <a:moveTo>
                    <a:pt x="0" y="4571365"/>
                  </a:moveTo>
                  <a:lnTo>
                    <a:pt x="7555865" y="4571365"/>
                  </a:lnTo>
                  <a:lnTo>
                    <a:pt x="7555865" y="0"/>
                  </a:lnTo>
                  <a:lnTo>
                    <a:pt x="0" y="0"/>
                  </a:lnTo>
                  <a:lnTo>
                    <a:pt x="0" y="4571365"/>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229" name="Google Shape;229;p2"/>
          <p:cNvSpPr txBox="1">
            <a:spLocks noGrp="1"/>
          </p:cNvSpPr>
          <p:nvPr>
            <p:ph type="title"/>
          </p:nvPr>
        </p:nvSpPr>
        <p:spPr>
          <a:xfrm>
            <a:off x="1108794" y="683593"/>
            <a:ext cx="9224645" cy="1212881"/>
          </a:xfrm>
          <a:prstGeom prst="rect">
            <a:avLst/>
          </a:prstGeom>
          <a:noFill/>
          <a:ln>
            <a:noFill/>
          </a:ln>
        </p:spPr>
        <p:txBody>
          <a:bodyPr spcFirstLastPara="1" wrap="square" lIns="0" tIns="81900" rIns="0" bIns="0" anchor="ctr" anchorCtr="0">
            <a:spAutoFit/>
          </a:bodyPr>
          <a:lstStyle/>
          <a:p>
            <a:pPr marL="2934335" marR="5080" lvl="0" indent="-2922270" algn="ctr" rtl="0">
              <a:lnSpc>
                <a:spcPct val="108000"/>
              </a:lnSpc>
              <a:spcBef>
                <a:spcPts val="0"/>
              </a:spcBef>
              <a:spcAft>
                <a:spcPts val="0"/>
              </a:spcAft>
              <a:buClr>
                <a:schemeClr val="lt1"/>
              </a:buClr>
              <a:buSzPts val="4000"/>
              <a:buFont typeface="Bookman Old Style"/>
              <a:buNone/>
            </a:pPr>
            <a:r>
              <a:rPr lang="en-US" sz="4000" dirty="0"/>
              <a:t>OPIOID OVERDOSE DEATHS </a:t>
            </a:r>
            <a:r>
              <a:rPr lang="en-US" sz="2800" dirty="0"/>
              <a:t>AMONG BLACK PEOPLE 1999-2019 </a:t>
            </a:r>
            <a:r>
              <a:rPr lang="en-US" sz="1800" dirty="0"/>
              <a:t>(KFF)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52" name="Google Shape;252;p5"/>
          <p:cNvSpPr txBox="1">
            <a:spLocks noGrp="1"/>
          </p:cNvSpPr>
          <p:nvPr>
            <p:ph type="title"/>
          </p:nvPr>
        </p:nvSpPr>
        <p:spPr>
          <a:xfrm>
            <a:off x="594360" y="102875"/>
            <a:ext cx="10873740" cy="1680205"/>
          </a:xfrm>
        </p:spPr>
        <p:txBody>
          <a:bodyPr spcFirstLastPara="1" lIns="0" tIns="12700" rIns="0" bIns="0" anchor="b" anchorCtr="0">
            <a:normAutofit/>
          </a:bodyPr>
          <a:lstStyle/>
          <a:p>
            <a:pPr marL="12700" lvl="0" indent="0" algn="ctr" rtl="0">
              <a:spcBef>
                <a:spcPts val="0"/>
              </a:spcBef>
              <a:spcAft>
                <a:spcPts val="0"/>
              </a:spcAft>
              <a:buClr>
                <a:schemeClr val="lt1"/>
              </a:buClr>
              <a:buSzPts val="2800"/>
              <a:buFont typeface="Bookman Old Style"/>
              <a:buNone/>
            </a:pPr>
            <a:r>
              <a:rPr lang="en-US" dirty="0"/>
              <a:t>HOW BLACK POPULATIONS FEEL</a:t>
            </a:r>
            <a:br>
              <a:rPr lang="en-US" dirty="0"/>
            </a:br>
            <a:endParaRPr lang="en-US" dirty="0"/>
          </a:p>
        </p:txBody>
      </p:sp>
      <p:sp>
        <p:nvSpPr>
          <p:cNvPr id="247" name="Google Shape;247;p5"/>
          <p:cNvSpPr txBox="1"/>
          <p:nvPr/>
        </p:nvSpPr>
        <p:spPr>
          <a:xfrm>
            <a:off x="823444" y="2406178"/>
            <a:ext cx="2804071" cy="886909"/>
          </a:xfrm>
          <a:prstGeom prst="rect">
            <a:avLst/>
          </a:prstGeom>
          <a:noFill/>
          <a:ln>
            <a:noFill/>
          </a:ln>
        </p:spPr>
        <p:txBody>
          <a:bodyPr spcFirstLastPara="1" wrap="square" lIns="0" tIns="12700" rIns="0" bIns="0" anchor="t" anchorCtr="0">
            <a:spAutoFit/>
          </a:bodyPr>
          <a:lstStyle/>
          <a:p>
            <a:pPr marL="31204" defTabSz="576072">
              <a:lnSpc>
                <a:spcPct val="116666"/>
              </a:lnSpc>
              <a:spcAft>
                <a:spcPts val="600"/>
              </a:spcAft>
            </a:pPr>
            <a:r>
              <a:rPr lang="en-US" sz="2000" kern="1200" dirty="0">
                <a:solidFill>
                  <a:schemeClr val="bg1"/>
                </a:solidFill>
                <a:latin typeface="Calibri"/>
                <a:ea typeface="+mn-ea"/>
                <a:cs typeface="Calibri"/>
                <a:sym typeface="Calibri"/>
              </a:rPr>
              <a:t>Racial oppression</a:t>
            </a:r>
          </a:p>
          <a:p>
            <a:pPr marL="151619" indent="-143618" defTabSz="576072">
              <a:lnSpc>
                <a:spcPct val="116666"/>
              </a:lnSpc>
              <a:spcAft>
                <a:spcPts val="600"/>
              </a:spcAft>
              <a:buClr>
                <a:schemeClr val="lt1"/>
              </a:buClr>
              <a:buSzPts val="1800"/>
              <a:buFont typeface="Arial"/>
              <a:buChar char="•"/>
            </a:pPr>
            <a:r>
              <a:rPr lang="en-US" sz="2000" i="1" u="sng" kern="1200" dirty="0">
                <a:solidFill>
                  <a:schemeClr val="bg1"/>
                </a:solidFill>
                <a:latin typeface="Calibri"/>
                <a:ea typeface="+mn-ea"/>
                <a:cs typeface="Calibri"/>
                <a:sym typeface="Calibri"/>
              </a:rPr>
              <a:t>Internalized Devaluation</a:t>
            </a:r>
            <a:endParaRPr lang="en-US" sz="2000" u="sng" dirty="0">
              <a:solidFill>
                <a:schemeClr val="bg1"/>
              </a:solidFill>
              <a:latin typeface="Calibri"/>
              <a:ea typeface="Calibri"/>
              <a:cs typeface="Calibri"/>
              <a:sym typeface="Calibri"/>
            </a:endParaRPr>
          </a:p>
        </p:txBody>
      </p:sp>
      <p:sp>
        <p:nvSpPr>
          <p:cNvPr id="248" name="Google Shape;248;p5"/>
          <p:cNvSpPr txBox="1"/>
          <p:nvPr/>
        </p:nvSpPr>
        <p:spPr>
          <a:xfrm>
            <a:off x="823444" y="3244154"/>
            <a:ext cx="3064292" cy="3075186"/>
          </a:xfrm>
          <a:prstGeom prst="rect">
            <a:avLst/>
          </a:prstGeom>
          <a:noFill/>
          <a:ln>
            <a:noFill/>
          </a:ln>
        </p:spPr>
        <p:txBody>
          <a:bodyPr spcFirstLastPara="1" wrap="square" lIns="0" tIns="43800" rIns="0" bIns="0" anchor="t" anchorCtr="0">
            <a:spAutoFit/>
          </a:bodyPr>
          <a:lstStyle/>
          <a:p>
            <a:pPr marL="152019" marR="342043" indent="-144417" defTabSz="576072">
              <a:lnSpc>
                <a:spcPct val="107722"/>
              </a:lnSpc>
              <a:buClr>
                <a:schemeClr val="lt1"/>
              </a:buClr>
              <a:buSzPts val="1800"/>
              <a:buFont typeface="Arial"/>
              <a:buChar char="•"/>
            </a:pPr>
            <a:r>
              <a:rPr lang="en-US" kern="1200" dirty="0">
                <a:solidFill>
                  <a:schemeClr val="bg1"/>
                </a:solidFill>
                <a:latin typeface="Calibri"/>
                <a:ea typeface="+mn-ea"/>
                <a:cs typeface="Calibri"/>
                <a:sym typeface="Calibri"/>
              </a:rPr>
              <a:t>“…oblivious to this infection but emotionally reactive to its effects”</a:t>
            </a:r>
          </a:p>
          <a:p>
            <a:pPr marL="152019" indent="-144018" defTabSz="576072">
              <a:spcBef>
                <a:spcPts val="160"/>
              </a:spcBef>
              <a:buClr>
                <a:schemeClr val="lt1"/>
              </a:buClr>
              <a:buSzPts val="1800"/>
              <a:buFont typeface="Arial"/>
              <a:buChar char="•"/>
            </a:pPr>
            <a:r>
              <a:rPr lang="en-US" kern="1200" dirty="0">
                <a:solidFill>
                  <a:schemeClr val="bg1"/>
                </a:solidFill>
                <a:latin typeface="Calibri"/>
                <a:ea typeface="+mn-ea"/>
                <a:cs typeface="Calibri"/>
                <a:sym typeface="Calibri"/>
              </a:rPr>
              <a:t>“I am bad and unworthy”</a:t>
            </a:r>
          </a:p>
          <a:p>
            <a:pPr marL="152019" marR="3200" indent="-144417" defTabSz="576072">
              <a:lnSpc>
                <a:spcPct val="107722"/>
              </a:lnSpc>
              <a:spcBef>
                <a:spcPts val="334"/>
              </a:spcBef>
              <a:buClr>
                <a:schemeClr val="lt1"/>
              </a:buClr>
              <a:buSzPts val="1800"/>
              <a:buFont typeface="Arial"/>
              <a:buChar char="•"/>
            </a:pPr>
            <a:r>
              <a:rPr lang="en-US" kern="1200" dirty="0">
                <a:solidFill>
                  <a:schemeClr val="bg1"/>
                </a:solidFill>
                <a:latin typeface="Calibri"/>
                <a:ea typeface="+mn-ea"/>
                <a:cs typeface="Calibri"/>
                <a:sym typeface="Calibri"/>
              </a:rPr>
              <a:t>“Profoundly devalued youth become hypervigilant about gaining respect… To some of these youth, death is preferable to disrespect.”</a:t>
            </a:r>
          </a:p>
          <a:p>
            <a:pPr marL="241300" marR="0" lvl="0" indent="0" algn="l" rtl="0">
              <a:lnSpc>
                <a:spcPct val="107222"/>
              </a:lnSpc>
              <a:spcBef>
                <a:spcPts val="0"/>
              </a:spcBef>
              <a:spcAft>
                <a:spcPts val="0"/>
              </a:spcAft>
              <a:buNone/>
            </a:pPr>
            <a:endParaRPr sz="1800" dirty="0">
              <a:solidFill>
                <a:schemeClr val="lt1"/>
              </a:solidFill>
              <a:latin typeface="Calibri"/>
              <a:ea typeface="Calibri"/>
              <a:cs typeface="Calibri"/>
              <a:sym typeface="Calibri"/>
            </a:endParaRPr>
          </a:p>
        </p:txBody>
      </p:sp>
      <p:sp>
        <p:nvSpPr>
          <p:cNvPr id="249" name="Google Shape;249;p5"/>
          <p:cNvSpPr txBox="1"/>
          <p:nvPr/>
        </p:nvSpPr>
        <p:spPr>
          <a:xfrm>
            <a:off x="3774466" y="2335699"/>
            <a:ext cx="3061647" cy="397545"/>
          </a:xfrm>
          <a:prstGeom prst="rect">
            <a:avLst/>
          </a:prstGeom>
          <a:noFill/>
          <a:ln>
            <a:noFill/>
          </a:ln>
        </p:spPr>
        <p:txBody>
          <a:bodyPr spcFirstLastPara="1" wrap="square" lIns="0" tIns="12700" rIns="0" bIns="0" anchor="t" anchorCtr="0">
            <a:spAutoFit/>
          </a:bodyPr>
          <a:lstStyle/>
          <a:p>
            <a:pPr marL="151619" indent="-143618" defTabSz="576072">
              <a:spcAft>
                <a:spcPts val="600"/>
              </a:spcAft>
              <a:buClr>
                <a:schemeClr val="lt1"/>
              </a:buClr>
              <a:buSzPts val="1800"/>
              <a:buFont typeface="Arial"/>
              <a:buChar char="•"/>
            </a:pPr>
            <a:r>
              <a:rPr lang="en-US" sz="2000" i="1" u="sng" kern="1200" dirty="0">
                <a:solidFill>
                  <a:schemeClr val="bg1"/>
                </a:solidFill>
                <a:latin typeface="Calibri"/>
                <a:ea typeface="+mn-ea"/>
                <a:cs typeface="Calibri"/>
                <a:sym typeface="Calibri"/>
              </a:rPr>
              <a:t>Assaulted Sense of Self</a:t>
            </a:r>
            <a:endParaRPr lang="en-US" sz="2000" u="sng" dirty="0">
              <a:solidFill>
                <a:schemeClr val="bg1"/>
              </a:solidFill>
              <a:latin typeface="Calibri"/>
              <a:ea typeface="Calibri"/>
              <a:cs typeface="Calibri"/>
              <a:sym typeface="Calibri"/>
            </a:endParaRPr>
          </a:p>
        </p:txBody>
      </p:sp>
      <p:sp>
        <p:nvSpPr>
          <p:cNvPr id="250" name="Google Shape;250;p5"/>
          <p:cNvSpPr txBox="1"/>
          <p:nvPr/>
        </p:nvSpPr>
        <p:spPr>
          <a:xfrm>
            <a:off x="3774466" y="2613904"/>
            <a:ext cx="3297196" cy="3706897"/>
          </a:xfrm>
          <a:prstGeom prst="rect">
            <a:avLst/>
          </a:prstGeom>
          <a:noFill/>
          <a:ln>
            <a:noFill/>
          </a:ln>
        </p:spPr>
        <p:txBody>
          <a:bodyPr spcFirstLastPara="1" wrap="square" lIns="0" tIns="43800" rIns="0" bIns="0" anchor="t" anchorCtr="0">
            <a:spAutoFit/>
          </a:bodyPr>
          <a:lstStyle/>
          <a:p>
            <a:pPr marL="440055" marR="46806" indent="-144417" defTabSz="576072">
              <a:lnSpc>
                <a:spcPct val="107722"/>
              </a:lnSpc>
              <a:buClr>
                <a:schemeClr val="lt1"/>
              </a:buClr>
              <a:buSzPts val="1800"/>
              <a:buFont typeface="Arial"/>
              <a:buChar char="•"/>
            </a:pPr>
            <a:r>
              <a:rPr lang="en-US" sz="2000" kern="1200" dirty="0">
                <a:solidFill>
                  <a:schemeClr val="bg1"/>
                </a:solidFill>
                <a:latin typeface="Calibri"/>
                <a:ea typeface="+mn-ea"/>
                <a:cs typeface="Calibri"/>
                <a:sym typeface="Calibri"/>
              </a:rPr>
              <a:t>“…the culmination of recurring experiences with internalized devaluation.”</a:t>
            </a:r>
          </a:p>
          <a:p>
            <a:pPr marL="295638" marR="46806" defTabSz="576072">
              <a:lnSpc>
                <a:spcPct val="107722"/>
              </a:lnSpc>
              <a:buClr>
                <a:schemeClr val="lt1"/>
              </a:buClr>
              <a:buSzPts val="1800"/>
            </a:pPr>
            <a:endParaRPr lang="en-US" sz="2000" kern="1200" dirty="0">
              <a:solidFill>
                <a:schemeClr val="bg1"/>
              </a:solidFill>
              <a:latin typeface="Calibri"/>
              <a:ea typeface="+mn-ea"/>
              <a:cs typeface="Calibri"/>
              <a:sym typeface="Calibri"/>
            </a:endParaRPr>
          </a:p>
          <a:p>
            <a:pPr marL="151619" indent="-143618" defTabSz="576072">
              <a:spcBef>
                <a:spcPts val="160"/>
              </a:spcBef>
              <a:buClr>
                <a:schemeClr val="lt1"/>
              </a:buClr>
              <a:buSzPts val="1800"/>
              <a:buFont typeface="Arial"/>
              <a:buChar char="•"/>
            </a:pPr>
            <a:r>
              <a:rPr lang="en-US" sz="2000" i="1" u="sng" kern="1200" dirty="0">
                <a:solidFill>
                  <a:schemeClr val="bg1"/>
                </a:solidFill>
                <a:latin typeface="Calibri"/>
                <a:ea typeface="+mn-ea"/>
                <a:cs typeface="Calibri"/>
                <a:sym typeface="Calibri"/>
              </a:rPr>
              <a:t>Internalized Voicelessness</a:t>
            </a:r>
            <a:endParaRPr lang="en-US" sz="2000" u="sng" kern="1200" dirty="0">
              <a:solidFill>
                <a:schemeClr val="bg1"/>
              </a:solidFill>
              <a:latin typeface="Calibri"/>
              <a:ea typeface="+mn-ea"/>
              <a:cs typeface="Calibri"/>
              <a:sym typeface="Calibri"/>
            </a:endParaRPr>
          </a:p>
          <a:p>
            <a:pPr marL="439255" marR="3200" lvl="1" indent="-143618" defTabSz="576072">
              <a:lnSpc>
                <a:spcPct val="107722"/>
              </a:lnSpc>
              <a:spcBef>
                <a:spcPts val="347"/>
              </a:spcBef>
              <a:buClr>
                <a:schemeClr val="lt1"/>
              </a:buClr>
              <a:buSzPts val="1800"/>
              <a:buFont typeface="Noto Sans Symbols"/>
              <a:buChar char="▪"/>
            </a:pPr>
            <a:r>
              <a:rPr lang="en-US" sz="2000" kern="1200" dirty="0">
                <a:solidFill>
                  <a:schemeClr val="bg1"/>
                </a:solidFill>
                <a:latin typeface="Calibri"/>
                <a:ea typeface="+mn-ea"/>
                <a:cs typeface="Calibri"/>
                <a:sym typeface="Calibri"/>
              </a:rPr>
              <a:t>“…results from and fuels internalized devaluation and an assaulted sense of self… it impairs the ability to advocate for oneself.”</a:t>
            </a:r>
          </a:p>
          <a:p>
            <a:pPr marL="469266" marR="74295" lvl="0" algn="l" rtl="0">
              <a:lnSpc>
                <a:spcPct val="107722"/>
              </a:lnSpc>
              <a:spcBef>
                <a:spcPts val="0"/>
              </a:spcBef>
              <a:spcAft>
                <a:spcPts val="0"/>
              </a:spcAft>
              <a:buClr>
                <a:schemeClr val="lt1"/>
              </a:buClr>
              <a:buSzPts val="1800"/>
            </a:pPr>
            <a:endParaRPr lang="en-US" sz="1800" b="0" dirty="0">
              <a:solidFill>
                <a:schemeClr val="lt1"/>
              </a:solidFill>
              <a:latin typeface="Calibri"/>
              <a:ea typeface="Calibri"/>
              <a:cs typeface="Calibri"/>
              <a:sym typeface="Calibri"/>
            </a:endParaRPr>
          </a:p>
        </p:txBody>
      </p:sp>
      <p:sp>
        <p:nvSpPr>
          <p:cNvPr id="251" name="Google Shape;251;p5"/>
          <p:cNvSpPr txBox="1"/>
          <p:nvPr/>
        </p:nvSpPr>
        <p:spPr>
          <a:xfrm>
            <a:off x="4276166" y="6127972"/>
            <a:ext cx="4558712" cy="694549"/>
          </a:xfrm>
          <a:prstGeom prst="rect">
            <a:avLst/>
          </a:prstGeom>
          <a:noFill/>
          <a:ln>
            <a:noFill/>
          </a:ln>
        </p:spPr>
        <p:txBody>
          <a:bodyPr spcFirstLastPara="1" wrap="square" lIns="0" tIns="12700" rIns="0" bIns="0" anchor="t" anchorCtr="0">
            <a:spAutoFit/>
          </a:bodyPr>
          <a:lstStyle/>
          <a:p>
            <a:pPr marL="8001" defTabSz="576072">
              <a:spcAft>
                <a:spcPts val="600"/>
              </a:spcAft>
            </a:pPr>
            <a:r>
              <a:rPr lang="en-US" sz="630" kern="1200" dirty="0">
                <a:solidFill>
                  <a:schemeClr val="lt1"/>
                </a:solidFill>
                <a:latin typeface="Calibri"/>
                <a:ea typeface="+mn-ea"/>
                <a:cs typeface="Calibri"/>
                <a:sym typeface="Calibri"/>
              </a:rPr>
              <a:t>Healing the Hidden Wounds of Racial Trauma, Kenneth V Hardy</a:t>
            </a:r>
          </a:p>
          <a:p>
            <a:pPr marL="8001" defTabSz="576072">
              <a:spcAft>
                <a:spcPts val="600"/>
              </a:spcAft>
            </a:pPr>
            <a:r>
              <a:rPr lang="en-US" sz="1400" kern="1200" dirty="0">
                <a:solidFill>
                  <a:schemeClr val="bg1"/>
                </a:solidFill>
                <a:latin typeface="Calibri"/>
                <a:ea typeface="+mn-ea"/>
                <a:cs typeface="Calibri"/>
                <a:sym typeface="Calibri"/>
              </a:rPr>
              <a:t>Journal: Reclaiming Children and Youth, (vol 22, number 1) pg. 24-29</a:t>
            </a:r>
            <a:endParaRPr lang="en-US" sz="1400" dirty="0">
              <a:solidFill>
                <a:schemeClr val="bg1"/>
              </a:solidFill>
              <a:latin typeface="Calibri"/>
              <a:ea typeface="Calibri"/>
              <a:cs typeface="Calibri"/>
              <a:sym typeface="Calibri"/>
            </a:endParaRPr>
          </a:p>
        </p:txBody>
      </p:sp>
      <p:sp>
        <p:nvSpPr>
          <p:cNvPr id="253" name="Google Shape;253;p5"/>
          <p:cNvSpPr txBox="1"/>
          <p:nvPr/>
        </p:nvSpPr>
        <p:spPr>
          <a:xfrm>
            <a:off x="7793955" y="1897963"/>
            <a:ext cx="3798057" cy="505267"/>
          </a:xfrm>
          <a:prstGeom prst="rect">
            <a:avLst/>
          </a:prstGeom>
          <a:noFill/>
          <a:ln>
            <a:noFill/>
          </a:ln>
        </p:spPr>
        <p:txBody>
          <a:bodyPr spcFirstLastPara="1" wrap="square" lIns="0" tIns="12700" rIns="0" bIns="0" anchor="t" anchorCtr="0">
            <a:spAutoFit/>
          </a:bodyPr>
          <a:lstStyle/>
          <a:p>
            <a:pPr marL="8001" defTabSz="576072"/>
            <a:r>
              <a:rPr lang="en-US" sz="1600" i="1" u="sng" kern="1200" dirty="0">
                <a:solidFill>
                  <a:schemeClr val="bg1"/>
                </a:solidFill>
                <a:latin typeface="Calibri"/>
                <a:ea typeface="+mn-ea"/>
                <a:cs typeface="Calibri"/>
                <a:sym typeface="Calibri"/>
              </a:rPr>
              <a:t>The Wound of Rage</a:t>
            </a:r>
            <a:endParaRPr lang="en-US" sz="1600" u="sng" kern="1200" dirty="0">
              <a:solidFill>
                <a:schemeClr val="bg1"/>
              </a:solidFill>
              <a:latin typeface="Calibri"/>
              <a:ea typeface="+mn-ea"/>
              <a:cs typeface="Calibri"/>
              <a:sym typeface="Calibri"/>
            </a:endParaRPr>
          </a:p>
          <a:p>
            <a:pPr marL="296037" defTabSz="576072">
              <a:spcBef>
                <a:spcPts val="3"/>
              </a:spcBef>
            </a:pPr>
            <a:r>
              <a:rPr lang="en-US" sz="1600" kern="1200" dirty="0">
                <a:solidFill>
                  <a:schemeClr val="bg1"/>
                </a:solidFill>
                <a:latin typeface="Calibri"/>
                <a:ea typeface="+mn-ea"/>
                <a:cs typeface="Calibri"/>
                <a:sym typeface="Calibri"/>
              </a:rPr>
              <a:t>“It is virtually impossible to be the</a:t>
            </a:r>
            <a:endParaRPr lang="en-US" sz="1600" dirty="0">
              <a:solidFill>
                <a:schemeClr val="bg1"/>
              </a:solidFill>
              <a:latin typeface="Calibri"/>
              <a:ea typeface="Calibri"/>
              <a:cs typeface="Calibri"/>
              <a:sym typeface="Calibri"/>
            </a:endParaRPr>
          </a:p>
        </p:txBody>
      </p:sp>
      <p:sp>
        <p:nvSpPr>
          <p:cNvPr id="254" name="Google Shape;254;p5"/>
          <p:cNvSpPr txBox="1"/>
          <p:nvPr/>
        </p:nvSpPr>
        <p:spPr>
          <a:xfrm>
            <a:off x="8147865" y="2369571"/>
            <a:ext cx="3503808" cy="1736373"/>
          </a:xfrm>
          <a:prstGeom prst="rect">
            <a:avLst/>
          </a:prstGeom>
          <a:noFill/>
          <a:ln>
            <a:noFill/>
          </a:ln>
        </p:spPr>
        <p:txBody>
          <a:bodyPr spcFirstLastPara="1" wrap="square" lIns="0" tIns="12700" rIns="0" bIns="0" anchor="t" anchorCtr="0">
            <a:spAutoFit/>
          </a:bodyPr>
          <a:lstStyle/>
          <a:p>
            <a:pPr marL="8001" defTabSz="576072"/>
            <a:r>
              <a:rPr lang="en-US" sz="1600" kern="1200" dirty="0">
                <a:solidFill>
                  <a:schemeClr val="bg1"/>
                </a:solidFill>
                <a:latin typeface="Calibri"/>
                <a:ea typeface="+mn-ea"/>
                <a:cs typeface="Calibri"/>
                <a:sym typeface="Calibri"/>
              </a:rPr>
              <a:t>depository of perpetual negative and</a:t>
            </a:r>
          </a:p>
          <a:p>
            <a:pPr marL="8001" marR="3200" defTabSz="576072"/>
            <a:r>
              <a:rPr lang="en-US" sz="1600" kern="1200" dirty="0">
                <a:solidFill>
                  <a:schemeClr val="bg1"/>
                </a:solidFill>
                <a:latin typeface="Calibri"/>
                <a:ea typeface="+mn-ea"/>
                <a:cs typeface="Calibri"/>
                <a:sym typeface="Calibri"/>
              </a:rPr>
              <a:t>debilitating messages and have one’s sense of self assaulted without experiencing rage. ....It is distinguishable from anger, which is an emotion connected to</a:t>
            </a:r>
          </a:p>
          <a:p>
            <a:pPr marL="8001" defTabSz="576072">
              <a:spcBef>
                <a:spcPts val="3"/>
              </a:spcBef>
            </a:pPr>
            <a:r>
              <a:rPr lang="en-US" sz="1600" kern="1200" dirty="0">
                <a:solidFill>
                  <a:schemeClr val="bg1"/>
                </a:solidFill>
                <a:latin typeface="Calibri"/>
                <a:ea typeface="+mn-ea"/>
                <a:cs typeface="Calibri"/>
                <a:sym typeface="Calibri"/>
              </a:rPr>
              <a:t>immediate experiences.”</a:t>
            </a:r>
            <a:endParaRPr lang="en-US" sz="1600" dirty="0">
              <a:solidFill>
                <a:schemeClr val="bg1"/>
              </a:solidFill>
              <a:latin typeface="Calibri"/>
              <a:ea typeface="Calibri"/>
              <a:cs typeface="Calibri"/>
              <a:sym typeface="Calibri"/>
            </a:endParaRPr>
          </a:p>
        </p:txBody>
      </p:sp>
      <p:sp>
        <p:nvSpPr>
          <p:cNvPr id="255" name="Google Shape;255;p5"/>
          <p:cNvSpPr txBox="1"/>
          <p:nvPr/>
        </p:nvSpPr>
        <p:spPr>
          <a:xfrm>
            <a:off x="8147865" y="4206080"/>
            <a:ext cx="3697771" cy="1951816"/>
          </a:xfrm>
          <a:prstGeom prst="rect">
            <a:avLst/>
          </a:prstGeom>
          <a:noFill/>
          <a:ln>
            <a:noFill/>
          </a:ln>
        </p:spPr>
        <p:txBody>
          <a:bodyPr spcFirstLastPara="1" wrap="square" lIns="0" tIns="12700" rIns="0" bIns="0" anchor="t" anchorCtr="0">
            <a:spAutoFit/>
          </a:bodyPr>
          <a:lstStyle/>
          <a:p>
            <a:pPr marL="8001" defTabSz="576072"/>
            <a:r>
              <a:rPr lang="en-US" i="1" u="sng" kern="1200" dirty="0">
                <a:solidFill>
                  <a:schemeClr val="bg1"/>
                </a:solidFill>
                <a:latin typeface="Calibri"/>
                <a:ea typeface="+mn-ea"/>
                <a:cs typeface="Calibri"/>
                <a:sym typeface="Calibri"/>
              </a:rPr>
              <a:t>The Case of a Nobody</a:t>
            </a:r>
            <a:endParaRPr lang="en-US" u="sng" kern="1200" dirty="0">
              <a:solidFill>
                <a:schemeClr val="bg1"/>
              </a:solidFill>
              <a:latin typeface="Calibri"/>
              <a:ea typeface="+mn-ea"/>
              <a:cs typeface="Calibri"/>
              <a:sym typeface="Calibri"/>
            </a:endParaRPr>
          </a:p>
          <a:p>
            <a:pPr marL="296037" marR="3200" defTabSz="576072">
              <a:spcBef>
                <a:spcPts val="3"/>
              </a:spcBef>
            </a:pPr>
            <a:r>
              <a:rPr lang="en-US" kern="1200" dirty="0">
                <a:solidFill>
                  <a:schemeClr val="bg1"/>
                </a:solidFill>
                <a:latin typeface="Calibri"/>
                <a:ea typeface="+mn-ea"/>
                <a:cs typeface="Calibri"/>
                <a:sym typeface="Calibri"/>
              </a:rPr>
              <a:t>“…sense of hopelessness, despair, and rage are the by-products of chronic and repeated experiences of being</a:t>
            </a:r>
          </a:p>
          <a:p>
            <a:pPr marL="296037" marR="50006" defTabSz="576072"/>
            <a:r>
              <a:rPr lang="en-US" kern="1200" dirty="0">
                <a:solidFill>
                  <a:schemeClr val="bg1"/>
                </a:solidFill>
                <a:latin typeface="Calibri"/>
                <a:ea typeface="+mn-ea"/>
                <a:cs typeface="Calibri"/>
                <a:sym typeface="Calibri"/>
              </a:rPr>
              <a:t>systematically devalued and having [one’s] sense of self assaulted.”</a:t>
            </a:r>
            <a:endParaRPr lang="en-US" dirty="0">
              <a:solidFill>
                <a:schemeClr val="bg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6287-9BBC-F86A-E545-F0BFF0D193F4}"/>
              </a:ext>
            </a:extLst>
          </p:cNvPr>
          <p:cNvSpPr>
            <a:spLocks noGrp="1"/>
          </p:cNvSpPr>
          <p:nvPr>
            <p:ph type="title"/>
          </p:nvPr>
        </p:nvSpPr>
        <p:spPr>
          <a:xfrm>
            <a:off x="1051560" y="740184"/>
            <a:ext cx="10873740" cy="1680205"/>
          </a:xfrm>
        </p:spPr>
        <p:txBody>
          <a:bodyPr/>
          <a:lstStyle/>
          <a:p>
            <a:pPr algn="ctr"/>
            <a:r>
              <a:rPr lang="en-US" dirty="0"/>
              <a:t>Black people misuse drugs for the same reason as most people:</a:t>
            </a:r>
            <a:br>
              <a:rPr lang="en-US" dirty="0"/>
            </a:br>
            <a:endParaRPr lang="en-US" dirty="0"/>
          </a:p>
        </p:txBody>
      </p:sp>
      <p:sp>
        <p:nvSpPr>
          <p:cNvPr id="3" name="Content Placeholder 2">
            <a:extLst>
              <a:ext uri="{FF2B5EF4-FFF2-40B4-BE49-F238E27FC236}">
                <a16:creationId xmlns:a16="http://schemas.microsoft.com/office/drawing/2014/main" id="{DA52020D-C891-8819-9227-4A0B0A41A0B1}"/>
              </a:ext>
            </a:extLst>
          </p:cNvPr>
          <p:cNvSpPr>
            <a:spLocks noGrp="1"/>
          </p:cNvSpPr>
          <p:nvPr>
            <p:ph sz="quarter" idx="13"/>
          </p:nvPr>
        </p:nvSpPr>
        <p:spPr>
          <a:xfrm>
            <a:off x="2466109" y="2253525"/>
            <a:ext cx="7810500" cy="4368174"/>
          </a:xfrm>
        </p:spPr>
        <p:txBody>
          <a:bodyPr>
            <a:normAutofit fontScale="85000" lnSpcReduction="20000"/>
          </a:bodyPr>
          <a:lstStyle/>
          <a:p>
            <a:pPr marL="0" indent="0" algn="ctr">
              <a:buNone/>
            </a:pPr>
            <a:r>
              <a:rPr lang="en-US" sz="4800" dirty="0"/>
              <a:t>Pain</a:t>
            </a:r>
          </a:p>
          <a:p>
            <a:pPr marL="0" indent="0" algn="ctr">
              <a:buNone/>
            </a:pPr>
            <a:r>
              <a:rPr lang="en-US" sz="4800" dirty="0"/>
              <a:t>Trauma</a:t>
            </a:r>
          </a:p>
          <a:p>
            <a:pPr marL="0" indent="0" algn="ctr">
              <a:buNone/>
            </a:pPr>
            <a:r>
              <a:rPr lang="en-US" sz="4800" dirty="0"/>
              <a:t>Misery</a:t>
            </a:r>
          </a:p>
          <a:p>
            <a:pPr marL="0" indent="0" algn="ctr">
              <a:buNone/>
            </a:pPr>
            <a:r>
              <a:rPr lang="en-US" sz="4800" dirty="0"/>
              <a:t>Despair</a:t>
            </a:r>
          </a:p>
          <a:p>
            <a:pPr marL="0" indent="0" algn="ctr">
              <a:buNone/>
            </a:pPr>
            <a:r>
              <a:rPr lang="en-US" sz="4800" dirty="0"/>
              <a:t>Frustration</a:t>
            </a:r>
          </a:p>
          <a:p>
            <a:pPr marL="0" indent="0" algn="ctr">
              <a:buNone/>
            </a:pPr>
            <a:r>
              <a:rPr lang="en-US" sz="4800" dirty="0"/>
              <a:t>Hopelessness</a:t>
            </a:r>
          </a:p>
          <a:p>
            <a:endParaRPr lang="en-US" dirty="0"/>
          </a:p>
          <a:p>
            <a:endParaRPr lang="en-US" dirty="0"/>
          </a:p>
          <a:p>
            <a:endParaRPr lang="en-US" dirty="0"/>
          </a:p>
        </p:txBody>
      </p:sp>
    </p:spTree>
    <p:extLst>
      <p:ext uri="{BB962C8B-B14F-4D97-AF65-F5344CB8AC3E}">
        <p14:creationId xmlns:p14="http://schemas.microsoft.com/office/powerpoint/2010/main" val="236213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8EA6FB-F1C3-D931-689E-DF6A0A29D517}"/>
              </a:ext>
            </a:extLst>
          </p:cNvPr>
          <p:cNvSpPr>
            <a:spLocks noGrp="1"/>
          </p:cNvSpPr>
          <p:nvPr>
            <p:ph type="ctrTitle"/>
          </p:nvPr>
        </p:nvSpPr>
        <p:spPr>
          <a:xfrm>
            <a:off x="1910542" y="1981200"/>
            <a:ext cx="8092440" cy="1645920"/>
          </a:xfrm>
        </p:spPr>
        <p:txBody>
          <a:bodyPr anchor="b">
            <a:normAutofit fontScale="90000"/>
          </a:bodyPr>
          <a:lstStyle/>
          <a:p>
            <a:r>
              <a:rPr lang="en-US" sz="4700" dirty="0"/>
              <a:t>And one important additional reason in </a:t>
            </a:r>
            <a:r>
              <a:rPr lang="en-US" sz="4700" u="sng" dirty="0"/>
              <a:t>clients' own words:</a:t>
            </a:r>
            <a:br>
              <a:rPr lang="en-US" sz="4700" dirty="0"/>
            </a:br>
            <a:endParaRPr lang="en-US" sz="4700" dirty="0"/>
          </a:p>
        </p:txBody>
      </p:sp>
      <p:sp>
        <p:nvSpPr>
          <p:cNvPr id="3" name="Content Placeholder 2">
            <a:extLst>
              <a:ext uri="{FF2B5EF4-FFF2-40B4-BE49-F238E27FC236}">
                <a16:creationId xmlns:a16="http://schemas.microsoft.com/office/drawing/2014/main" id="{3E93C201-1D29-4158-9536-9F59CC56E4A9}"/>
              </a:ext>
            </a:extLst>
          </p:cNvPr>
          <p:cNvSpPr>
            <a:spLocks noGrp="1"/>
          </p:cNvSpPr>
          <p:nvPr>
            <p:ph type="body" sz="quarter" idx="11"/>
          </p:nvPr>
        </p:nvSpPr>
        <p:spPr>
          <a:xfrm>
            <a:off x="594359" y="3920836"/>
            <a:ext cx="10406149" cy="2687782"/>
          </a:xfrm>
        </p:spPr>
        <p:txBody>
          <a:bodyPr>
            <a:normAutofit/>
          </a:bodyPr>
          <a:lstStyle/>
          <a:p>
            <a:endParaRPr lang="en-US" dirty="0"/>
          </a:p>
          <a:p>
            <a:pPr algn="ctr"/>
            <a:r>
              <a:rPr lang="en-US" sz="5400" dirty="0"/>
              <a:t>“</a:t>
            </a:r>
            <a:r>
              <a:rPr lang="en-US" sz="7100" dirty="0"/>
              <a:t>Using heroin makes being Black easier!”</a:t>
            </a:r>
          </a:p>
        </p:txBody>
      </p:sp>
    </p:spTree>
    <p:extLst>
      <p:ext uri="{BB962C8B-B14F-4D97-AF65-F5344CB8AC3E}">
        <p14:creationId xmlns:p14="http://schemas.microsoft.com/office/powerpoint/2010/main" val="63883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in and salt on a fabric surface&#10;&#10;Description automatically generated">
            <a:extLst>
              <a:ext uri="{FF2B5EF4-FFF2-40B4-BE49-F238E27FC236}">
                <a16:creationId xmlns:a16="http://schemas.microsoft.com/office/drawing/2014/main" id="{EE13F5F5-1D5D-BA96-5C18-486700B6F959}"/>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8300" r="-2" b="11635"/>
          <a:stretch/>
        </p:blipFill>
        <p:spPr>
          <a:xfrm>
            <a:off x="595523" y="2410691"/>
            <a:ext cx="5746750" cy="3863304"/>
          </a:xfrm>
          <a:noFill/>
        </p:spPr>
      </p:pic>
      <p:sp>
        <p:nvSpPr>
          <p:cNvPr id="12" name="Content Placeholder 3">
            <a:extLst>
              <a:ext uri="{FF2B5EF4-FFF2-40B4-BE49-F238E27FC236}">
                <a16:creationId xmlns:a16="http://schemas.microsoft.com/office/drawing/2014/main" id="{C4074726-D001-3CF6-2FED-1EA467D6C683}"/>
              </a:ext>
            </a:extLst>
          </p:cNvPr>
          <p:cNvSpPr>
            <a:spLocks noGrp="1"/>
          </p:cNvSpPr>
          <p:nvPr>
            <p:ph sz="quarter" idx="14"/>
          </p:nvPr>
        </p:nvSpPr>
        <p:spPr>
          <a:xfrm>
            <a:off x="7001163" y="3428999"/>
            <a:ext cx="5070764" cy="2844995"/>
          </a:xfrm>
        </p:spPr>
        <p:txBody>
          <a:bodyPr>
            <a:normAutofit/>
          </a:bodyPr>
          <a:lstStyle/>
          <a:p>
            <a:pPr marL="0" indent="0">
              <a:buNone/>
            </a:pPr>
            <a:r>
              <a:rPr lang="en-US" sz="3600" dirty="0"/>
              <a:t>This all it takes to cause a fentanyl overdose in most users</a:t>
            </a:r>
          </a:p>
        </p:txBody>
      </p:sp>
      <p:sp>
        <p:nvSpPr>
          <p:cNvPr id="7" name="TextBox 6">
            <a:extLst>
              <a:ext uri="{FF2B5EF4-FFF2-40B4-BE49-F238E27FC236}">
                <a16:creationId xmlns:a16="http://schemas.microsoft.com/office/drawing/2014/main" id="{9E5DA02C-8D13-1DD0-C513-1E38CA33E329}"/>
              </a:ext>
            </a:extLst>
          </p:cNvPr>
          <p:cNvSpPr txBox="1"/>
          <p:nvPr/>
        </p:nvSpPr>
        <p:spPr>
          <a:xfrm>
            <a:off x="905163" y="584005"/>
            <a:ext cx="6096000" cy="707886"/>
          </a:xfrm>
          <a:prstGeom prst="rect">
            <a:avLst/>
          </a:prstGeom>
          <a:noFill/>
        </p:spPr>
        <p:txBody>
          <a:bodyPr wrap="square">
            <a:spAutoFit/>
          </a:bodyPr>
          <a:lstStyle/>
          <a:p>
            <a:r>
              <a:rPr kumimoji="0" lang="en-US" sz="4000" b="1" i="0" u="none" strike="noStrike" kern="1200" cap="none" spc="100" normalizeH="0" baseline="0" noProof="0" dirty="0">
                <a:ln>
                  <a:noFill/>
                </a:ln>
                <a:solidFill>
                  <a:srgbClr val="000000"/>
                </a:solidFill>
                <a:effectLst/>
                <a:uLnTx/>
                <a:uFillTx/>
                <a:latin typeface="Franklin Gothic Demi"/>
                <a:ea typeface="+mj-ea"/>
                <a:cs typeface="+mj-cs"/>
              </a:rPr>
              <a:t>FENTYNAL OVERDOSE </a:t>
            </a:r>
            <a:endParaRPr lang="en-US" dirty="0"/>
          </a:p>
        </p:txBody>
      </p:sp>
    </p:spTree>
    <p:extLst>
      <p:ext uri="{BB962C8B-B14F-4D97-AF65-F5344CB8AC3E}">
        <p14:creationId xmlns:p14="http://schemas.microsoft.com/office/powerpoint/2010/main" val="76176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txBox="1"/>
          <p:nvPr/>
        </p:nvSpPr>
        <p:spPr>
          <a:xfrm>
            <a:off x="643890" y="6325766"/>
            <a:ext cx="545465" cy="1513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0" dirty="0">
                <a:solidFill>
                  <a:schemeClr val="lt1"/>
                </a:solidFill>
                <a:latin typeface="Calibri"/>
                <a:ea typeface="Calibri"/>
                <a:cs typeface="Calibri"/>
                <a:sym typeface="Calibri"/>
              </a:rPr>
              <a:t>Kilaru 2020</a:t>
            </a:r>
            <a:endParaRPr sz="900" dirty="0">
              <a:solidFill>
                <a:schemeClr val="lt1"/>
              </a:solidFill>
              <a:latin typeface="Calibri"/>
              <a:ea typeface="Calibri"/>
              <a:cs typeface="Calibri"/>
              <a:sym typeface="Calibri"/>
            </a:endParaRPr>
          </a:p>
        </p:txBody>
      </p:sp>
      <p:sp>
        <p:nvSpPr>
          <p:cNvPr id="261" name="Google Shape;261;p6"/>
          <p:cNvSpPr txBox="1"/>
          <p:nvPr/>
        </p:nvSpPr>
        <p:spPr>
          <a:xfrm>
            <a:off x="7149401" y="2766287"/>
            <a:ext cx="4359562" cy="2598147"/>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2800" b="0" dirty="0">
                <a:solidFill>
                  <a:schemeClr val="bg1"/>
                </a:solidFill>
                <a:latin typeface="Calibri"/>
                <a:ea typeface="Calibri"/>
                <a:cs typeface="Calibri"/>
                <a:sym typeface="Calibri"/>
              </a:rPr>
              <a:t>Black patients were half as likely to obtain treatment following overdose compared with non- Hispanic white patients even when privately insured.</a:t>
            </a:r>
            <a:endParaRPr sz="2800" dirty="0">
              <a:solidFill>
                <a:schemeClr val="bg1"/>
              </a:solidFill>
              <a:latin typeface="Calibri"/>
              <a:ea typeface="Calibri"/>
              <a:cs typeface="Calibri"/>
              <a:sym typeface="Calibri"/>
            </a:endParaRPr>
          </a:p>
        </p:txBody>
      </p:sp>
      <p:grpSp>
        <p:nvGrpSpPr>
          <p:cNvPr id="262" name="Google Shape;262;p6"/>
          <p:cNvGrpSpPr/>
          <p:nvPr/>
        </p:nvGrpSpPr>
        <p:grpSpPr>
          <a:xfrm>
            <a:off x="490912" y="1901599"/>
            <a:ext cx="6080125" cy="4327525"/>
            <a:chOff x="970597" y="1265237"/>
            <a:chExt cx="6080125" cy="4327525"/>
          </a:xfrm>
        </p:grpSpPr>
        <p:pic>
          <p:nvPicPr>
            <p:cNvPr id="263" name="Google Shape;263;p6"/>
            <p:cNvPicPr preferRelativeResize="0"/>
            <p:nvPr/>
          </p:nvPicPr>
          <p:blipFill rotWithShape="1">
            <a:blip r:embed="rId3">
              <a:alphaModFix/>
            </a:blip>
            <a:srcRect/>
            <a:stretch/>
          </p:blipFill>
          <p:spPr>
            <a:xfrm>
              <a:off x="975360" y="1270000"/>
              <a:ext cx="6070599" cy="4318000"/>
            </a:xfrm>
            <a:prstGeom prst="rect">
              <a:avLst/>
            </a:prstGeom>
            <a:noFill/>
            <a:ln>
              <a:noFill/>
            </a:ln>
          </p:spPr>
        </p:pic>
        <p:sp>
          <p:nvSpPr>
            <p:cNvPr id="264" name="Google Shape;264;p6"/>
            <p:cNvSpPr/>
            <p:nvPr/>
          </p:nvSpPr>
          <p:spPr>
            <a:xfrm>
              <a:off x="970597" y="1265237"/>
              <a:ext cx="6080125" cy="4327525"/>
            </a:xfrm>
            <a:custGeom>
              <a:avLst/>
              <a:gdLst/>
              <a:ahLst/>
              <a:cxnLst/>
              <a:rect l="l" t="t" r="r" b="b"/>
              <a:pathLst>
                <a:path w="6080125" h="4327525" extrusionOk="0">
                  <a:moveTo>
                    <a:pt x="0" y="4327525"/>
                  </a:moveTo>
                  <a:lnTo>
                    <a:pt x="6080124" y="4327525"/>
                  </a:lnTo>
                  <a:lnTo>
                    <a:pt x="6080124" y="0"/>
                  </a:lnTo>
                  <a:lnTo>
                    <a:pt x="0" y="0"/>
                  </a:lnTo>
                  <a:lnTo>
                    <a:pt x="0" y="4327525"/>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grpSp>
      <p:sp>
        <p:nvSpPr>
          <p:cNvPr id="265" name="Google Shape;265;p6"/>
          <p:cNvSpPr txBox="1">
            <a:spLocks noGrp="1"/>
          </p:cNvSpPr>
          <p:nvPr>
            <p:ph type="title"/>
          </p:nvPr>
        </p:nvSpPr>
        <p:spPr>
          <a:xfrm>
            <a:off x="643890" y="285567"/>
            <a:ext cx="9559290" cy="1397819"/>
          </a:xfrm>
          <a:prstGeom prst="rect">
            <a:avLst/>
          </a:prstGeom>
          <a:noFill/>
          <a:ln>
            <a:noFill/>
          </a:ln>
        </p:spPr>
        <p:txBody>
          <a:bodyPr spcFirstLastPara="1" wrap="square" lIns="0" tIns="12700" rIns="0" bIns="0" anchor="ctr" anchorCtr="0">
            <a:spAutoFit/>
          </a:bodyPr>
          <a:lstStyle/>
          <a:p>
            <a:pPr marL="12700" lvl="0" indent="0" algn="ctr" rtl="0">
              <a:lnSpc>
                <a:spcPct val="100000"/>
              </a:lnSpc>
              <a:spcBef>
                <a:spcPts val="0"/>
              </a:spcBef>
              <a:spcAft>
                <a:spcPts val="0"/>
              </a:spcAft>
              <a:buClr>
                <a:schemeClr val="lt1"/>
              </a:buClr>
              <a:buSzPts val="4500"/>
              <a:buFont typeface="Bookman Old Style"/>
              <a:buNone/>
            </a:pPr>
            <a:r>
              <a:rPr lang="en-US" sz="4500" dirty="0"/>
              <a:t>INEQUITIES IN ADDICTION TREATMENT </a:t>
            </a:r>
            <a:endParaRPr sz="4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
          <p:cNvPicPr preferRelativeResize="0"/>
          <p:nvPr/>
        </p:nvPicPr>
        <p:blipFill rotWithShape="1">
          <a:blip r:embed="rId3">
            <a:alphaModFix/>
          </a:blip>
          <a:srcRect/>
          <a:stretch/>
        </p:blipFill>
        <p:spPr>
          <a:xfrm>
            <a:off x="221673" y="1680091"/>
            <a:ext cx="11513127" cy="3944237"/>
          </a:xfrm>
          <a:prstGeom prst="rect">
            <a:avLst/>
          </a:prstGeom>
          <a:noFill/>
          <a:ln>
            <a:noFill/>
          </a:ln>
        </p:spPr>
      </p:pic>
      <p:sp>
        <p:nvSpPr>
          <p:cNvPr id="235" name="Google Shape;235;p3"/>
          <p:cNvSpPr txBox="1"/>
          <p:nvPr/>
        </p:nvSpPr>
        <p:spPr>
          <a:xfrm>
            <a:off x="2492728" y="5624329"/>
            <a:ext cx="7715250" cy="1233671"/>
          </a:xfrm>
          <a:prstGeom prst="rect">
            <a:avLst/>
          </a:prstGeom>
          <a:noFill/>
          <a:ln>
            <a:noFill/>
          </a:ln>
        </p:spPr>
        <p:txBody>
          <a:bodyPr spcFirstLastPara="1" wrap="square" lIns="0" tIns="12700" rIns="0" bIns="0" anchor="t" anchorCtr="0">
            <a:spAutoFit/>
          </a:bodyPr>
          <a:lstStyle/>
          <a:p>
            <a:pPr marL="298450" marR="0" lvl="0" indent="-285750" algn="l" rtl="0">
              <a:lnSpc>
                <a:spcPct val="100000"/>
              </a:lnSpc>
              <a:spcBef>
                <a:spcPts val="0"/>
              </a:spcBef>
              <a:spcAft>
                <a:spcPts val="0"/>
              </a:spcAft>
              <a:buClr>
                <a:schemeClr val="lt1"/>
              </a:buClr>
              <a:buSzPts val="1700"/>
              <a:buFont typeface="Arial" panose="020B0604020202020204" pitchFamily="34" charset="0"/>
              <a:buChar char="•"/>
            </a:pPr>
            <a:r>
              <a:rPr lang="en-US" sz="1700" b="0" dirty="0">
                <a:solidFill>
                  <a:schemeClr val="bg1"/>
                </a:solidFill>
                <a:latin typeface="Calibri"/>
                <a:ea typeface="Calibri"/>
                <a:cs typeface="Calibri"/>
                <a:sym typeface="Calibri"/>
              </a:rPr>
              <a:t>Black patients were 70% less likely to receive a prescription for buprenorphine at their visit when controlling for payment method, sex and age</a:t>
            </a:r>
            <a:endParaRPr sz="1700" dirty="0">
              <a:solidFill>
                <a:schemeClr val="bg1"/>
              </a:solidFill>
              <a:latin typeface="Calibri"/>
              <a:ea typeface="Calibri"/>
              <a:cs typeface="Calibri"/>
              <a:sym typeface="Calibri"/>
            </a:endParaRPr>
          </a:p>
          <a:p>
            <a:pPr marL="269240" marR="60960" lvl="0" indent="-257175" algn="l" rtl="0">
              <a:lnSpc>
                <a:spcPct val="100000"/>
              </a:lnSpc>
              <a:spcBef>
                <a:spcPts val="0"/>
              </a:spcBef>
              <a:spcAft>
                <a:spcPts val="0"/>
              </a:spcAft>
              <a:buClr>
                <a:schemeClr val="lt1"/>
              </a:buClr>
              <a:buSzPts val="1700"/>
              <a:buFont typeface="Arial"/>
              <a:buChar char="•"/>
            </a:pPr>
            <a:r>
              <a:rPr lang="en-US" sz="1700" b="0" dirty="0">
                <a:solidFill>
                  <a:schemeClr val="bg1"/>
                </a:solidFill>
                <a:latin typeface="Calibri"/>
                <a:ea typeface="Calibri"/>
                <a:cs typeface="Calibri"/>
                <a:sym typeface="Calibri"/>
              </a:rPr>
              <a:t>This study demonstrates that buprenorphine treatment is concentrated among white persons and those with private insurance or use self-pay.</a:t>
            </a:r>
            <a:endParaRPr sz="1700" dirty="0">
              <a:solidFill>
                <a:schemeClr val="bg1"/>
              </a:solidFill>
              <a:latin typeface="Calibri"/>
              <a:ea typeface="Calibri"/>
              <a:cs typeface="Calibri"/>
              <a:sym typeface="Calibri"/>
            </a:endParaRPr>
          </a:p>
          <a:p>
            <a:pPr marL="12700" marR="0" lvl="0" indent="0" algn="l" rtl="0">
              <a:lnSpc>
                <a:spcPct val="100000"/>
              </a:lnSpc>
              <a:spcBef>
                <a:spcPts val="434"/>
              </a:spcBef>
              <a:spcAft>
                <a:spcPts val="0"/>
              </a:spcAft>
              <a:buNone/>
            </a:pPr>
            <a:r>
              <a:rPr lang="en-US" sz="800" b="0" dirty="0">
                <a:solidFill>
                  <a:schemeClr val="bg1"/>
                </a:solidFill>
                <a:latin typeface="Calibri"/>
                <a:ea typeface="Calibri"/>
                <a:cs typeface="Calibri"/>
                <a:sym typeface="Calibri"/>
              </a:rPr>
              <a:t>Lagisetty 2019</a:t>
            </a:r>
            <a:endParaRPr sz="800" dirty="0">
              <a:solidFill>
                <a:schemeClr val="bg1"/>
              </a:solidFill>
              <a:latin typeface="Calibri"/>
              <a:ea typeface="Calibri"/>
              <a:cs typeface="Calibri"/>
              <a:sym typeface="Calibri"/>
            </a:endParaRPr>
          </a:p>
        </p:txBody>
      </p:sp>
      <p:sp>
        <p:nvSpPr>
          <p:cNvPr id="236" name="Google Shape;236;p3"/>
          <p:cNvSpPr txBox="1">
            <a:spLocks noGrp="1"/>
          </p:cNvSpPr>
          <p:nvPr>
            <p:ph type="title"/>
          </p:nvPr>
        </p:nvSpPr>
        <p:spPr>
          <a:xfrm>
            <a:off x="2224971" y="636004"/>
            <a:ext cx="7501255" cy="696595"/>
          </a:xfrm>
          <a:prstGeom prst="rect">
            <a:avLst/>
          </a:prstGeom>
          <a:noFill/>
          <a:ln>
            <a:noFill/>
          </a:ln>
        </p:spPr>
        <p:txBody>
          <a:bodyPr spcFirstLastPara="1" wrap="square" lIns="0" tIns="12700" rIns="0" bIns="0" anchor="ctr" anchorCtr="0">
            <a:spAutoFit/>
          </a:bodyPr>
          <a:lstStyle/>
          <a:p>
            <a:pPr marL="12700" lvl="0" indent="0" algn="ctr" rtl="0">
              <a:lnSpc>
                <a:spcPct val="100000"/>
              </a:lnSpc>
              <a:spcBef>
                <a:spcPts val="0"/>
              </a:spcBef>
              <a:spcAft>
                <a:spcPts val="0"/>
              </a:spcAft>
              <a:buClr>
                <a:schemeClr val="lt1"/>
              </a:buClr>
              <a:buSzPts val="3400"/>
              <a:buFont typeface="Bookman Old Style"/>
              <a:buNone/>
            </a:pPr>
            <a:r>
              <a:rPr lang="en-US" dirty="0"/>
              <a:t>INEQUITIES IN ADDICTION TREATMENT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3BD17-3CEA-F2DD-DEDA-97ACA0EC4F92}"/>
              </a:ext>
            </a:extLst>
          </p:cNvPr>
          <p:cNvSpPr>
            <a:spLocks noGrp="1"/>
          </p:cNvSpPr>
          <p:nvPr>
            <p:ph type="title"/>
          </p:nvPr>
        </p:nvSpPr>
        <p:spPr/>
        <p:txBody>
          <a:bodyPr/>
          <a:lstStyle/>
          <a:p>
            <a:pPr algn="ctr"/>
            <a:r>
              <a:rPr lang="en-US" sz="4400" dirty="0"/>
              <a:t>Racial Disparities in Opioid </a:t>
            </a:r>
            <a:r>
              <a:rPr lang="en-US" dirty="0"/>
              <a:t>A</a:t>
            </a:r>
            <a:r>
              <a:rPr lang="en-US" sz="4400" dirty="0"/>
              <a:t>ddiction </a:t>
            </a:r>
            <a:r>
              <a:rPr lang="en-US" dirty="0"/>
              <a:t>T</a:t>
            </a:r>
            <a:r>
              <a:rPr lang="en-US" sz="4400" dirty="0"/>
              <a:t>reatment</a:t>
            </a:r>
            <a:endParaRPr lang="en-US" dirty="0"/>
          </a:p>
        </p:txBody>
      </p:sp>
      <p:sp>
        <p:nvSpPr>
          <p:cNvPr id="3" name="Content Placeholder 2">
            <a:extLst>
              <a:ext uri="{FF2B5EF4-FFF2-40B4-BE49-F238E27FC236}">
                <a16:creationId xmlns:a16="http://schemas.microsoft.com/office/drawing/2014/main" id="{A0845D42-DF63-0E53-735A-B5EB8D8289E4}"/>
              </a:ext>
            </a:extLst>
          </p:cNvPr>
          <p:cNvSpPr>
            <a:spLocks noGrp="1"/>
          </p:cNvSpPr>
          <p:nvPr>
            <p:ph sz="quarter" idx="13"/>
          </p:nvPr>
        </p:nvSpPr>
        <p:spPr>
          <a:xfrm>
            <a:off x="2008910" y="2212736"/>
            <a:ext cx="9878290" cy="4437446"/>
          </a:xfrm>
        </p:spPr>
        <p:txBody>
          <a:bodyPr>
            <a:normAutofit/>
          </a:bodyPr>
          <a:lstStyle/>
          <a:p>
            <a:pPr marL="342900" indent="-342900"/>
            <a:r>
              <a:rPr lang="en-US" sz="2800" dirty="0">
                <a:solidFill>
                  <a:srgbClr val="111111"/>
                </a:solidFill>
                <a:latin typeface="-apple-system"/>
              </a:rPr>
              <a:t>Although Opiate use disorder (OUD) rates are similar between black and white populations (3.5% for blacks, 4.7% for whites), the prescription distribution is starkly different.</a:t>
            </a:r>
          </a:p>
          <a:p>
            <a:pPr marL="342900" indent="-342900"/>
            <a:r>
              <a:rPr lang="en-US" sz="2800" dirty="0">
                <a:solidFill>
                  <a:srgbClr val="111111"/>
                </a:solidFill>
                <a:latin typeface="-apple-system"/>
              </a:rPr>
              <a:t>White patients accounted for 12.7 million buprenorphine visits, while minority patients (including African Americans) accounted for only 363,000 visits.</a:t>
            </a:r>
          </a:p>
          <a:p>
            <a:pPr marL="342900" indent="-342900" algn="l">
              <a:buFont typeface="Arial" panose="020B0604020202020204" pitchFamily="34" charset="0"/>
              <a:buChar char="•"/>
            </a:pPr>
            <a:r>
              <a:rPr lang="en-US" sz="2800" dirty="0">
                <a:solidFill>
                  <a:srgbClr val="333333"/>
                </a:solidFill>
                <a:latin typeface="Lato" panose="020F0502020204030203" pitchFamily="34" charset="0"/>
              </a:rPr>
              <a:t>B</a:t>
            </a:r>
            <a:r>
              <a:rPr lang="en-US" sz="2800" b="0" i="0" dirty="0">
                <a:solidFill>
                  <a:srgbClr val="333333"/>
                </a:solidFill>
                <a:effectLst/>
                <a:latin typeface="Lato" panose="020F0502020204030203" pitchFamily="34" charset="0"/>
              </a:rPr>
              <a:t>lack patients are 77 percent less likely to be prescribed buprenorphine and more likely to receive methadone treatment. </a:t>
            </a:r>
          </a:p>
          <a:p>
            <a:endParaRPr lang="en-US" dirty="0"/>
          </a:p>
        </p:txBody>
      </p:sp>
    </p:spTree>
    <p:extLst>
      <p:ext uri="{BB962C8B-B14F-4D97-AF65-F5344CB8AC3E}">
        <p14:creationId xmlns:p14="http://schemas.microsoft.com/office/powerpoint/2010/main" val="220127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2E55-9376-CBE2-93D5-936DC53FB0E0}"/>
              </a:ext>
            </a:extLst>
          </p:cNvPr>
          <p:cNvSpPr>
            <a:spLocks noGrp="1"/>
          </p:cNvSpPr>
          <p:nvPr>
            <p:ph type="title"/>
          </p:nvPr>
        </p:nvSpPr>
        <p:spPr/>
        <p:txBody>
          <a:bodyPr/>
          <a:lstStyle/>
          <a:p>
            <a:pPr algn="ctr"/>
            <a:r>
              <a:rPr lang="en-US" sz="4400" dirty="0"/>
              <a:t>Racial Disparities in Opioid </a:t>
            </a:r>
            <a:r>
              <a:rPr lang="en-US" dirty="0"/>
              <a:t>A</a:t>
            </a:r>
            <a:r>
              <a:rPr lang="en-US" sz="4400" dirty="0"/>
              <a:t>ddiction </a:t>
            </a:r>
            <a:r>
              <a:rPr lang="en-US" dirty="0"/>
              <a:t>T</a:t>
            </a:r>
            <a:r>
              <a:rPr lang="en-US" sz="4400" dirty="0"/>
              <a:t>reatment</a:t>
            </a:r>
            <a:endParaRPr lang="en-US" dirty="0"/>
          </a:p>
        </p:txBody>
      </p:sp>
      <p:sp>
        <p:nvSpPr>
          <p:cNvPr id="3" name="Content Placeholder 2">
            <a:extLst>
              <a:ext uri="{FF2B5EF4-FFF2-40B4-BE49-F238E27FC236}">
                <a16:creationId xmlns:a16="http://schemas.microsoft.com/office/drawing/2014/main" id="{5B4BEE43-A346-1315-66AC-EFC5F57D17CA}"/>
              </a:ext>
            </a:extLst>
          </p:cNvPr>
          <p:cNvSpPr>
            <a:spLocks noGrp="1"/>
          </p:cNvSpPr>
          <p:nvPr>
            <p:ph sz="quarter" idx="13"/>
          </p:nvPr>
        </p:nvSpPr>
        <p:spPr>
          <a:xfrm>
            <a:off x="1925782" y="2282007"/>
            <a:ext cx="9961418" cy="4473117"/>
          </a:xfrm>
        </p:spPr>
        <p:txBody>
          <a:bodyPr>
            <a:normAutofit/>
          </a:bodyPr>
          <a:lstStyle/>
          <a:p>
            <a:pPr marL="342900" indent="-342900" algn="l">
              <a:buFont typeface="Arial" panose="020B0604020202020204" pitchFamily="34" charset="0"/>
              <a:buChar char="•"/>
            </a:pPr>
            <a:r>
              <a:rPr lang="en-US" b="0" i="0" dirty="0">
                <a:solidFill>
                  <a:srgbClr val="333333"/>
                </a:solidFill>
                <a:effectLst/>
                <a:latin typeface="Lato" panose="020F0502020204030203" pitchFamily="34" charset="0"/>
              </a:rPr>
              <a:t>They are both FDA-approved to treat opioid use disorder (OUD), but this creates two issues with access. </a:t>
            </a:r>
          </a:p>
          <a:p>
            <a:pPr marL="626364" lvl="1" indent="-342900"/>
            <a:r>
              <a:rPr lang="en-US" b="0" i="0" dirty="0">
                <a:solidFill>
                  <a:srgbClr val="333333"/>
                </a:solidFill>
                <a:effectLst/>
                <a:latin typeface="Lato" panose="020F0502020204030203" pitchFamily="34" charset="0"/>
              </a:rPr>
              <a:t>First, methadone is a much more restricted treatment regimen, with most patients having to show up daily to be administered the medication.</a:t>
            </a:r>
          </a:p>
          <a:p>
            <a:pPr marL="937260" lvl="2" indent="-342900"/>
            <a:r>
              <a:rPr lang="en-US" b="0" i="0" dirty="0">
                <a:solidFill>
                  <a:srgbClr val="333333"/>
                </a:solidFill>
                <a:effectLst/>
                <a:latin typeface="Lato" panose="020F0502020204030203" pitchFamily="34" charset="0"/>
              </a:rPr>
              <a:t>That can make it nearly impossible to keep a job or manage other obligations. </a:t>
            </a:r>
          </a:p>
          <a:p>
            <a:pPr marL="626364" lvl="1" indent="-342900"/>
            <a:r>
              <a:rPr lang="en-US" b="0" i="0" dirty="0">
                <a:solidFill>
                  <a:srgbClr val="333333"/>
                </a:solidFill>
                <a:effectLst/>
                <a:latin typeface="Lato" panose="020F0502020204030203" pitchFamily="34" charset="0"/>
              </a:rPr>
              <a:t>Second, overreliance on methadone for uninsured and publicly insured patients—who are disproportionately black in urban settings—may preclude individuals from accessing one of the other approved medicines that could be more effective for them. </a:t>
            </a:r>
          </a:p>
          <a:p>
            <a:pPr marL="626364" lvl="1" indent="-342900"/>
            <a:r>
              <a:rPr lang="en-US" sz="2000" dirty="0">
                <a:solidFill>
                  <a:srgbClr val="333333"/>
                </a:solidFill>
                <a:latin typeface="Lato" panose="020F0502020204030203" pitchFamily="34" charset="0"/>
              </a:rPr>
              <a:t>Taken together, these hurdles greatly decrease meaningful access to OUD medication options for black patients and low-income individuals</a:t>
            </a:r>
            <a:endParaRPr lang="en-US" b="0" i="0" dirty="0">
              <a:solidFill>
                <a:srgbClr val="333333"/>
              </a:solidFill>
              <a:effectLst/>
              <a:latin typeface="Lato" panose="020F0502020204030203" pitchFamily="34" charset="0"/>
            </a:endParaRPr>
          </a:p>
          <a:p>
            <a:endParaRPr lang="en-US" dirty="0"/>
          </a:p>
        </p:txBody>
      </p:sp>
    </p:spTree>
    <p:extLst>
      <p:ext uri="{BB962C8B-B14F-4D97-AF65-F5344CB8AC3E}">
        <p14:creationId xmlns:p14="http://schemas.microsoft.com/office/powerpoint/2010/main" val="18499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423545" y="52588"/>
            <a:ext cx="9924472" cy="1320183"/>
          </a:xfrm>
          <a:prstGeom prst="rect">
            <a:avLst/>
          </a:prstGeom>
          <a:noFill/>
          <a:ln>
            <a:noFill/>
          </a:ln>
        </p:spPr>
        <p:txBody>
          <a:bodyPr spcFirstLastPara="1" wrap="square" lIns="0" tIns="453975" rIns="0" bIns="0" anchor="ctr" anchorCtr="0">
            <a:spAutoFit/>
          </a:bodyPr>
          <a:lstStyle/>
          <a:p>
            <a:pPr marL="1873885" marR="5080" lvl="0" indent="-1153795" algn="ctr" rtl="0">
              <a:lnSpc>
                <a:spcPct val="100000"/>
              </a:lnSpc>
              <a:spcBef>
                <a:spcPts val="0"/>
              </a:spcBef>
              <a:spcAft>
                <a:spcPts val="0"/>
              </a:spcAft>
              <a:buClr>
                <a:schemeClr val="lt1"/>
              </a:buClr>
              <a:buSzPts val="2800"/>
              <a:buFont typeface="Bookman Old Style"/>
              <a:buNone/>
            </a:pPr>
            <a:r>
              <a:rPr lang="en-US" sz="2800" dirty="0"/>
              <a:t>CHALLENGES TO PREVENTION, TREATMENT, AND RECOVERY FOR AFRICAN AMERICANS</a:t>
            </a:r>
            <a:endParaRPr sz="2800" dirty="0"/>
          </a:p>
        </p:txBody>
      </p:sp>
      <p:sp>
        <p:nvSpPr>
          <p:cNvPr id="294" name="Google Shape;294;p10"/>
          <p:cNvSpPr txBox="1"/>
          <p:nvPr/>
        </p:nvSpPr>
        <p:spPr>
          <a:xfrm>
            <a:off x="313517" y="1894840"/>
            <a:ext cx="5518130" cy="4574073"/>
          </a:xfrm>
          <a:prstGeom prst="rect">
            <a:avLst/>
          </a:prstGeom>
          <a:noFill/>
          <a:ln>
            <a:noFill/>
          </a:ln>
        </p:spPr>
        <p:txBody>
          <a:bodyPr spcFirstLastPara="1" wrap="square" lIns="0" tIns="12700" rIns="0" bIns="0" anchor="t" anchorCtr="0">
            <a:spAutoFit/>
          </a:bodyPr>
          <a:lstStyle/>
          <a:p>
            <a:pPr marL="342900" marR="0" lvl="0" indent="-342900">
              <a:lnSpc>
                <a:spcPct val="95000"/>
              </a:lnSpc>
              <a:spcBef>
                <a:spcPts val="0"/>
              </a:spcBef>
              <a:spcAft>
                <a:spcPts val="0"/>
              </a:spcAft>
              <a:buFont typeface="Wingdings" panose="05000000000000000000" pitchFamily="2" charset="2"/>
              <a:buChar char=""/>
            </a:pPr>
            <a:r>
              <a:rPr lang="en-US" sz="2400" kern="1200" dirty="0">
                <a:solidFill>
                  <a:schemeClr val="bg1"/>
                </a:solidFill>
                <a:effectLst/>
                <a:latin typeface="Calibri" panose="020F0502020204030204" pitchFamily="34" charset="0"/>
                <a:ea typeface="Calibri" panose="020F0502020204030204" pitchFamily="34" charset="0"/>
              </a:rPr>
              <a:t>Negative representations, stereotyping  and stigma </a:t>
            </a:r>
          </a:p>
          <a:p>
            <a:pPr marL="342900" marR="0" lvl="0" indent="-342900">
              <a:lnSpc>
                <a:spcPct val="95000"/>
              </a:lnSpc>
              <a:spcBef>
                <a:spcPts val="0"/>
              </a:spcBef>
              <a:spcAft>
                <a:spcPts val="0"/>
              </a:spcAft>
              <a:buFont typeface="Wingdings" panose="05000000000000000000" pitchFamily="2" charset="2"/>
              <a:buChar char=""/>
            </a:pPr>
            <a:endParaRPr lang="en-US" sz="1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95000"/>
              </a:lnSpc>
              <a:spcBef>
                <a:spcPts val="0"/>
              </a:spcBef>
              <a:spcAft>
                <a:spcPts val="0"/>
              </a:spcAft>
              <a:buFont typeface="Wingdings" panose="05000000000000000000" pitchFamily="2" charset="2"/>
              <a:buChar char=""/>
            </a:pPr>
            <a:r>
              <a:rPr lang="en-US" sz="2400" kern="1200" dirty="0">
                <a:solidFill>
                  <a:schemeClr val="bg1"/>
                </a:solidFill>
                <a:effectLst/>
                <a:latin typeface="Calibri" panose="020F0502020204030204" pitchFamily="34" charset="0"/>
                <a:ea typeface="Calibri" panose="020F0502020204030204" pitchFamily="34" charset="0"/>
              </a:rPr>
              <a:t>Intergenerational substance use and polysubstance use </a:t>
            </a:r>
          </a:p>
          <a:p>
            <a:pPr marL="342900" marR="0" lvl="0" indent="-342900">
              <a:lnSpc>
                <a:spcPct val="95000"/>
              </a:lnSpc>
              <a:spcBef>
                <a:spcPts val="0"/>
              </a:spcBef>
              <a:spcAft>
                <a:spcPts val="0"/>
              </a:spcAft>
              <a:buFont typeface="Wingdings" panose="05000000000000000000" pitchFamily="2" charset="2"/>
              <a:buChar char=""/>
            </a:pPr>
            <a:endParaRPr lang="en-US" sz="1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95000"/>
              </a:lnSpc>
              <a:spcBef>
                <a:spcPts val="0"/>
              </a:spcBef>
              <a:spcAft>
                <a:spcPts val="0"/>
              </a:spcAft>
              <a:buFont typeface="Wingdings" panose="05000000000000000000" pitchFamily="2" charset="2"/>
              <a:buChar char=""/>
            </a:pPr>
            <a:r>
              <a:rPr lang="en-US" sz="2400" kern="1200" dirty="0">
                <a:solidFill>
                  <a:schemeClr val="bg1"/>
                </a:solidFill>
                <a:effectLst/>
                <a:latin typeface="Calibri" panose="020F0502020204030204" pitchFamily="34" charset="0"/>
                <a:ea typeface="Calibri" panose="020F0502020204030204" pitchFamily="34" charset="0"/>
              </a:rPr>
              <a:t>Fear of legal consequences</a:t>
            </a:r>
          </a:p>
          <a:p>
            <a:pPr marR="0" lvl="0">
              <a:lnSpc>
                <a:spcPct val="95000"/>
              </a:lnSpc>
              <a:spcBef>
                <a:spcPts val="0"/>
              </a:spcBef>
              <a:spcAft>
                <a:spcPts val="0"/>
              </a:spcAft>
            </a:pPr>
            <a:endParaRPr lang="en-US" sz="2400" kern="1200" dirty="0">
              <a:solidFill>
                <a:schemeClr val="bg1"/>
              </a:solidFill>
              <a:effectLst/>
              <a:latin typeface="Calibri" panose="020F0502020204030204" pitchFamily="34" charset="0"/>
              <a:ea typeface="Calibri" panose="020F0502020204030204" pitchFamily="34" charset="0"/>
            </a:endParaRPr>
          </a:p>
          <a:p>
            <a:pPr marL="342900" marR="0" lvl="0" indent="-342900">
              <a:lnSpc>
                <a:spcPct val="95000"/>
              </a:lnSpc>
              <a:spcBef>
                <a:spcPts val="0"/>
              </a:spcBef>
              <a:spcAft>
                <a:spcPts val="0"/>
              </a:spcAft>
              <a:buFont typeface="Wingdings" panose="05000000000000000000" pitchFamily="2" charset="2"/>
              <a:buChar char=""/>
            </a:pPr>
            <a:r>
              <a:rPr lang="en-US" sz="2400" kern="1200" dirty="0">
                <a:solidFill>
                  <a:schemeClr val="bg1"/>
                </a:solidFill>
                <a:effectLst/>
                <a:latin typeface="Calibri" panose="020F0502020204030204" pitchFamily="34" charset="0"/>
                <a:ea typeface="Calibri" panose="020F0502020204030204" pitchFamily="34" charset="0"/>
              </a:rPr>
              <a:t>Misperceptions and faulty explanations about addiction and opioids. </a:t>
            </a:r>
          </a:p>
          <a:p>
            <a:pPr marL="342900" marR="0" lvl="0" indent="-342900">
              <a:lnSpc>
                <a:spcPct val="95000"/>
              </a:lnSpc>
              <a:spcBef>
                <a:spcPts val="0"/>
              </a:spcBef>
              <a:spcAft>
                <a:spcPts val="0"/>
              </a:spcAft>
              <a:buFont typeface="Wingdings" panose="05000000000000000000" pitchFamily="2" charset="2"/>
              <a:buChar char=""/>
            </a:pPr>
            <a:endParaRPr lang="en-US" sz="1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95000"/>
              </a:lnSpc>
              <a:spcBef>
                <a:spcPts val="0"/>
              </a:spcBef>
              <a:spcAft>
                <a:spcPts val="0"/>
              </a:spcAft>
              <a:buFont typeface="Wingdings" panose="05000000000000000000" pitchFamily="2" charset="2"/>
              <a:buChar char=""/>
            </a:pPr>
            <a:r>
              <a:rPr lang="en-US" sz="2400" kern="1200" dirty="0">
                <a:solidFill>
                  <a:schemeClr val="bg1"/>
                </a:solidFill>
                <a:effectLst/>
                <a:latin typeface="Calibri" panose="020F0502020204030204" pitchFamily="34" charset="0"/>
                <a:ea typeface="Calibri" panose="020F0502020204030204" pitchFamily="34" charset="0"/>
              </a:rPr>
              <a:t>Lack of culturally responsive and respectful care </a:t>
            </a:r>
          </a:p>
          <a:p>
            <a:pPr marL="342900" marR="0" lvl="0" indent="-342900">
              <a:lnSpc>
                <a:spcPct val="95000"/>
              </a:lnSpc>
              <a:spcBef>
                <a:spcPts val="0"/>
              </a:spcBef>
              <a:spcAft>
                <a:spcPts val="0"/>
              </a:spcAft>
              <a:buFont typeface="Wingdings" panose="05000000000000000000" pitchFamily="2" charset="2"/>
              <a:buChar char=""/>
            </a:pPr>
            <a:endParaRPr lang="en-US" sz="1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95000"/>
              </a:lnSpc>
              <a:spcBef>
                <a:spcPts val="0"/>
              </a:spcBef>
              <a:spcAft>
                <a:spcPts val="0"/>
              </a:spcAft>
              <a:buFont typeface="Wingdings" panose="05000000000000000000" pitchFamily="2" charset="2"/>
              <a:buChar char=""/>
            </a:pPr>
            <a:r>
              <a:rPr lang="en-US" sz="2400" kern="1200" dirty="0">
                <a:solidFill>
                  <a:schemeClr val="bg1"/>
                </a:solidFill>
                <a:effectLst/>
                <a:latin typeface="Calibri" panose="020F0502020204030204" pitchFamily="34" charset="0"/>
                <a:ea typeface="Calibri" panose="020F0502020204030204" pitchFamily="34" charset="0"/>
              </a:rPr>
              <a:t>Discrimination and trauma</a:t>
            </a:r>
            <a:endParaRPr lang="en-US" sz="1200" dirty="0">
              <a:solidFill>
                <a:schemeClr val="bg1"/>
              </a:solidFill>
              <a:effectLst/>
              <a:latin typeface="Times New Roman" panose="02020603050405020304" pitchFamily="18" charset="0"/>
              <a:ea typeface="Times New Roman" panose="02020603050405020304" pitchFamily="18" charset="0"/>
            </a:endParaRPr>
          </a:p>
        </p:txBody>
      </p:sp>
      <p:pic>
        <p:nvPicPr>
          <p:cNvPr id="296" name="Google Shape;296;p10"/>
          <p:cNvPicPr preferRelativeResize="0"/>
          <p:nvPr/>
        </p:nvPicPr>
        <p:blipFill rotWithShape="1">
          <a:blip r:embed="rId3">
            <a:alphaModFix/>
          </a:blip>
          <a:srcRect/>
          <a:stretch/>
        </p:blipFill>
        <p:spPr>
          <a:xfrm>
            <a:off x="6169659" y="1691640"/>
            <a:ext cx="5450841" cy="4204335"/>
          </a:xfrm>
          <a:prstGeom prst="rect">
            <a:avLst/>
          </a:prstGeom>
          <a:noFill/>
          <a:ln>
            <a:noFill/>
          </a:ln>
        </p:spPr>
      </p:pic>
      <p:sp>
        <p:nvSpPr>
          <p:cNvPr id="297" name="Google Shape;297;p10"/>
          <p:cNvSpPr txBox="1"/>
          <p:nvPr/>
        </p:nvSpPr>
        <p:spPr>
          <a:xfrm>
            <a:off x="6356984" y="6299834"/>
            <a:ext cx="3729354" cy="26924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800" i="1" dirty="0">
                <a:solidFill>
                  <a:schemeClr val="lt1"/>
                </a:solidFill>
                <a:latin typeface="Calibri"/>
                <a:ea typeface="Calibri"/>
                <a:cs typeface="Calibri"/>
                <a:sym typeface="Calibri"/>
              </a:rPr>
              <a:t>Source: The Social </a:t>
            </a:r>
            <a:r>
              <a:rPr lang="en-US" sz="800" i="1" dirty="0">
                <a:solidFill>
                  <a:schemeClr val="bg1"/>
                </a:solidFill>
                <a:latin typeface="Calibri"/>
                <a:ea typeface="Calibri"/>
                <a:cs typeface="Calibri"/>
                <a:sym typeface="Calibri"/>
              </a:rPr>
              <a:t>Determinants</a:t>
            </a:r>
            <a:r>
              <a:rPr lang="en-US" sz="800" i="1" dirty="0">
                <a:solidFill>
                  <a:schemeClr val="lt1"/>
                </a:solidFill>
                <a:latin typeface="Calibri"/>
                <a:ea typeface="Calibri"/>
                <a:cs typeface="Calibri"/>
                <a:sym typeface="Calibri"/>
              </a:rPr>
              <a:t> of Mental Health. Michael T. Compton, M.D., M.P.H., and Ruth S. Shim, M.D., M.P.H., Focus Vol. 13, No. 4, Fall 2015</a:t>
            </a:r>
            <a:endParaRPr sz="800"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E6C2-3CE4-B666-89D4-CA5B78E765CC}"/>
              </a:ext>
            </a:extLst>
          </p:cNvPr>
          <p:cNvSpPr>
            <a:spLocks noGrp="1"/>
          </p:cNvSpPr>
          <p:nvPr>
            <p:ph type="title"/>
          </p:nvPr>
        </p:nvSpPr>
        <p:spPr/>
        <p:txBody>
          <a:bodyPr/>
          <a:lstStyle/>
          <a:p>
            <a:pPr algn="ctr"/>
            <a:r>
              <a:rPr lang="en-US" dirty="0"/>
              <a:t>Barriers to MAT for African Americans</a:t>
            </a:r>
            <a:br>
              <a:rPr lang="en-US" dirty="0"/>
            </a:br>
            <a:r>
              <a:rPr lang="en-US" sz="3600" dirty="0"/>
              <a:t>(What the Research Suggests)</a:t>
            </a:r>
          </a:p>
        </p:txBody>
      </p:sp>
      <p:sp>
        <p:nvSpPr>
          <p:cNvPr id="3" name="Content Placeholder 2">
            <a:extLst>
              <a:ext uri="{FF2B5EF4-FFF2-40B4-BE49-F238E27FC236}">
                <a16:creationId xmlns:a16="http://schemas.microsoft.com/office/drawing/2014/main" id="{6F00FB80-175B-9963-EED7-2074599995A9}"/>
              </a:ext>
            </a:extLst>
          </p:cNvPr>
          <p:cNvSpPr>
            <a:spLocks noGrp="1"/>
          </p:cNvSpPr>
          <p:nvPr>
            <p:ph sz="quarter" idx="13"/>
          </p:nvPr>
        </p:nvSpPr>
        <p:spPr>
          <a:xfrm>
            <a:off x="2341418" y="2088044"/>
            <a:ext cx="9351818" cy="4473117"/>
          </a:xfrm>
        </p:spPr>
        <p:txBody>
          <a:bodyPr>
            <a:normAutofit fontScale="92500" lnSpcReduction="10000"/>
          </a:bodyPr>
          <a:lstStyle/>
          <a:p>
            <a:pPr lvl="1">
              <a:buFont typeface="+mj-lt"/>
              <a:buAutoNum type="arabicPeriod"/>
            </a:pPr>
            <a:r>
              <a:rPr lang="en-US" b="1" i="0" dirty="0">
                <a:solidFill>
                  <a:srgbClr val="111111"/>
                </a:solidFill>
                <a:effectLst/>
                <a:latin typeface="-apple-system"/>
              </a:rPr>
              <a:t>Stigma</a:t>
            </a:r>
            <a:r>
              <a:rPr lang="en-US" b="0" i="0" dirty="0">
                <a:solidFill>
                  <a:srgbClr val="111111"/>
                </a:solidFill>
                <a:effectLst/>
                <a:latin typeface="-apple-system"/>
              </a:rPr>
              <a:t>: Negative perceptions and stereotypes around MAT can discourage Black patients from seeking treatment. </a:t>
            </a:r>
          </a:p>
          <a:p>
            <a:pPr lvl="1">
              <a:buFont typeface="+mj-lt"/>
              <a:buAutoNum type="arabicPeriod"/>
            </a:pPr>
            <a:r>
              <a:rPr lang="en-US" b="1" i="0" dirty="0">
                <a:solidFill>
                  <a:srgbClr val="111111"/>
                </a:solidFill>
                <a:effectLst/>
                <a:latin typeface="-apple-system"/>
              </a:rPr>
              <a:t>Lack of Insurance</a:t>
            </a:r>
            <a:r>
              <a:rPr lang="en-US" b="0" i="0" dirty="0">
                <a:solidFill>
                  <a:srgbClr val="111111"/>
                </a:solidFill>
                <a:effectLst/>
                <a:latin typeface="-apple-system"/>
              </a:rPr>
              <a:t>: Insufficient insurance coverage remains a significant barrier. Without adequate coverage, individuals may struggle to afford MAT services.</a:t>
            </a:r>
          </a:p>
          <a:p>
            <a:pPr lvl="1">
              <a:buFont typeface="+mj-lt"/>
              <a:buAutoNum type="arabicPeriod"/>
            </a:pPr>
            <a:r>
              <a:rPr lang="en-US" b="1" i="0" dirty="0">
                <a:solidFill>
                  <a:srgbClr val="111111"/>
                </a:solidFill>
                <a:effectLst/>
                <a:latin typeface="-apple-system"/>
              </a:rPr>
              <a:t>Unawareness</a:t>
            </a:r>
            <a:r>
              <a:rPr lang="en-US" b="0" i="0" dirty="0">
                <a:solidFill>
                  <a:srgbClr val="111111"/>
                </a:solidFill>
                <a:effectLst/>
                <a:latin typeface="-apple-system"/>
              </a:rPr>
              <a:t>: Lack of awareness about available MAT services can prevent Black patients from seeking help. </a:t>
            </a:r>
          </a:p>
          <a:p>
            <a:pPr lvl="1">
              <a:buFont typeface="+mj-lt"/>
              <a:buAutoNum type="arabicPeriod"/>
            </a:pPr>
            <a:r>
              <a:rPr lang="en-US" b="1" i="0" dirty="0">
                <a:solidFill>
                  <a:srgbClr val="111111"/>
                </a:solidFill>
                <a:effectLst/>
                <a:latin typeface="-apple-system"/>
              </a:rPr>
              <a:t>Cultural Appropriateness</a:t>
            </a:r>
            <a:r>
              <a:rPr lang="en-US" b="0" i="0" dirty="0">
                <a:solidFill>
                  <a:srgbClr val="111111"/>
                </a:solidFill>
                <a:effectLst/>
                <a:latin typeface="-apple-system"/>
              </a:rPr>
              <a:t>: MAT programs may not always be culturally sensitive or tailored to the needs of Black communities. </a:t>
            </a:r>
          </a:p>
          <a:p>
            <a:pPr lvl="1">
              <a:buFont typeface="+mj-lt"/>
              <a:buAutoNum type="arabicPeriod"/>
            </a:pPr>
            <a:r>
              <a:rPr lang="en-US" b="1" i="0" dirty="0">
                <a:solidFill>
                  <a:srgbClr val="111111"/>
                </a:solidFill>
                <a:effectLst/>
                <a:latin typeface="-apple-system"/>
              </a:rPr>
              <a:t>Financial Constraints</a:t>
            </a:r>
            <a:r>
              <a:rPr lang="en-US" b="0" i="0" dirty="0">
                <a:solidFill>
                  <a:srgbClr val="111111"/>
                </a:solidFill>
                <a:effectLst/>
                <a:latin typeface="-apple-system"/>
              </a:rPr>
              <a:t>: High costs associated with MAT can be prohibitive for those with limited financial resources. </a:t>
            </a:r>
          </a:p>
          <a:p>
            <a:pPr lvl="1">
              <a:buFont typeface="+mj-lt"/>
              <a:buAutoNum type="arabicPeriod"/>
            </a:pPr>
            <a:r>
              <a:rPr lang="en-US" b="1" i="0" dirty="0">
                <a:solidFill>
                  <a:srgbClr val="111111"/>
                </a:solidFill>
                <a:effectLst/>
                <a:latin typeface="-apple-system"/>
              </a:rPr>
              <a:t>Racial Disparities</a:t>
            </a:r>
            <a:r>
              <a:rPr lang="en-US" b="0" i="0" dirty="0">
                <a:solidFill>
                  <a:srgbClr val="111111"/>
                </a:solidFill>
                <a:effectLst/>
                <a:latin typeface="-apple-system"/>
              </a:rPr>
              <a:t>: Research shows that MAT is disproportionately accessible to white patients compared to Black patients. </a:t>
            </a:r>
            <a:endParaRPr lang="en-US" dirty="0"/>
          </a:p>
        </p:txBody>
      </p:sp>
    </p:spTree>
    <p:extLst>
      <p:ext uri="{BB962C8B-B14F-4D97-AF65-F5344CB8AC3E}">
        <p14:creationId xmlns:p14="http://schemas.microsoft.com/office/powerpoint/2010/main" val="1402790650"/>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{0C5235D6-07A6-4F55-AE5B-963BEE901771}tf78853419_win32</Template>
  <TotalTime>640</TotalTime>
  <Words>1791</Words>
  <Application>Microsoft Office PowerPoint</Application>
  <PresentationFormat>Widescreen</PresentationFormat>
  <Paragraphs>182</Paragraphs>
  <Slides>22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-apple-system</vt:lpstr>
      <vt:lpstr>Arial</vt:lpstr>
      <vt:lpstr>Bookman Old Style</vt:lpstr>
      <vt:lpstr>Calibri</vt:lpstr>
      <vt:lpstr>Franklin Gothic Book</vt:lpstr>
      <vt:lpstr>Franklin Gothic Demi</vt:lpstr>
      <vt:lpstr>Lato</vt:lpstr>
      <vt:lpstr>Noto Sans Symbols</vt:lpstr>
      <vt:lpstr>Rockwell</vt:lpstr>
      <vt:lpstr>Times New Roman</vt:lpstr>
      <vt:lpstr>Wingdings</vt:lpstr>
      <vt:lpstr>Custom</vt:lpstr>
      <vt:lpstr>Opioid Addiction, MAT, and Black Voices </vt:lpstr>
      <vt:lpstr>OPIOID OVERDOSE DEATHS AMONG BLACK PEOPLE 1999-2019 (KFF)</vt:lpstr>
      <vt:lpstr>PowerPoint Presentation</vt:lpstr>
      <vt:lpstr>INEQUITIES IN ADDICTION TREATMENT </vt:lpstr>
      <vt:lpstr>INEQUITIES IN ADDICTION TREATMENT</vt:lpstr>
      <vt:lpstr>Racial Disparities in Opioid Addiction Treatment</vt:lpstr>
      <vt:lpstr>Racial Disparities in Opioid Addiction Treatment</vt:lpstr>
      <vt:lpstr>CHALLENGES TO PREVENTION, TREATMENT, AND RECOVERY FOR AFRICAN AMERICANS</vt:lpstr>
      <vt:lpstr>Barriers to MAT for African Americans (What the Research Suggests)</vt:lpstr>
      <vt:lpstr>(MAT) Black Voices (Results From a 2020 Sacramento Focus Group experiences of substance use/opioid use disorder and treatment among Black/African Americans)</vt:lpstr>
      <vt:lpstr>Barriers for Black/African American Patients to Obtain MAT Services </vt:lpstr>
      <vt:lpstr>Not Feeling Comfortable in Treatment</vt:lpstr>
      <vt:lpstr>WHAT WORKS? Removing bias from process, not people.  </vt:lpstr>
      <vt:lpstr>STRATEGIES TO ADDRESS OPIOID MISUSE AND OUD IN BLACK/AFRICAN AMERICAN COMMUNITIES</vt:lpstr>
      <vt:lpstr>Elements in Culturally Affirming MAT Services - Black Voices</vt:lpstr>
      <vt:lpstr>Adapting MAT for Black/African American Patients (Black voices)</vt:lpstr>
      <vt:lpstr>PowerPoint Presentation</vt:lpstr>
      <vt:lpstr>    Regarding Black History ‘’The Race Gap” </vt:lpstr>
      <vt:lpstr>Regarding Black History ‘’The Race Gap”</vt:lpstr>
      <vt:lpstr>HOW BLACK POPULATIONS FEEL </vt:lpstr>
      <vt:lpstr>Black people misuse drugs for the same reason as most people: </vt:lpstr>
      <vt:lpstr>And one important additional reason in clients' own words: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Medication-Assisted Treatment (MAT) and Unequal Access to Care</dc:title>
  <dc:creator>Tanisha south</dc:creator>
  <cp:lastModifiedBy>BJ Davis</cp:lastModifiedBy>
  <cp:revision>4</cp:revision>
  <dcterms:created xsi:type="dcterms:W3CDTF">2024-02-25T06:15:24Z</dcterms:created>
  <dcterms:modified xsi:type="dcterms:W3CDTF">2024-02-26T20:18:09Z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