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8"/>
  </p:notesMasterIdLst>
  <p:handoutMasterIdLst>
    <p:handoutMasterId r:id="rId19"/>
  </p:handoutMasterIdLst>
  <p:sldIdLst>
    <p:sldId id="257" r:id="rId3"/>
    <p:sldId id="1198" r:id="rId4"/>
    <p:sldId id="1199" r:id="rId5"/>
    <p:sldId id="1201" r:id="rId6"/>
    <p:sldId id="1200" r:id="rId7"/>
    <p:sldId id="1202" r:id="rId8"/>
    <p:sldId id="1203" r:id="rId9"/>
    <p:sldId id="1204" r:id="rId10"/>
    <p:sldId id="1205" r:id="rId11"/>
    <p:sldId id="1206" r:id="rId12"/>
    <p:sldId id="1207" r:id="rId13"/>
    <p:sldId id="1208" r:id="rId14"/>
    <p:sldId id="1209" r:id="rId15"/>
    <p:sldId id="1210" r:id="rId16"/>
    <p:sldId id="119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BC8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9" autoAdjust="0"/>
    <p:restoredTop sz="82206" autoAdjust="0"/>
  </p:normalViewPr>
  <p:slideViewPr>
    <p:cSldViewPr>
      <p:cViewPr varScale="1">
        <p:scale>
          <a:sx n="103" d="100"/>
          <a:sy n="103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684"/>
    </p:cViewPr>
  </p:sorterViewPr>
  <p:notesViewPr>
    <p:cSldViewPr>
      <p:cViewPr>
        <p:scale>
          <a:sx n="100" d="100"/>
          <a:sy n="100" d="100"/>
        </p:scale>
        <p:origin x="-3504" y="-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51923-E150-4AB3-B58B-8E44EE755E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50296-2332-40F8-ADF2-19A1C6547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3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92F590-275A-491F-BA8A-27C719B539B0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1889CC-D5D5-4783-8DBB-9ACE0063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7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3538" y="696913"/>
            <a:ext cx="3743325" cy="2808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81400"/>
            <a:ext cx="577596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56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03DCA537-2CA8-4288-A678-0AD3F08CFD03}" type="datetime1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7C3396AD-6C39-414F-9A45-93C680C313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5ADF-A2C1-4008-877F-B673592B0520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E4D7-CC55-435B-80D1-58FDE82179A3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5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7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ED9-31CB-4AD5-8855-7E72D25DEF1D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0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B24C36-C9A7-4E5F-AA3D-71193DDB8CAF}" type="datetime1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70C-D98B-4961-818A-024C533DFF22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878-7296-4667-BC3C-04097BDD9D5D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7B4C-ACE2-4AE5-B9C0-76E6FDA5E00C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CE2C-5275-4B1E-B8B2-54E9FBCA02BE}" type="datetime1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1B7E-3056-45A9-B5D1-D159E06254EF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CC2D-F46F-4F52-A399-CA5F949EE00D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4DB6-E640-464A-833E-7510C381BAF5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96AD-6C39-414F-9A45-93C680C3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D870-A761-4A8C-8956-4DF95CBE9E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7BE9-AC65-46F8-8125-4E09CB0B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Recent Fentanyl </a:t>
            </a:r>
            <a:r>
              <a:rPr lang="en-US" b="1" dirty="0"/>
              <a:t>Prosecution</a:t>
            </a:r>
            <a:r>
              <a:rPr lang="en-US" b="1" dirty="0">
                <a:solidFill>
                  <a:srgbClr val="FFC000"/>
                </a:solidFill>
              </a:rPr>
              <a:t>s in the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Eastern District of California</a:t>
            </a:r>
            <a:br>
              <a:rPr lang="en-US" dirty="0"/>
            </a:br>
            <a:endParaRPr lang="en-US" sz="4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384426"/>
            <a:ext cx="8305800" cy="1778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500" dirty="0">
              <a:solidFill>
                <a:srgbClr val="FFC000"/>
              </a:solidFill>
            </a:endParaRPr>
          </a:p>
          <a:p>
            <a:endParaRPr lang="en-US" sz="9000" dirty="0">
              <a:solidFill>
                <a:srgbClr val="FFC000"/>
              </a:solidFill>
            </a:endParaRPr>
          </a:p>
          <a:p>
            <a:r>
              <a:rPr lang="en-US" sz="8000" dirty="0"/>
              <a:t>February 26, 2024</a:t>
            </a:r>
            <a:br>
              <a:rPr lang="en-US" sz="9000" dirty="0"/>
            </a:br>
            <a:endParaRPr lang="en-US" sz="9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A9A08-628F-057E-2D34-968ADC17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49378"/>
            <a:ext cx="1365622" cy="13656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107569-3455-26E2-7543-151E18F609B7}"/>
              </a:ext>
            </a:extLst>
          </p:cNvPr>
          <p:cNvSpPr txBox="1">
            <a:spLocks/>
          </p:cNvSpPr>
          <p:nvPr/>
        </p:nvSpPr>
        <p:spPr>
          <a:xfrm>
            <a:off x="2819400" y="4191000"/>
            <a:ext cx="464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Phillip A. Talbert</a:t>
            </a:r>
          </a:p>
          <a:p>
            <a:pPr algn="l"/>
            <a:r>
              <a:rPr lang="en-US" sz="2800" dirty="0"/>
              <a:t>United States Attorney</a:t>
            </a:r>
          </a:p>
        </p:txBody>
      </p:sp>
    </p:spTree>
    <p:extLst>
      <p:ext uri="{BB962C8B-B14F-4D97-AF65-F5344CB8AC3E}">
        <p14:creationId xmlns:p14="http://schemas.microsoft.com/office/powerpoint/2010/main" val="194292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316C-A08A-EE75-4E3A-69B3904E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Deliveries from SoCal/MX to EDCA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9D4B-2111-8F92-78C8-BCD52A0A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799"/>
          </a:xfrm>
        </p:spPr>
        <p:txBody>
          <a:bodyPr>
            <a:normAutofit/>
          </a:bodyPr>
          <a:lstStyle/>
          <a:p>
            <a:r>
              <a:rPr lang="en-US" dirty="0"/>
              <a:t>Gilberto Arteaga and two others charged with bringing 30K fentanyl pills and 30 pounds of meth from Mexico to Fresno </a:t>
            </a:r>
          </a:p>
          <a:p>
            <a:r>
              <a:rPr lang="en-US" dirty="0" err="1"/>
              <a:t>Pantalion</a:t>
            </a:r>
            <a:r>
              <a:rPr lang="en-US" dirty="0"/>
              <a:t> Lopez-Zavala charged with bringing 150K fentanyl pills from Southern California to an undercover officer in the Central Valley</a:t>
            </a:r>
          </a:p>
          <a:p>
            <a:r>
              <a:rPr lang="en-US" dirty="0"/>
              <a:t>Luis Hernandez Rojo sentenced to over 4 years for bringing 60K fentanyl pills, 4 pounds fentanyl powder, and 17 pounds of heroin from Mexico to an undercover officer in Bakersfield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10E7-B9F1-1C0F-74AE-08110878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 Sales in Sac and Stockton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F4466-2D63-E48C-0CDF-F59C21A2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4525963"/>
          </a:xfrm>
        </p:spPr>
        <p:txBody>
          <a:bodyPr/>
          <a:lstStyle/>
          <a:p>
            <a:r>
              <a:rPr lang="en-US" dirty="0" err="1"/>
              <a:t>Jiovanni</a:t>
            </a:r>
            <a:r>
              <a:rPr lang="en-US" dirty="0"/>
              <a:t> Paco (Modesto), Carlos Bustamante (Pasadena), and Brayan Mendoza (Sacramento) charged with distributing thousands of fentanyl pills and a pound of meth</a:t>
            </a:r>
          </a:p>
          <a:p>
            <a:r>
              <a:rPr lang="en-US" dirty="0"/>
              <a:t>Sales of counterfeit M30 pills containing fentanyl on behalf of a Mexican source</a:t>
            </a:r>
          </a:p>
          <a:p>
            <a:r>
              <a:rPr lang="en-US" dirty="0"/>
              <a:t>Traffic stops resulted in seizures of another 13,000 pills from defendants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4C50-439C-98FF-EED7-B65689DF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Fentanyl from EDCA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5EF8-0E37-760B-BA6A-D273020B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1"/>
            <a:ext cx="8839200" cy="4525963"/>
          </a:xfrm>
        </p:spPr>
        <p:txBody>
          <a:bodyPr/>
          <a:lstStyle/>
          <a:p>
            <a:r>
              <a:rPr lang="en-US" dirty="0"/>
              <a:t>Sacramento residents Marcus Miller, Reginald Jones, and three others charged with distributing fentanyl and meth and with gun charges</a:t>
            </a:r>
          </a:p>
          <a:p>
            <a:r>
              <a:rPr lang="en-US" dirty="0"/>
              <a:t>For more than a year, defendants shipped fentanyl pills around the U.S., often inside children’s toys</a:t>
            </a:r>
          </a:p>
          <a:p>
            <a:r>
              <a:rPr lang="en-US" dirty="0"/>
              <a:t>Law enforcement seized 450K pills and estimates based on evidence that defendants shipped over 1 million pills</a:t>
            </a:r>
          </a:p>
        </p:txBody>
      </p:sp>
    </p:spTree>
    <p:extLst>
      <p:ext uri="{BB962C8B-B14F-4D97-AF65-F5344CB8AC3E}">
        <p14:creationId xmlns:p14="http://schemas.microsoft.com/office/powerpoint/2010/main" val="22647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B119-1000-BF9D-8562-5FBE49F1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 Press in Oroville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474F-0E3C-7FCC-3430-9A0F0536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Julius Rucks of Oroville was sentenced to over 12 years for selling over 1,000 fentanyl pills to an undercover office and a confidential source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search of Rucks’ residence found a large motor-driven pill press, pill dies for stamping fake pills, powder fentanyl and binder material, and three loaded handguns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6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815C-E06A-962D-2E95-ACEBD89C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Over the Dark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9245-9E22-AA43-274F-E2F427B7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Chaloner</a:t>
            </a:r>
            <a:r>
              <a:rPr lang="en-US" dirty="0"/>
              <a:t> </a:t>
            </a:r>
            <a:r>
              <a:rPr lang="en-US" dirty="0" err="1"/>
              <a:t>Saintillus</a:t>
            </a:r>
            <a:r>
              <a:rPr lang="en-US" dirty="0"/>
              <a:t> (Florida) was sentenced to over 10 years for distributing fentanyl and other drugs into EDCA via the Dark Web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Saintillus</a:t>
            </a:r>
            <a:r>
              <a:rPr lang="en-US" dirty="0"/>
              <a:t>, with the username “</a:t>
            </a:r>
            <a:r>
              <a:rPr lang="en-US" dirty="0" err="1"/>
              <a:t>chlnsaint</a:t>
            </a:r>
            <a:r>
              <a:rPr lang="en-US" dirty="0"/>
              <a:t>”, completed over 1,000 drug sales over the Dark Web in one year and shipped via the U.S.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155748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7421-0112-A4CF-7A6F-7AD2A697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U.S. Attorney’s Office, EDCA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27B017A-9FB2-1E0C-A01B-2C23A129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50676"/>
            <a:ext cx="5950212" cy="3956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69A533-ABF7-BCA7-37E7-AE4A81146823}"/>
              </a:ext>
            </a:extLst>
          </p:cNvPr>
          <p:cNvSpPr txBox="1"/>
          <p:nvPr/>
        </p:nvSpPr>
        <p:spPr>
          <a:xfrm>
            <a:off x="1143000" y="5715000"/>
            <a:ext cx="754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https://www.justice.gov/usao-edca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1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79CF-313B-794A-AAA9-AF317A89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Fentanyl Case Statistics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F194-0912-9870-BC1B-ADA444F9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879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/>
              <a:t>In Sacramento and Fresno Federal District Court: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86 defendants appeared in court charged with fentanyl trafficking and distribution offenses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28 defendants were sentenced to prison terms ranging from 2 to 17 years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29 additional defendants pleaded guilty to fentanyl charges and await sentencing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2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799C-31E2-DE60-18C5-B6A2679C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EDCA Fentanyl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5239-CB23-FC26-1744-EB3114EE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5105399"/>
          </a:xfrm>
        </p:spPr>
        <p:txBody>
          <a:bodyPr>
            <a:normAutofit/>
          </a:bodyPr>
          <a:lstStyle/>
          <a:p>
            <a:r>
              <a:rPr lang="en-US" dirty="0"/>
              <a:t>Trafficking</a:t>
            </a:r>
          </a:p>
          <a:p>
            <a:pPr lvl="1"/>
            <a:r>
              <a:rPr lang="en-US" sz="3200" dirty="0"/>
              <a:t>Polydrug Organizations</a:t>
            </a:r>
          </a:p>
          <a:p>
            <a:pPr lvl="1"/>
            <a:r>
              <a:rPr lang="en-US" sz="3200" dirty="0"/>
              <a:t>Mexican Cartels as Sources</a:t>
            </a:r>
          </a:p>
          <a:p>
            <a:pPr lvl="1"/>
            <a:r>
              <a:rPr lang="en-US" sz="3200" dirty="0"/>
              <a:t>OCDETF Strike Force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dirty="0"/>
              <a:t>Sales</a:t>
            </a:r>
          </a:p>
          <a:p>
            <a:pPr lvl="1"/>
            <a:r>
              <a:rPr lang="en-US" sz="3200" dirty="0"/>
              <a:t>Overlap/Coordination with District Attorneys</a:t>
            </a:r>
          </a:p>
          <a:p>
            <a:pPr lvl="1"/>
            <a:r>
              <a:rPr lang="en-US" sz="3200" dirty="0"/>
              <a:t>Project Safe Neighborhoods/Violent Crime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5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5394-E659-4700-A546-2467F820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Fentanyl Overdose Resolution Team (FORT) in Fresno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1A54-41E6-987E-FC6B-A713FE53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4602163"/>
          </a:xfrm>
        </p:spPr>
        <p:txBody>
          <a:bodyPr>
            <a:normAutofit/>
          </a:bodyPr>
          <a:lstStyle/>
          <a:p>
            <a:r>
              <a:rPr lang="en-US" dirty="0"/>
              <a:t>Federal/State/Local Cooperative Effort</a:t>
            </a:r>
          </a:p>
          <a:p>
            <a:r>
              <a:rPr lang="en-US" dirty="0"/>
              <a:t>Combines Awareness and Enforcement</a:t>
            </a:r>
          </a:p>
          <a:p>
            <a:r>
              <a:rPr lang="en-US" dirty="0"/>
              <a:t>Significant Reduction in Overdose Deaths:  </a:t>
            </a:r>
          </a:p>
          <a:p>
            <a:pPr marL="0" indent="0">
              <a:buNone/>
            </a:pPr>
            <a:r>
              <a:rPr lang="en-US" dirty="0"/>
              <a:t>	2018 – 2		2021 – 114</a:t>
            </a:r>
          </a:p>
          <a:p>
            <a:pPr marL="0" indent="0">
              <a:buNone/>
            </a:pPr>
            <a:r>
              <a:rPr lang="en-US" dirty="0"/>
              <a:t>	2019 – 15		2022 – 96</a:t>
            </a:r>
          </a:p>
          <a:p>
            <a:pPr marL="0" indent="0">
              <a:buNone/>
            </a:pPr>
            <a:r>
              <a:rPr lang="en-US" dirty="0"/>
              <a:t>	2020 – 41		2023 – 84</a:t>
            </a:r>
          </a:p>
          <a:p>
            <a:r>
              <a:rPr lang="en-US" dirty="0"/>
              <a:t>Other Counties Starting Own Teams</a:t>
            </a:r>
          </a:p>
        </p:txBody>
      </p:sp>
    </p:spTree>
    <p:extLst>
      <p:ext uri="{BB962C8B-B14F-4D97-AF65-F5344CB8AC3E}">
        <p14:creationId xmlns:p14="http://schemas.microsoft.com/office/powerpoint/2010/main" val="319582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B73-E45A-E4DC-432D-ED86A4E7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Trends in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DECA-A256-5AA6-9A36-C779C1BB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983161"/>
          </a:xfrm>
        </p:spPr>
        <p:txBody>
          <a:bodyPr/>
          <a:lstStyle/>
          <a:p>
            <a:r>
              <a:rPr lang="en-US" dirty="0"/>
              <a:t>Continue to seize large numbers of counterfeit pills laced with fentanyl and large amounts of fentanyl powder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Colored pills, many with unique shapes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 of 10 counterfeit pills tested now contain a potentially lethal dose (4 of 10 earlier)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003A-9CC8-A9EE-FB2A-45A5DA6F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Fraud Street Mafia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D4EC-50B4-2D3D-3EF8-BF1D3129C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Kristopher Thomas, inmate in Kern Valley State Prison in Delano, used contraband cell phone to distribute 100s of pounds meth and fentanyl across the U.S.</a:t>
            </a:r>
          </a:p>
          <a:p>
            <a:r>
              <a:rPr lang="en-US" dirty="0"/>
              <a:t>Thomas arranged for visitor to prison to smuggle in half a pound of fentanyl</a:t>
            </a:r>
          </a:p>
          <a:p>
            <a:r>
              <a:rPr lang="en-US" dirty="0"/>
              <a:t>Meanwhile, Thomas also tried to defraud the IRS out of $550 million in COVID relief money</a:t>
            </a:r>
          </a:p>
        </p:txBody>
      </p:sp>
    </p:spTree>
    <p:extLst>
      <p:ext uri="{BB962C8B-B14F-4D97-AF65-F5344CB8AC3E}">
        <p14:creationId xmlns:p14="http://schemas.microsoft.com/office/powerpoint/2010/main" val="96376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9FEA-598E-88CB-08BD-18FACA4B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Cases in Fresno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4E28-DA8F-477F-AA67-B5D1DFD32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Nicholas Solis pleaded guilty to charges arising from a sale of fentanyl pills to an undercover using Snap Chat plus possessing a firearm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Urial Diaz-Santos sentenced to 9 years on charges arising from a search of his home found fentanyl pills and a firearm after phone records and witness interviews connected him to two juveniles who overdosed</a:t>
            </a:r>
          </a:p>
        </p:txBody>
      </p:sp>
    </p:spTree>
    <p:extLst>
      <p:ext uri="{BB962C8B-B14F-4D97-AF65-F5344CB8AC3E}">
        <p14:creationId xmlns:p14="http://schemas.microsoft.com/office/powerpoint/2010/main" val="30026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9FEA-598E-88CB-08BD-18FACA4B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FORT Cases in Fresno County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4E28-DA8F-477F-AA67-B5D1DFD32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Bobby Hood sentenced to 10 years on charges of distributing fentanyl and meth after a victim died from a fentanyl overdose on Christmas 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a series of overdoses in the Fresno area, Operation Killer High identified Horacio Urias Jr. as the “M30 King of Fresno” and led to federal charges against 18; Abel Lozano is first to be sentenced and received 14 years</a:t>
            </a:r>
          </a:p>
        </p:txBody>
      </p:sp>
    </p:spTree>
    <p:extLst>
      <p:ext uri="{BB962C8B-B14F-4D97-AF65-F5344CB8AC3E}">
        <p14:creationId xmlns:p14="http://schemas.microsoft.com/office/powerpoint/2010/main" val="411509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06EF-8451-3842-C126-DC9F37E9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Broken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22F4-38CC-7139-EA73-92284A15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Federal, state, and local law enforcement agencies investigated large meth, fentanyl, and cocaine trafficking organization led by Nuestra Familia prison gang and </a:t>
            </a:r>
            <a:r>
              <a:rPr lang="en-US" dirty="0" err="1"/>
              <a:t>Norteño</a:t>
            </a:r>
            <a:r>
              <a:rPr lang="en-US" dirty="0"/>
              <a:t> street gang</a:t>
            </a:r>
          </a:p>
          <a:p>
            <a:r>
              <a:rPr lang="en-US" dirty="0"/>
              <a:t>In May 2023, 550 officers executed 54 search warrants across Central Valley and seized 49 firearms and large amounts of drugs</a:t>
            </a:r>
          </a:p>
          <a:p>
            <a:r>
              <a:rPr lang="en-US" dirty="0"/>
              <a:t>Federal charges against 13, DA charged others</a:t>
            </a:r>
          </a:p>
        </p:txBody>
      </p:sp>
    </p:spTree>
    <p:extLst>
      <p:ext uri="{BB962C8B-B14F-4D97-AF65-F5344CB8AC3E}">
        <p14:creationId xmlns:p14="http://schemas.microsoft.com/office/powerpoint/2010/main" val="300499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30359</TotalTime>
  <Words>801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Recent Fentanyl Prosecutions in the  Eastern District of California </vt:lpstr>
      <vt:lpstr>Fentanyl Case Statistics for 2023</vt:lpstr>
      <vt:lpstr>Types of EDCA Fentanyl Cases</vt:lpstr>
      <vt:lpstr>Fentanyl Overdose Resolution Team (FORT) in Fresno County</vt:lpstr>
      <vt:lpstr>General Trends in Enforcement</vt:lpstr>
      <vt:lpstr>Operation Fraud Street Mafia</vt:lpstr>
      <vt:lpstr>FORT Cases in Fresno County</vt:lpstr>
      <vt:lpstr>FORT Cases in Fresno County cont’d</vt:lpstr>
      <vt:lpstr>Operation Broken Bonds</vt:lpstr>
      <vt:lpstr>Deliveries from SoCal/MX to EDCA</vt:lpstr>
      <vt:lpstr>Pill Sales in Sac and Stockton</vt:lpstr>
      <vt:lpstr>Shipping Fentanyl from EDCA</vt:lpstr>
      <vt:lpstr>Pill Press in Oroville</vt:lpstr>
      <vt:lpstr>Sales Over the Dark Web</vt:lpstr>
      <vt:lpstr>U.S. Attorney’s Office, EDCA</vt:lpstr>
    </vt:vector>
  </TitlesOfParts>
  <Company>US Attorneys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MRosales1</dc:creator>
  <cp:lastModifiedBy>Talbert, Phillip (USACAE)</cp:lastModifiedBy>
  <cp:revision>1200</cp:revision>
  <cp:lastPrinted>2018-04-13T20:19:06Z</cp:lastPrinted>
  <dcterms:created xsi:type="dcterms:W3CDTF">2015-01-18T21:39:45Z</dcterms:created>
  <dcterms:modified xsi:type="dcterms:W3CDTF">2024-02-26T19:19:01Z</dcterms:modified>
</cp:coreProperties>
</file>