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5.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7.xml" ContentType="application/vnd.openxmlformats-officedocument.drawingml.diagramData+xml"/>
  <Override PartName="/ppt/presentation.xml" ContentType="application/vnd.openxmlformats-officedocument.presentationml.presentation.main+xml"/>
  <Override PartName="/ppt/diagrams/data6.xml" ContentType="application/vnd.openxmlformats-officedocument.drawingml.diagramData+xml"/>
  <Override PartName="/ppt/notesSlides/notesSlide2.xml" ContentType="application/vnd.openxmlformats-officedocument.presentationml.notesSlide+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6.xml" ContentType="application/vnd.ms-office.drawingml.diagramDrawing+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drawing5.xml" ContentType="application/vnd.ms-office.drawingml.diagramDrawing+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layout6.xml" ContentType="application/vnd.openxmlformats-officedocument.drawingml.diagramLayout+xml"/>
  <Override PartName="/ppt/diagrams/quickStyle6.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16"/>
  </p:notesMasterIdLst>
  <p:handoutMasterIdLst>
    <p:handoutMasterId r:id="rId17"/>
  </p:handoutMasterIdLst>
  <p:sldIdLst>
    <p:sldId id="256" r:id="rId2"/>
    <p:sldId id="257" r:id="rId3"/>
    <p:sldId id="259" r:id="rId4"/>
    <p:sldId id="264" r:id="rId5"/>
    <p:sldId id="268" r:id="rId6"/>
    <p:sldId id="287" r:id="rId7"/>
    <p:sldId id="291" r:id="rId8"/>
    <p:sldId id="292" r:id="rId9"/>
    <p:sldId id="293" r:id="rId10"/>
    <p:sldId id="278" r:id="rId11"/>
    <p:sldId id="282" r:id="rId12"/>
    <p:sldId id="288" r:id="rId13"/>
    <p:sldId id="290" r:id="rId14"/>
    <p:sldId id="284"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349" autoAdjust="0"/>
  </p:normalViewPr>
  <p:slideViewPr>
    <p:cSldViewPr snapToGrid="0">
      <p:cViewPr varScale="1">
        <p:scale>
          <a:sx n="62" d="100"/>
          <a:sy n="62" d="100"/>
        </p:scale>
        <p:origin x="1002"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Patients on MAT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435464348005157E-2"/>
          <c:y val="9.9023481356245627E-2"/>
          <c:w val="0.89213272871809113"/>
          <c:h val="0.81043638305881727"/>
        </c:manualLayout>
      </c:layout>
      <c:lineChart>
        <c:grouping val="standard"/>
        <c:varyColors val="0"/>
        <c:dLbls>
          <c:dLblPos val="t"/>
          <c:showLegendKey val="0"/>
          <c:showVal val="1"/>
          <c:showCatName val="0"/>
          <c:showSerName val="0"/>
          <c:showPercent val="0"/>
          <c:showBubbleSize val="0"/>
        </c:dLbls>
        <c:marker val="1"/>
        <c:smooth val="0"/>
        <c:axId val="280570655"/>
        <c:axId val="277246303"/>
      </c:lineChart>
      <c:catAx>
        <c:axId val="280570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7246303"/>
        <c:crosses val="autoZero"/>
        <c:auto val="1"/>
        <c:lblAlgn val="ctr"/>
        <c:lblOffset val="100"/>
        <c:noMultiLvlLbl val="0"/>
      </c:catAx>
      <c:valAx>
        <c:axId val="2772463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0570655"/>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2000" b="1" dirty="0"/>
              <a:t>Patients on MAT 23/24</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Patients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Aug 31.</c:v>
                </c:pt>
                <c:pt idx="1">
                  <c:v>Sep. 29</c:v>
                </c:pt>
                <c:pt idx="2">
                  <c:v>Oct. 31</c:v>
                </c:pt>
                <c:pt idx="3">
                  <c:v>Nov. 30</c:v>
                </c:pt>
                <c:pt idx="4">
                  <c:v>Jan. 2</c:v>
                </c:pt>
                <c:pt idx="5">
                  <c:v>Jan. 31</c:v>
                </c:pt>
                <c:pt idx="6">
                  <c:v>Mar. 1</c:v>
                </c:pt>
                <c:pt idx="7">
                  <c:v>Mar. 29</c:v>
                </c:pt>
                <c:pt idx="8">
                  <c:v>Apr. 30</c:v>
                </c:pt>
                <c:pt idx="9">
                  <c:v>May. 31</c:v>
                </c:pt>
                <c:pt idx="10">
                  <c:v>Jun. 30</c:v>
                </c:pt>
              </c:strCache>
            </c:strRef>
          </c:cat>
          <c:val>
            <c:numRef>
              <c:f>Sheet1!$B$2:$B$12</c:f>
              <c:numCache>
                <c:formatCode>General</c:formatCode>
                <c:ptCount val="11"/>
                <c:pt idx="0">
                  <c:v>152</c:v>
                </c:pt>
                <c:pt idx="1">
                  <c:v>216</c:v>
                </c:pt>
                <c:pt idx="2">
                  <c:v>357</c:v>
                </c:pt>
                <c:pt idx="3">
                  <c:v>498</c:v>
                </c:pt>
                <c:pt idx="4">
                  <c:v>544</c:v>
                </c:pt>
                <c:pt idx="5">
                  <c:v>593</c:v>
                </c:pt>
                <c:pt idx="6">
                  <c:v>638</c:v>
                </c:pt>
                <c:pt idx="7">
                  <c:v>666</c:v>
                </c:pt>
                <c:pt idx="8">
                  <c:v>694</c:v>
                </c:pt>
                <c:pt idx="9">
                  <c:v>661</c:v>
                </c:pt>
                <c:pt idx="10">
                  <c:v>688</c:v>
                </c:pt>
              </c:numCache>
            </c:numRef>
          </c:val>
          <c:smooth val="0"/>
          <c:extLst>
            <c:ext xmlns:c16="http://schemas.microsoft.com/office/drawing/2014/chart" uri="{C3380CC4-5D6E-409C-BE32-E72D297353CC}">
              <c16:uniqueId val="{00000000-6B3B-4515-BE53-403A487E4A9A}"/>
            </c:ext>
          </c:extLst>
        </c:ser>
        <c:dLbls>
          <c:dLblPos val="t"/>
          <c:showLegendKey val="0"/>
          <c:showVal val="1"/>
          <c:showCatName val="0"/>
          <c:showSerName val="0"/>
          <c:showPercent val="0"/>
          <c:showBubbleSize val="0"/>
        </c:dLbls>
        <c:marker val="1"/>
        <c:smooth val="0"/>
        <c:axId val="925656223"/>
        <c:axId val="927966319"/>
      </c:lineChart>
      <c:catAx>
        <c:axId val="925656223"/>
        <c:scaling>
          <c:orientation val="minMax"/>
        </c:scaling>
        <c:delete val="1"/>
        <c:axPos val="b"/>
        <c:numFmt formatCode="General" sourceLinked="1"/>
        <c:majorTickMark val="out"/>
        <c:minorTickMark val="none"/>
        <c:tickLblPos val="nextTo"/>
        <c:crossAx val="927966319"/>
        <c:crosses val="autoZero"/>
        <c:auto val="1"/>
        <c:lblAlgn val="ctr"/>
        <c:lblOffset val="100"/>
        <c:noMultiLvlLbl val="1"/>
      </c:catAx>
      <c:valAx>
        <c:axId val="9279663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5656223"/>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7CBD3-F3BC-459A-9531-3E4A31CF19F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28CCAA1-F02E-455E-80E1-015B36B9BEDE}">
      <dgm:prSet custT="1"/>
      <dgm:spPr/>
      <dgm:t>
        <a:bodyPr/>
        <a:lstStyle/>
        <a:p>
          <a:r>
            <a:rPr lang="en-US" sz="2000" dirty="0"/>
            <a:t>Intake Process Revision, Withdrawal Monitoring unit early 2023</a:t>
          </a:r>
        </a:p>
      </dgm:t>
    </dgm:pt>
    <dgm:pt modelId="{0989EA91-7131-404B-B394-DE7E16515A56}" type="parTrans" cxnId="{D1DD1AF3-99D1-49C2-8135-EFFB3469EEFD}">
      <dgm:prSet/>
      <dgm:spPr/>
      <dgm:t>
        <a:bodyPr/>
        <a:lstStyle/>
        <a:p>
          <a:endParaRPr lang="en-US"/>
        </a:p>
      </dgm:t>
    </dgm:pt>
    <dgm:pt modelId="{30F5C5D6-1E1C-4B94-9C77-5B3343F29092}" type="sibTrans" cxnId="{D1DD1AF3-99D1-49C2-8135-EFFB3469EEFD}">
      <dgm:prSet/>
      <dgm:spPr/>
      <dgm:t>
        <a:bodyPr/>
        <a:lstStyle/>
        <a:p>
          <a:endParaRPr lang="en-US"/>
        </a:p>
      </dgm:t>
    </dgm:pt>
    <dgm:pt modelId="{89E2D0B7-362B-4930-9FA8-8DC604671789}">
      <dgm:prSet custT="1"/>
      <dgm:spPr/>
      <dgm:t>
        <a:bodyPr/>
        <a:lstStyle/>
        <a:p>
          <a:r>
            <a:rPr lang="en-US" sz="2000" dirty="0"/>
            <a:t>CIWA-A/CIWA-B monitoring for alcohol and/or benzodiazepines</a:t>
          </a:r>
        </a:p>
      </dgm:t>
    </dgm:pt>
    <dgm:pt modelId="{5EB86EFB-43F6-4F0F-BAF0-B82C1C777FFC}" type="parTrans" cxnId="{5B1445DE-3ADC-4A24-8BF2-D526C3969E08}">
      <dgm:prSet/>
      <dgm:spPr/>
      <dgm:t>
        <a:bodyPr/>
        <a:lstStyle/>
        <a:p>
          <a:endParaRPr lang="en-US"/>
        </a:p>
      </dgm:t>
    </dgm:pt>
    <dgm:pt modelId="{9FA1913E-9470-413D-9240-105490182618}" type="sibTrans" cxnId="{5B1445DE-3ADC-4A24-8BF2-D526C3969E08}">
      <dgm:prSet/>
      <dgm:spPr/>
      <dgm:t>
        <a:bodyPr/>
        <a:lstStyle/>
        <a:p>
          <a:endParaRPr lang="en-US"/>
        </a:p>
      </dgm:t>
    </dgm:pt>
    <dgm:pt modelId="{A436A195-47C7-45EA-AB29-A0ED442375EC}">
      <dgm:prSet custT="1"/>
      <dgm:spPr/>
      <dgm:t>
        <a:bodyPr/>
        <a:lstStyle/>
        <a:p>
          <a:r>
            <a:rPr lang="en-US" sz="2000" dirty="0"/>
            <a:t>Provider withdrawal monitoring order sets</a:t>
          </a:r>
        </a:p>
      </dgm:t>
    </dgm:pt>
    <dgm:pt modelId="{FC93367C-71AD-4F10-BC6F-DAB513447BB0}" type="parTrans" cxnId="{55959723-442C-4B96-AEBF-A60FC5BEAA3C}">
      <dgm:prSet/>
      <dgm:spPr/>
      <dgm:t>
        <a:bodyPr/>
        <a:lstStyle/>
        <a:p>
          <a:endParaRPr lang="en-US"/>
        </a:p>
      </dgm:t>
    </dgm:pt>
    <dgm:pt modelId="{AA16095A-E39A-4430-AC59-90ADE1E2A1AA}" type="sibTrans" cxnId="{55959723-442C-4B96-AEBF-A60FC5BEAA3C}">
      <dgm:prSet/>
      <dgm:spPr/>
      <dgm:t>
        <a:bodyPr/>
        <a:lstStyle/>
        <a:p>
          <a:endParaRPr lang="en-US"/>
        </a:p>
      </dgm:t>
    </dgm:pt>
    <dgm:pt modelId="{75A41979-DC77-4DC4-AD6E-517326FAE8ED}">
      <dgm:prSet custT="1"/>
      <dgm:spPr/>
      <dgm:t>
        <a:bodyPr/>
        <a:lstStyle/>
        <a:p>
          <a:r>
            <a:rPr lang="en-US" sz="2000" dirty="0"/>
            <a:t>Dedicated provider for withdrawal monitoring in near future </a:t>
          </a:r>
        </a:p>
      </dgm:t>
    </dgm:pt>
    <dgm:pt modelId="{638211B7-D0FF-4748-B2DD-B183B25FFC05}" type="parTrans" cxnId="{31B9E801-B8C5-4B9C-8F68-8FA12D0BB7B4}">
      <dgm:prSet/>
      <dgm:spPr/>
      <dgm:t>
        <a:bodyPr/>
        <a:lstStyle/>
        <a:p>
          <a:endParaRPr lang="en-US"/>
        </a:p>
      </dgm:t>
    </dgm:pt>
    <dgm:pt modelId="{07B9D8B4-09D5-497E-8EE5-B51C3D78A9EB}" type="sibTrans" cxnId="{31B9E801-B8C5-4B9C-8F68-8FA12D0BB7B4}">
      <dgm:prSet/>
      <dgm:spPr/>
      <dgm:t>
        <a:bodyPr/>
        <a:lstStyle/>
        <a:p>
          <a:endParaRPr lang="en-US"/>
        </a:p>
      </dgm:t>
    </dgm:pt>
    <dgm:pt modelId="{BC143C87-A940-4EB9-8022-71223E6DE6D9}">
      <dgm:prSet custT="1"/>
      <dgm:spPr/>
      <dgm:t>
        <a:bodyPr/>
        <a:lstStyle/>
        <a:p>
          <a:r>
            <a:rPr lang="en-US" sz="2000" dirty="0"/>
            <a:t>2 medical/2 East housing for more intensive monitoring (every 4-6 hours)</a:t>
          </a:r>
        </a:p>
      </dgm:t>
    </dgm:pt>
    <dgm:pt modelId="{9F2A8CA6-6AAB-4E66-AE53-DD9E1F48A687}" type="parTrans" cxnId="{F959B2A0-0D96-4961-BA3B-2D9FCD53DB93}">
      <dgm:prSet/>
      <dgm:spPr/>
      <dgm:t>
        <a:bodyPr/>
        <a:lstStyle/>
        <a:p>
          <a:endParaRPr lang="en-US"/>
        </a:p>
      </dgm:t>
    </dgm:pt>
    <dgm:pt modelId="{88AFE9B4-0AB2-4DCC-864E-5D80BA6D4B11}" type="sibTrans" cxnId="{F959B2A0-0D96-4961-BA3B-2D9FCD53DB93}">
      <dgm:prSet/>
      <dgm:spPr/>
      <dgm:t>
        <a:bodyPr/>
        <a:lstStyle/>
        <a:p>
          <a:endParaRPr lang="en-US"/>
        </a:p>
      </dgm:t>
    </dgm:pt>
    <dgm:pt modelId="{8AA25989-A3C7-413B-B2DB-D4E0A205C453}">
      <dgm:prSet custT="1"/>
      <dgm:spPr/>
      <dgm:t>
        <a:bodyPr/>
        <a:lstStyle/>
        <a:p>
          <a:r>
            <a:rPr lang="en-US" sz="2000" dirty="0"/>
            <a:t>Nurse intake changes to roll out at end of August to include band system by acuity to expedite their process.</a:t>
          </a:r>
        </a:p>
      </dgm:t>
    </dgm:pt>
    <dgm:pt modelId="{0664DAAE-30D8-49F2-9CE7-406FF9994FEE}" type="parTrans" cxnId="{1E119D02-008E-4132-8F4B-76923FFA9ED0}">
      <dgm:prSet/>
      <dgm:spPr/>
      <dgm:t>
        <a:bodyPr/>
        <a:lstStyle/>
        <a:p>
          <a:endParaRPr lang="en-US"/>
        </a:p>
      </dgm:t>
    </dgm:pt>
    <dgm:pt modelId="{1DB12E17-16FA-49EA-8D5E-7A5428EE271F}" type="sibTrans" cxnId="{1E119D02-008E-4132-8F4B-76923FFA9ED0}">
      <dgm:prSet/>
      <dgm:spPr/>
      <dgm:t>
        <a:bodyPr/>
        <a:lstStyle/>
        <a:p>
          <a:endParaRPr lang="en-US"/>
        </a:p>
      </dgm:t>
    </dgm:pt>
    <dgm:pt modelId="{05B5D3F3-801B-426F-BC6C-0B8AD6FB7C92}" type="pres">
      <dgm:prSet presAssocID="{D3C7CBD3-F3BC-459A-9531-3E4A31CF19F8}" presName="vert0" presStyleCnt="0">
        <dgm:presLayoutVars>
          <dgm:dir/>
          <dgm:animOne val="branch"/>
          <dgm:animLvl val="lvl"/>
        </dgm:presLayoutVars>
      </dgm:prSet>
      <dgm:spPr/>
    </dgm:pt>
    <dgm:pt modelId="{D396B8E7-60C7-4693-B142-131D8838B34D}" type="pres">
      <dgm:prSet presAssocID="{128CCAA1-F02E-455E-80E1-015B36B9BEDE}" presName="thickLine" presStyleLbl="alignNode1" presStyleIdx="0" presStyleCnt="6"/>
      <dgm:spPr/>
    </dgm:pt>
    <dgm:pt modelId="{208C0DBD-7F75-43F4-8B8A-3F296057E43A}" type="pres">
      <dgm:prSet presAssocID="{128CCAA1-F02E-455E-80E1-015B36B9BEDE}" presName="horz1" presStyleCnt="0"/>
      <dgm:spPr/>
    </dgm:pt>
    <dgm:pt modelId="{58109A89-A6BA-428D-A1FE-D9C8052931A1}" type="pres">
      <dgm:prSet presAssocID="{128CCAA1-F02E-455E-80E1-015B36B9BEDE}" presName="tx1" presStyleLbl="revTx" presStyleIdx="0" presStyleCnt="6"/>
      <dgm:spPr/>
    </dgm:pt>
    <dgm:pt modelId="{2D9BB730-AA30-451C-A57D-971C0528C22D}" type="pres">
      <dgm:prSet presAssocID="{128CCAA1-F02E-455E-80E1-015B36B9BEDE}" presName="vert1" presStyleCnt="0"/>
      <dgm:spPr/>
    </dgm:pt>
    <dgm:pt modelId="{518BB3FA-6FDD-4CC5-8B57-8310098ACA91}" type="pres">
      <dgm:prSet presAssocID="{89E2D0B7-362B-4930-9FA8-8DC604671789}" presName="thickLine" presStyleLbl="alignNode1" presStyleIdx="1" presStyleCnt="6"/>
      <dgm:spPr/>
    </dgm:pt>
    <dgm:pt modelId="{3CBB3F34-B20C-4A4E-9967-214B95C8B4AB}" type="pres">
      <dgm:prSet presAssocID="{89E2D0B7-362B-4930-9FA8-8DC604671789}" presName="horz1" presStyleCnt="0"/>
      <dgm:spPr/>
    </dgm:pt>
    <dgm:pt modelId="{76085441-2398-4471-8ECD-2645760036AD}" type="pres">
      <dgm:prSet presAssocID="{89E2D0B7-362B-4930-9FA8-8DC604671789}" presName="tx1" presStyleLbl="revTx" presStyleIdx="1" presStyleCnt="6"/>
      <dgm:spPr/>
    </dgm:pt>
    <dgm:pt modelId="{41AC6DEB-8ED9-4F06-9B9F-2EB498A8199A}" type="pres">
      <dgm:prSet presAssocID="{89E2D0B7-362B-4930-9FA8-8DC604671789}" presName="vert1" presStyleCnt="0"/>
      <dgm:spPr/>
    </dgm:pt>
    <dgm:pt modelId="{1D23CF0D-A7DF-4EF0-AE5C-3EE9CA157B45}" type="pres">
      <dgm:prSet presAssocID="{A436A195-47C7-45EA-AB29-A0ED442375EC}" presName="thickLine" presStyleLbl="alignNode1" presStyleIdx="2" presStyleCnt="6"/>
      <dgm:spPr/>
    </dgm:pt>
    <dgm:pt modelId="{F6C2D936-B314-4D18-9990-B2FB1C543CFA}" type="pres">
      <dgm:prSet presAssocID="{A436A195-47C7-45EA-AB29-A0ED442375EC}" presName="horz1" presStyleCnt="0"/>
      <dgm:spPr/>
    </dgm:pt>
    <dgm:pt modelId="{D70606A0-643A-404F-A932-ED8EAE5DE7DA}" type="pres">
      <dgm:prSet presAssocID="{A436A195-47C7-45EA-AB29-A0ED442375EC}" presName="tx1" presStyleLbl="revTx" presStyleIdx="2" presStyleCnt="6"/>
      <dgm:spPr/>
    </dgm:pt>
    <dgm:pt modelId="{DD8DC724-06C5-4150-AE71-E46754D38033}" type="pres">
      <dgm:prSet presAssocID="{A436A195-47C7-45EA-AB29-A0ED442375EC}" presName="vert1" presStyleCnt="0"/>
      <dgm:spPr/>
    </dgm:pt>
    <dgm:pt modelId="{DB6431AB-8BA0-4A29-A0F6-7FF2720BD7BF}" type="pres">
      <dgm:prSet presAssocID="{75A41979-DC77-4DC4-AD6E-517326FAE8ED}" presName="thickLine" presStyleLbl="alignNode1" presStyleIdx="3" presStyleCnt="6"/>
      <dgm:spPr/>
    </dgm:pt>
    <dgm:pt modelId="{6F6A4C24-46DA-4863-B4E7-803A4F9C94A8}" type="pres">
      <dgm:prSet presAssocID="{75A41979-DC77-4DC4-AD6E-517326FAE8ED}" presName="horz1" presStyleCnt="0"/>
      <dgm:spPr/>
    </dgm:pt>
    <dgm:pt modelId="{5B03D178-1C58-4087-900D-A25927110940}" type="pres">
      <dgm:prSet presAssocID="{75A41979-DC77-4DC4-AD6E-517326FAE8ED}" presName="tx1" presStyleLbl="revTx" presStyleIdx="3" presStyleCnt="6"/>
      <dgm:spPr/>
    </dgm:pt>
    <dgm:pt modelId="{B783AF50-192C-4EBD-896A-5311B810C218}" type="pres">
      <dgm:prSet presAssocID="{75A41979-DC77-4DC4-AD6E-517326FAE8ED}" presName="vert1" presStyleCnt="0"/>
      <dgm:spPr/>
    </dgm:pt>
    <dgm:pt modelId="{196FB6E2-B308-4244-A400-7E6184AE8418}" type="pres">
      <dgm:prSet presAssocID="{BC143C87-A940-4EB9-8022-71223E6DE6D9}" presName="thickLine" presStyleLbl="alignNode1" presStyleIdx="4" presStyleCnt="6"/>
      <dgm:spPr/>
    </dgm:pt>
    <dgm:pt modelId="{20DF51E2-D7DF-478C-99D3-650FB0140209}" type="pres">
      <dgm:prSet presAssocID="{BC143C87-A940-4EB9-8022-71223E6DE6D9}" presName="horz1" presStyleCnt="0"/>
      <dgm:spPr/>
    </dgm:pt>
    <dgm:pt modelId="{F1EBC297-FAA1-44A0-85C8-ED2C5AB6A40F}" type="pres">
      <dgm:prSet presAssocID="{BC143C87-A940-4EB9-8022-71223E6DE6D9}" presName="tx1" presStyleLbl="revTx" presStyleIdx="4" presStyleCnt="6"/>
      <dgm:spPr/>
    </dgm:pt>
    <dgm:pt modelId="{0C5FA6FB-5401-483C-9016-441F82DB6DA4}" type="pres">
      <dgm:prSet presAssocID="{BC143C87-A940-4EB9-8022-71223E6DE6D9}" presName="vert1" presStyleCnt="0"/>
      <dgm:spPr/>
    </dgm:pt>
    <dgm:pt modelId="{89DF1415-A841-41F3-B855-937344230AA4}" type="pres">
      <dgm:prSet presAssocID="{8AA25989-A3C7-413B-B2DB-D4E0A205C453}" presName="thickLine" presStyleLbl="alignNode1" presStyleIdx="5" presStyleCnt="6"/>
      <dgm:spPr/>
    </dgm:pt>
    <dgm:pt modelId="{F21632EB-ED2D-4165-AD8D-3D8AB30B3B47}" type="pres">
      <dgm:prSet presAssocID="{8AA25989-A3C7-413B-B2DB-D4E0A205C453}" presName="horz1" presStyleCnt="0"/>
      <dgm:spPr/>
    </dgm:pt>
    <dgm:pt modelId="{2747ED73-C267-4DD9-B5DE-69B9DFE8D034}" type="pres">
      <dgm:prSet presAssocID="{8AA25989-A3C7-413B-B2DB-D4E0A205C453}" presName="tx1" presStyleLbl="revTx" presStyleIdx="5" presStyleCnt="6"/>
      <dgm:spPr/>
    </dgm:pt>
    <dgm:pt modelId="{36DE4076-12B1-4B02-AF37-F4AAA104FA3B}" type="pres">
      <dgm:prSet presAssocID="{8AA25989-A3C7-413B-B2DB-D4E0A205C453}" presName="vert1" presStyleCnt="0"/>
      <dgm:spPr/>
    </dgm:pt>
  </dgm:ptLst>
  <dgm:cxnLst>
    <dgm:cxn modelId="{31B9E801-B8C5-4B9C-8F68-8FA12D0BB7B4}" srcId="{D3C7CBD3-F3BC-459A-9531-3E4A31CF19F8}" destId="{75A41979-DC77-4DC4-AD6E-517326FAE8ED}" srcOrd="3" destOrd="0" parTransId="{638211B7-D0FF-4748-B2DD-B183B25FFC05}" sibTransId="{07B9D8B4-09D5-497E-8EE5-B51C3D78A9EB}"/>
    <dgm:cxn modelId="{1E119D02-008E-4132-8F4B-76923FFA9ED0}" srcId="{D3C7CBD3-F3BC-459A-9531-3E4A31CF19F8}" destId="{8AA25989-A3C7-413B-B2DB-D4E0A205C453}" srcOrd="5" destOrd="0" parTransId="{0664DAAE-30D8-49F2-9CE7-406FF9994FEE}" sibTransId="{1DB12E17-16FA-49EA-8D5E-7A5428EE271F}"/>
    <dgm:cxn modelId="{28112212-7BA8-481A-8490-1CA10326950B}" type="presOf" srcId="{128CCAA1-F02E-455E-80E1-015B36B9BEDE}" destId="{58109A89-A6BA-428D-A1FE-D9C8052931A1}" srcOrd="0" destOrd="0" presId="urn:microsoft.com/office/officeart/2008/layout/LinedList"/>
    <dgm:cxn modelId="{55959723-442C-4B96-AEBF-A60FC5BEAA3C}" srcId="{D3C7CBD3-F3BC-459A-9531-3E4A31CF19F8}" destId="{A436A195-47C7-45EA-AB29-A0ED442375EC}" srcOrd="2" destOrd="0" parTransId="{FC93367C-71AD-4F10-BC6F-DAB513447BB0}" sibTransId="{AA16095A-E39A-4430-AC59-90ADE1E2A1AA}"/>
    <dgm:cxn modelId="{D893656F-8E94-4E38-8731-9FAA091A2F72}" type="presOf" srcId="{8AA25989-A3C7-413B-B2DB-D4E0A205C453}" destId="{2747ED73-C267-4DD9-B5DE-69B9DFE8D034}" srcOrd="0" destOrd="0" presId="urn:microsoft.com/office/officeart/2008/layout/LinedList"/>
    <dgm:cxn modelId="{8633B175-7B59-4315-A791-0D69FDF85F15}" type="presOf" srcId="{D3C7CBD3-F3BC-459A-9531-3E4A31CF19F8}" destId="{05B5D3F3-801B-426F-BC6C-0B8AD6FB7C92}" srcOrd="0" destOrd="0" presId="urn:microsoft.com/office/officeart/2008/layout/LinedList"/>
    <dgm:cxn modelId="{F5A1FA84-E5A2-4AB6-B3DD-FFF57429828A}" type="presOf" srcId="{BC143C87-A940-4EB9-8022-71223E6DE6D9}" destId="{F1EBC297-FAA1-44A0-85C8-ED2C5AB6A40F}" srcOrd="0" destOrd="0" presId="urn:microsoft.com/office/officeart/2008/layout/LinedList"/>
    <dgm:cxn modelId="{F959B2A0-0D96-4961-BA3B-2D9FCD53DB93}" srcId="{D3C7CBD3-F3BC-459A-9531-3E4A31CF19F8}" destId="{BC143C87-A940-4EB9-8022-71223E6DE6D9}" srcOrd="4" destOrd="0" parTransId="{9F2A8CA6-6AAB-4E66-AE53-DD9E1F48A687}" sibTransId="{88AFE9B4-0AB2-4DCC-864E-5D80BA6D4B11}"/>
    <dgm:cxn modelId="{E2A4C7B3-FB1E-43DC-81E0-4AB7B69D74CA}" type="presOf" srcId="{89E2D0B7-362B-4930-9FA8-8DC604671789}" destId="{76085441-2398-4471-8ECD-2645760036AD}" srcOrd="0" destOrd="0" presId="urn:microsoft.com/office/officeart/2008/layout/LinedList"/>
    <dgm:cxn modelId="{5B1445DE-3ADC-4A24-8BF2-D526C3969E08}" srcId="{D3C7CBD3-F3BC-459A-9531-3E4A31CF19F8}" destId="{89E2D0B7-362B-4930-9FA8-8DC604671789}" srcOrd="1" destOrd="0" parTransId="{5EB86EFB-43F6-4F0F-BAF0-B82C1C777FFC}" sibTransId="{9FA1913E-9470-413D-9240-105490182618}"/>
    <dgm:cxn modelId="{2A1245DF-5CD8-4703-B284-1F79D41D005D}" type="presOf" srcId="{A436A195-47C7-45EA-AB29-A0ED442375EC}" destId="{D70606A0-643A-404F-A932-ED8EAE5DE7DA}" srcOrd="0" destOrd="0" presId="urn:microsoft.com/office/officeart/2008/layout/LinedList"/>
    <dgm:cxn modelId="{4E7A6FE6-2EF4-4FFC-8D63-3D9E53A29143}" type="presOf" srcId="{75A41979-DC77-4DC4-AD6E-517326FAE8ED}" destId="{5B03D178-1C58-4087-900D-A25927110940}" srcOrd="0" destOrd="0" presId="urn:microsoft.com/office/officeart/2008/layout/LinedList"/>
    <dgm:cxn modelId="{D1DD1AF3-99D1-49C2-8135-EFFB3469EEFD}" srcId="{D3C7CBD3-F3BC-459A-9531-3E4A31CF19F8}" destId="{128CCAA1-F02E-455E-80E1-015B36B9BEDE}" srcOrd="0" destOrd="0" parTransId="{0989EA91-7131-404B-B394-DE7E16515A56}" sibTransId="{30F5C5D6-1E1C-4B94-9C77-5B3343F29092}"/>
    <dgm:cxn modelId="{309E2DA2-965B-46A1-81E7-DC2BE5C391EE}" type="presParOf" srcId="{05B5D3F3-801B-426F-BC6C-0B8AD6FB7C92}" destId="{D396B8E7-60C7-4693-B142-131D8838B34D}" srcOrd="0" destOrd="0" presId="urn:microsoft.com/office/officeart/2008/layout/LinedList"/>
    <dgm:cxn modelId="{6174AF80-4E26-4665-9261-37BE2CAED802}" type="presParOf" srcId="{05B5D3F3-801B-426F-BC6C-0B8AD6FB7C92}" destId="{208C0DBD-7F75-43F4-8B8A-3F296057E43A}" srcOrd="1" destOrd="0" presId="urn:microsoft.com/office/officeart/2008/layout/LinedList"/>
    <dgm:cxn modelId="{752B0598-7D85-42B0-9EC1-B4338D02478A}" type="presParOf" srcId="{208C0DBD-7F75-43F4-8B8A-3F296057E43A}" destId="{58109A89-A6BA-428D-A1FE-D9C8052931A1}" srcOrd="0" destOrd="0" presId="urn:microsoft.com/office/officeart/2008/layout/LinedList"/>
    <dgm:cxn modelId="{21BE32CA-9F9D-4934-AECD-6CB9504AF7C6}" type="presParOf" srcId="{208C0DBD-7F75-43F4-8B8A-3F296057E43A}" destId="{2D9BB730-AA30-451C-A57D-971C0528C22D}" srcOrd="1" destOrd="0" presId="urn:microsoft.com/office/officeart/2008/layout/LinedList"/>
    <dgm:cxn modelId="{B252DE63-F038-49D1-A864-11DE1BE788EF}" type="presParOf" srcId="{05B5D3F3-801B-426F-BC6C-0B8AD6FB7C92}" destId="{518BB3FA-6FDD-4CC5-8B57-8310098ACA91}" srcOrd="2" destOrd="0" presId="urn:microsoft.com/office/officeart/2008/layout/LinedList"/>
    <dgm:cxn modelId="{62F10547-B708-42B2-8268-572D4327F54F}" type="presParOf" srcId="{05B5D3F3-801B-426F-BC6C-0B8AD6FB7C92}" destId="{3CBB3F34-B20C-4A4E-9967-214B95C8B4AB}" srcOrd="3" destOrd="0" presId="urn:microsoft.com/office/officeart/2008/layout/LinedList"/>
    <dgm:cxn modelId="{BD763060-7E16-4BEF-B5EB-E4AC269AE6C3}" type="presParOf" srcId="{3CBB3F34-B20C-4A4E-9967-214B95C8B4AB}" destId="{76085441-2398-4471-8ECD-2645760036AD}" srcOrd="0" destOrd="0" presId="urn:microsoft.com/office/officeart/2008/layout/LinedList"/>
    <dgm:cxn modelId="{231D5F3F-AB4D-484B-846E-44B514F26259}" type="presParOf" srcId="{3CBB3F34-B20C-4A4E-9967-214B95C8B4AB}" destId="{41AC6DEB-8ED9-4F06-9B9F-2EB498A8199A}" srcOrd="1" destOrd="0" presId="urn:microsoft.com/office/officeart/2008/layout/LinedList"/>
    <dgm:cxn modelId="{C6BE372F-1EFF-4EEF-8CC2-8BB9E2D7858B}" type="presParOf" srcId="{05B5D3F3-801B-426F-BC6C-0B8AD6FB7C92}" destId="{1D23CF0D-A7DF-4EF0-AE5C-3EE9CA157B45}" srcOrd="4" destOrd="0" presId="urn:microsoft.com/office/officeart/2008/layout/LinedList"/>
    <dgm:cxn modelId="{C8573C23-C2A2-4299-9946-10141574F83A}" type="presParOf" srcId="{05B5D3F3-801B-426F-BC6C-0B8AD6FB7C92}" destId="{F6C2D936-B314-4D18-9990-B2FB1C543CFA}" srcOrd="5" destOrd="0" presId="urn:microsoft.com/office/officeart/2008/layout/LinedList"/>
    <dgm:cxn modelId="{1A2BED08-6F32-4A4E-99C4-274FD1B21BED}" type="presParOf" srcId="{F6C2D936-B314-4D18-9990-B2FB1C543CFA}" destId="{D70606A0-643A-404F-A932-ED8EAE5DE7DA}" srcOrd="0" destOrd="0" presId="urn:microsoft.com/office/officeart/2008/layout/LinedList"/>
    <dgm:cxn modelId="{D1F52E87-6BA2-4E36-BE59-8F65469D21D9}" type="presParOf" srcId="{F6C2D936-B314-4D18-9990-B2FB1C543CFA}" destId="{DD8DC724-06C5-4150-AE71-E46754D38033}" srcOrd="1" destOrd="0" presId="urn:microsoft.com/office/officeart/2008/layout/LinedList"/>
    <dgm:cxn modelId="{9279F982-D17C-49B7-8086-14B831332170}" type="presParOf" srcId="{05B5D3F3-801B-426F-BC6C-0B8AD6FB7C92}" destId="{DB6431AB-8BA0-4A29-A0F6-7FF2720BD7BF}" srcOrd="6" destOrd="0" presId="urn:microsoft.com/office/officeart/2008/layout/LinedList"/>
    <dgm:cxn modelId="{E540921C-56A9-4BBD-B144-296B659C5489}" type="presParOf" srcId="{05B5D3F3-801B-426F-BC6C-0B8AD6FB7C92}" destId="{6F6A4C24-46DA-4863-B4E7-803A4F9C94A8}" srcOrd="7" destOrd="0" presId="urn:microsoft.com/office/officeart/2008/layout/LinedList"/>
    <dgm:cxn modelId="{AAE39760-2EC9-4F82-B705-C0B1A41F479D}" type="presParOf" srcId="{6F6A4C24-46DA-4863-B4E7-803A4F9C94A8}" destId="{5B03D178-1C58-4087-900D-A25927110940}" srcOrd="0" destOrd="0" presId="urn:microsoft.com/office/officeart/2008/layout/LinedList"/>
    <dgm:cxn modelId="{2956230B-6F7F-47C0-ADE1-DCBC496C2DFF}" type="presParOf" srcId="{6F6A4C24-46DA-4863-B4E7-803A4F9C94A8}" destId="{B783AF50-192C-4EBD-896A-5311B810C218}" srcOrd="1" destOrd="0" presId="urn:microsoft.com/office/officeart/2008/layout/LinedList"/>
    <dgm:cxn modelId="{164A38E7-CE06-4B73-B377-6406889DB1C0}" type="presParOf" srcId="{05B5D3F3-801B-426F-BC6C-0B8AD6FB7C92}" destId="{196FB6E2-B308-4244-A400-7E6184AE8418}" srcOrd="8" destOrd="0" presId="urn:microsoft.com/office/officeart/2008/layout/LinedList"/>
    <dgm:cxn modelId="{C6A91C30-6B42-4057-BF90-FA9F419E3465}" type="presParOf" srcId="{05B5D3F3-801B-426F-BC6C-0B8AD6FB7C92}" destId="{20DF51E2-D7DF-478C-99D3-650FB0140209}" srcOrd="9" destOrd="0" presId="urn:microsoft.com/office/officeart/2008/layout/LinedList"/>
    <dgm:cxn modelId="{A13574A7-AD39-407B-827F-B2B08A670EE9}" type="presParOf" srcId="{20DF51E2-D7DF-478C-99D3-650FB0140209}" destId="{F1EBC297-FAA1-44A0-85C8-ED2C5AB6A40F}" srcOrd="0" destOrd="0" presId="urn:microsoft.com/office/officeart/2008/layout/LinedList"/>
    <dgm:cxn modelId="{FE5F5A95-5117-4B1E-B809-C0D8133B7147}" type="presParOf" srcId="{20DF51E2-D7DF-478C-99D3-650FB0140209}" destId="{0C5FA6FB-5401-483C-9016-441F82DB6DA4}" srcOrd="1" destOrd="0" presId="urn:microsoft.com/office/officeart/2008/layout/LinedList"/>
    <dgm:cxn modelId="{BFBB80A7-8231-4DFA-BFF6-993A71B5E36F}" type="presParOf" srcId="{05B5D3F3-801B-426F-BC6C-0B8AD6FB7C92}" destId="{89DF1415-A841-41F3-B855-937344230AA4}" srcOrd="10" destOrd="0" presId="urn:microsoft.com/office/officeart/2008/layout/LinedList"/>
    <dgm:cxn modelId="{A5B24512-18FE-4880-ACC1-7F57E6509196}" type="presParOf" srcId="{05B5D3F3-801B-426F-BC6C-0B8AD6FB7C92}" destId="{F21632EB-ED2D-4165-AD8D-3D8AB30B3B47}" srcOrd="11" destOrd="0" presId="urn:microsoft.com/office/officeart/2008/layout/LinedList"/>
    <dgm:cxn modelId="{9A28804B-2A10-465F-83EB-EB971250071B}" type="presParOf" srcId="{F21632EB-ED2D-4165-AD8D-3D8AB30B3B47}" destId="{2747ED73-C267-4DD9-B5DE-69B9DFE8D034}" srcOrd="0" destOrd="0" presId="urn:microsoft.com/office/officeart/2008/layout/LinedList"/>
    <dgm:cxn modelId="{3CB05D86-3EB6-4FFD-A22C-B9E7715AF61C}" type="presParOf" srcId="{F21632EB-ED2D-4165-AD8D-3D8AB30B3B47}" destId="{36DE4076-12B1-4B02-AF37-F4AAA104FA3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C7CBD3-F3BC-459A-9531-3E4A31CF19F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28CCAA1-F02E-455E-80E1-015B36B9BEDE}">
      <dgm:prSet/>
      <dgm:spPr/>
      <dgm:t>
        <a:bodyPr/>
        <a:lstStyle/>
        <a:p>
          <a:r>
            <a:rPr lang="en-US"/>
            <a:t>The full array of MOUD and MAT is not consistently available </a:t>
          </a:r>
        </a:p>
      </dgm:t>
    </dgm:pt>
    <dgm:pt modelId="{0989EA91-7131-404B-B394-DE7E16515A56}" type="parTrans" cxnId="{D1DD1AF3-99D1-49C2-8135-EFFB3469EEFD}">
      <dgm:prSet/>
      <dgm:spPr/>
      <dgm:t>
        <a:bodyPr/>
        <a:lstStyle/>
        <a:p>
          <a:endParaRPr lang="en-US"/>
        </a:p>
      </dgm:t>
    </dgm:pt>
    <dgm:pt modelId="{30F5C5D6-1E1C-4B94-9C77-5B3343F29092}" type="sibTrans" cxnId="{D1DD1AF3-99D1-49C2-8135-EFFB3469EEFD}">
      <dgm:prSet/>
      <dgm:spPr/>
      <dgm:t>
        <a:bodyPr/>
        <a:lstStyle/>
        <a:p>
          <a:endParaRPr lang="en-US"/>
        </a:p>
      </dgm:t>
    </dgm:pt>
    <dgm:pt modelId="{A436A195-47C7-45EA-AB29-A0ED442375EC}">
      <dgm:prSet/>
      <dgm:spPr/>
      <dgm:t>
        <a:bodyPr/>
        <a:lstStyle/>
        <a:p>
          <a:r>
            <a:rPr lang="en-US"/>
            <a:t>Persons with OUD released from corrections not engaged in MAT are much more likely to die from overdose</a:t>
          </a:r>
        </a:p>
      </dgm:t>
    </dgm:pt>
    <dgm:pt modelId="{FC93367C-71AD-4F10-BC6F-DAB513447BB0}" type="parTrans" cxnId="{55959723-442C-4B96-AEBF-A60FC5BEAA3C}">
      <dgm:prSet/>
      <dgm:spPr/>
      <dgm:t>
        <a:bodyPr/>
        <a:lstStyle/>
        <a:p>
          <a:endParaRPr lang="en-US"/>
        </a:p>
      </dgm:t>
    </dgm:pt>
    <dgm:pt modelId="{AA16095A-E39A-4430-AC59-90ADE1E2A1AA}" type="sibTrans" cxnId="{55959723-442C-4B96-AEBF-A60FC5BEAA3C}">
      <dgm:prSet/>
      <dgm:spPr/>
      <dgm:t>
        <a:bodyPr/>
        <a:lstStyle/>
        <a:p>
          <a:endParaRPr lang="en-US"/>
        </a:p>
      </dgm:t>
    </dgm:pt>
    <dgm:pt modelId="{44270709-C125-4341-9E4F-EDA17A3F7074}">
      <dgm:prSet/>
      <dgm:spPr/>
      <dgm:t>
        <a:bodyPr/>
        <a:lstStyle/>
        <a:p>
          <a:r>
            <a:rPr lang="en-US"/>
            <a:t>Over 70% of deaths within 2 weeks of release are due to overdose</a:t>
          </a:r>
        </a:p>
      </dgm:t>
    </dgm:pt>
    <dgm:pt modelId="{BF726613-0E0D-4B31-A926-5B973C67319B}" type="parTrans" cxnId="{3917DF72-AD80-467B-9385-A3D7D526AA26}">
      <dgm:prSet/>
      <dgm:spPr/>
      <dgm:t>
        <a:bodyPr/>
        <a:lstStyle/>
        <a:p>
          <a:endParaRPr lang="en-US"/>
        </a:p>
      </dgm:t>
    </dgm:pt>
    <dgm:pt modelId="{C01BFFCD-4297-4A24-821F-53D0F1C7EE01}" type="sibTrans" cxnId="{3917DF72-AD80-467B-9385-A3D7D526AA26}">
      <dgm:prSet/>
      <dgm:spPr/>
      <dgm:t>
        <a:bodyPr/>
        <a:lstStyle/>
        <a:p>
          <a:endParaRPr lang="en-US"/>
        </a:p>
      </dgm:t>
    </dgm:pt>
    <dgm:pt modelId="{945698B4-CA96-41D8-A544-450DAB0E4A96}">
      <dgm:prSet/>
      <dgm:spPr/>
      <dgm:t>
        <a:bodyPr/>
        <a:lstStyle/>
        <a:p>
          <a:r>
            <a:rPr lang="en-US"/>
            <a:t>MAT/MOUD can decrease that by 60-80%</a:t>
          </a:r>
        </a:p>
      </dgm:t>
    </dgm:pt>
    <dgm:pt modelId="{37441A7E-A298-44F3-9739-59A2AE127622}" type="parTrans" cxnId="{3CAD6380-C4C6-48A4-A1FA-5A4FFC462834}">
      <dgm:prSet/>
      <dgm:spPr/>
      <dgm:t>
        <a:bodyPr/>
        <a:lstStyle/>
        <a:p>
          <a:endParaRPr lang="en-US"/>
        </a:p>
      </dgm:t>
    </dgm:pt>
    <dgm:pt modelId="{88F0BE3F-870B-40AC-B790-34743CC3AB22}" type="sibTrans" cxnId="{3CAD6380-C4C6-48A4-A1FA-5A4FFC462834}">
      <dgm:prSet/>
      <dgm:spPr/>
      <dgm:t>
        <a:bodyPr/>
        <a:lstStyle/>
        <a:p>
          <a:endParaRPr lang="en-US"/>
        </a:p>
      </dgm:t>
    </dgm:pt>
    <dgm:pt modelId="{2EE26E2D-FF55-4760-B656-72C9CA506A81}">
      <dgm:prSet/>
      <dgm:spPr/>
      <dgm:t>
        <a:bodyPr/>
        <a:lstStyle/>
        <a:p>
          <a:r>
            <a:rPr lang="en-US" dirty="0"/>
            <a:t>MAT/MOUD for incarcerated persons is evidence-based and aligned with community standard of care </a:t>
          </a:r>
        </a:p>
      </dgm:t>
    </dgm:pt>
    <dgm:pt modelId="{213C4810-2771-469B-87F2-F264EF8039D9}" type="parTrans" cxnId="{801A83F3-A322-46AB-BA39-3D594A4C1094}">
      <dgm:prSet/>
      <dgm:spPr/>
      <dgm:t>
        <a:bodyPr/>
        <a:lstStyle/>
        <a:p>
          <a:endParaRPr lang="en-US"/>
        </a:p>
      </dgm:t>
    </dgm:pt>
    <dgm:pt modelId="{31C02F03-0292-4558-A49E-709FC7532A1F}" type="sibTrans" cxnId="{801A83F3-A322-46AB-BA39-3D594A4C1094}">
      <dgm:prSet/>
      <dgm:spPr/>
      <dgm:t>
        <a:bodyPr/>
        <a:lstStyle/>
        <a:p>
          <a:endParaRPr lang="en-US"/>
        </a:p>
      </dgm:t>
    </dgm:pt>
    <dgm:pt modelId="{BF042F6D-3FB5-40DC-A543-A12A20B9DFD0}" type="pres">
      <dgm:prSet presAssocID="{D3C7CBD3-F3BC-459A-9531-3E4A31CF19F8}" presName="diagram" presStyleCnt="0">
        <dgm:presLayoutVars>
          <dgm:dir/>
          <dgm:resizeHandles val="exact"/>
        </dgm:presLayoutVars>
      </dgm:prSet>
      <dgm:spPr/>
    </dgm:pt>
    <dgm:pt modelId="{B0A645B9-9454-4CA5-AB4B-3A4A9A02EF0B}" type="pres">
      <dgm:prSet presAssocID="{128CCAA1-F02E-455E-80E1-015B36B9BEDE}" presName="node" presStyleLbl="node1" presStyleIdx="0" presStyleCnt="5">
        <dgm:presLayoutVars>
          <dgm:bulletEnabled val="1"/>
        </dgm:presLayoutVars>
      </dgm:prSet>
      <dgm:spPr/>
    </dgm:pt>
    <dgm:pt modelId="{449D5DB6-FF66-4FA0-93E4-FE5F770DCDBB}" type="pres">
      <dgm:prSet presAssocID="{30F5C5D6-1E1C-4B94-9C77-5B3343F29092}" presName="sibTrans" presStyleCnt="0"/>
      <dgm:spPr/>
    </dgm:pt>
    <dgm:pt modelId="{5188F8A5-4577-41C8-863D-1ECE8D26FAC2}" type="pres">
      <dgm:prSet presAssocID="{A436A195-47C7-45EA-AB29-A0ED442375EC}" presName="node" presStyleLbl="node1" presStyleIdx="1" presStyleCnt="5">
        <dgm:presLayoutVars>
          <dgm:bulletEnabled val="1"/>
        </dgm:presLayoutVars>
      </dgm:prSet>
      <dgm:spPr/>
    </dgm:pt>
    <dgm:pt modelId="{18CC2522-28C6-4CC9-A2CB-D4680D1FCAAB}" type="pres">
      <dgm:prSet presAssocID="{AA16095A-E39A-4430-AC59-90ADE1E2A1AA}" presName="sibTrans" presStyleCnt="0"/>
      <dgm:spPr/>
    </dgm:pt>
    <dgm:pt modelId="{3883B18A-1C77-48CC-9995-E752C5A7ADDA}" type="pres">
      <dgm:prSet presAssocID="{44270709-C125-4341-9E4F-EDA17A3F7074}" presName="node" presStyleLbl="node1" presStyleIdx="2" presStyleCnt="5">
        <dgm:presLayoutVars>
          <dgm:bulletEnabled val="1"/>
        </dgm:presLayoutVars>
      </dgm:prSet>
      <dgm:spPr/>
    </dgm:pt>
    <dgm:pt modelId="{1FF6E9E0-849F-4170-BEC0-E7BCE129909E}" type="pres">
      <dgm:prSet presAssocID="{C01BFFCD-4297-4A24-821F-53D0F1C7EE01}" presName="sibTrans" presStyleCnt="0"/>
      <dgm:spPr/>
    </dgm:pt>
    <dgm:pt modelId="{B227951F-AE6D-4772-A190-92328DC81A25}" type="pres">
      <dgm:prSet presAssocID="{945698B4-CA96-41D8-A544-450DAB0E4A96}" presName="node" presStyleLbl="node1" presStyleIdx="3" presStyleCnt="5">
        <dgm:presLayoutVars>
          <dgm:bulletEnabled val="1"/>
        </dgm:presLayoutVars>
      </dgm:prSet>
      <dgm:spPr/>
    </dgm:pt>
    <dgm:pt modelId="{A8DEF52E-2B0D-4C37-917B-1996AA473984}" type="pres">
      <dgm:prSet presAssocID="{88F0BE3F-870B-40AC-B790-34743CC3AB22}" presName="sibTrans" presStyleCnt="0"/>
      <dgm:spPr/>
    </dgm:pt>
    <dgm:pt modelId="{9280F11B-6F65-4C77-8A0B-DC8829FBB7C8}" type="pres">
      <dgm:prSet presAssocID="{2EE26E2D-FF55-4760-B656-72C9CA506A81}" presName="node" presStyleLbl="node1" presStyleIdx="4" presStyleCnt="5">
        <dgm:presLayoutVars>
          <dgm:bulletEnabled val="1"/>
        </dgm:presLayoutVars>
      </dgm:prSet>
      <dgm:spPr/>
    </dgm:pt>
  </dgm:ptLst>
  <dgm:cxnLst>
    <dgm:cxn modelId="{7EE52308-9D89-4FEB-93B4-30672A3343E6}" type="presOf" srcId="{D3C7CBD3-F3BC-459A-9531-3E4A31CF19F8}" destId="{BF042F6D-3FB5-40DC-A543-A12A20B9DFD0}" srcOrd="0" destOrd="0" presId="urn:microsoft.com/office/officeart/2005/8/layout/default"/>
    <dgm:cxn modelId="{55959723-442C-4B96-AEBF-A60FC5BEAA3C}" srcId="{D3C7CBD3-F3BC-459A-9531-3E4A31CF19F8}" destId="{A436A195-47C7-45EA-AB29-A0ED442375EC}" srcOrd="1" destOrd="0" parTransId="{FC93367C-71AD-4F10-BC6F-DAB513447BB0}" sibTransId="{AA16095A-E39A-4430-AC59-90ADE1E2A1AA}"/>
    <dgm:cxn modelId="{3917DF72-AD80-467B-9385-A3D7D526AA26}" srcId="{D3C7CBD3-F3BC-459A-9531-3E4A31CF19F8}" destId="{44270709-C125-4341-9E4F-EDA17A3F7074}" srcOrd="2" destOrd="0" parTransId="{BF726613-0E0D-4B31-A926-5B973C67319B}" sibTransId="{C01BFFCD-4297-4A24-821F-53D0F1C7EE01}"/>
    <dgm:cxn modelId="{3CAD6380-C4C6-48A4-A1FA-5A4FFC462834}" srcId="{D3C7CBD3-F3BC-459A-9531-3E4A31CF19F8}" destId="{945698B4-CA96-41D8-A544-450DAB0E4A96}" srcOrd="3" destOrd="0" parTransId="{37441A7E-A298-44F3-9739-59A2AE127622}" sibTransId="{88F0BE3F-870B-40AC-B790-34743CC3AB22}"/>
    <dgm:cxn modelId="{3A76BE89-FFDA-4F1F-A32F-6B217FF06E97}" type="presOf" srcId="{945698B4-CA96-41D8-A544-450DAB0E4A96}" destId="{B227951F-AE6D-4772-A190-92328DC81A25}" srcOrd="0" destOrd="0" presId="urn:microsoft.com/office/officeart/2005/8/layout/default"/>
    <dgm:cxn modelId="{2A92B696-91A3-4A23-81D6-0EC945D542CB}" type="presOf" srcId="{44270709-C125-4341-9E4F-EDA17A3F7074}" destId="{3883B18A-1C77-48CC-9995-E752C5A7ADDA}" srcOrd="0" destOrd="0" presId="urn:microsoft.com/office/officeart/2005/8/layout/default"/>
    <dgm:cxn modelId="{F6FB3FE6-FDC2-4640-92F4-5955292286AB}" type="presOf" srcId="{2EE26E2D-FF55-4760-B656-72C9CA506A81}" destId="{9280F11B-6F65-4C77-8A0B-DC8829FBB7C8}" srcOrd="0" destOrd="0" presId="urn:microsoft.com/office/officeart/2005/8/layout/default"/>
    <dgm:cxn modelId="{0D79DEF0-805A-4F3B-9D42-775D7B323EDD}" type="presOf" srcId="{A436A195-47C7-45EA-AB29-A0ED442375EC}" destId="{5188F8A5-4577-41C8-863D-1ECE8D26FAC2}" srcOrd="0" destOrd="0" presId="urn:microsoft.com/office/officeart/2005/8/layout/default"/>
    <dgm:cxn modelId="{D1DD1AF3-99D1-49C2-8135-EFFB3469EEFD}" srcId="{D3C7CBD3-F3BC-459A-9531-3E4A31CF19F8}" destId="{128CCAA1-F02E-455E-80E1-015B36B9BEDE}" srcOrd="0" destOrd="0" parTransId="{0989EA91-7131-404B-B394-DE7E16515A56}" sibTransId="{30F5C5D6-1E1C-4B94-9C77-5B3343F29092}"/>
    <dgm:cxn modelId="{801A83F3-A322-46AB-BA39-3D594A4C1094}" srcId="{D3C7CBD3-F3BC-459A-9531-3E4A31CF19F8}" destId="{2EE26E2D-FF55-4760-B656-72C9CA506A81}" srcOrd="4" destOrd="0" parTransId="{213C4810-2771-469B-87F2-F264EF8039D9}" sibTransId="{31C02F03-0292-4558-A49E-709FC7532A1F}"/>
    <dgm:cxn modelId="{FEC15BFA-D95D-4C25-A96C-AC42D764F4AC}" type="presOf" srcId="{128CCAA1-F02E-455E-80E1-015B36B9BEDE}" destId="{B0A645B9-9454-4CA5-AB4B-3A4A9A02EF0B}" srcOrd="0" destOrd="0" presId="urn:microsoft.com/office/officeart/2005/8/layout/default"/>
    <dgm:cxn modelId="{454CB9C9-7BD0-47DD-9683-555BEF080858}" type="presParOf" srcId="{BF042F6D-3FB5-40DC-A543-A12A20B9DFD0}" destId="{B0A645B9-9454-4CA5-AB4B-3A4A9A02EF0B}" srcOrd="0" destOrd="0" presId="urn:microsoft.com/office/officeart/2005/8/layout/default"/>
    <dgm:cxn modelId="{5B8EAF40-71D8-46D7-8404-4E522620FA7A}" type="presParOf" srcId="{BF042F6D-3FB5-40DC-A543-A12A20B9DFD0}" destId="{449D5DB6-FF66-4FA0-93E4-FE5F770DCDBB}" srcOrd="1" destOrd="0" presId="urn:microsoft.com/office/officeart/2005/8/layout/default"/>
    <dgm:cxn modelId="{40DEC560-2AC3-4114-8563-17B7B214FA24}" type="presParOf" srcId="{BF042F6D-3FB5-40DC-A543-A12A20B9DFD0}" destId="{5188F8A5-4577-41C8-863D-1ECE8D26FAC2}" srcOrd="2" destOrd="0" presId="urn:microsoft.com/office/officeart/2005/8/layout/default"/>
    <dgm:cxn modelId="{AF41C357-A2FD-4869-99F0-8611B31F7ED6}" type="presParOf" srcId="{BF042F6D-3FB5-40DC-A543-A12A20B9DFD0}" destId="{18CC2522-28C6-4CC9-A2CB-D4680D1FCAAB}" srcOrd="3" destOrd="0" presId="urn:microsoft.com/office/officeart/2005/8/layout/default"/>
    <dgm:cxn modelId="{7906E8C3-8D6C-4EAA-89EC-5B6F98F8F8A4}" type="presParOf" srcId="{BF042F6D-3FB5-40DC-A543-A12A20B9DFD0}" destId="{3883B18A-1C77-48CC-9995-E752C5A7ADDA}" srcOrd="4" destOrd="0" presId="urn:microsoft.com/office/officeart/2005/8/layout/default"/>
    <dgm:cxn modelId="{0A3F7527-0962-4993-938A-F2B340CEAEC7}" type="presParOf" srcId="{BF042F6D-3FB5-40DC-A543-A12A20B9DFD0}" destId="{1FF6E9E0-849F-4170-BEC0-E7BCE129909E}" srcOrd="5" destOrd="0" presId="urn:microsoft.com/office/officeart/2005/8/layout/default"/>
    <dgm:cxn modelId="{4E5DB3E8-D2FB-4273-8F47-1D8C70A10A2B}" type="presParOf" srcId="{BF042F6D-3FB5-40DC-A543-A12A20B9DFD0}" destId="{B227951F-AE6D-4772-A190-92328DC81A25}" srcOrd="6" destOrd="0" presId="urn:microsoft.com/office/officeart/2005/8/layout/default"/>
    <dgm:cxn modelId="{FC844D16-9545-4E8E-BD71-796391EFA67B}" type="presParOf" srcId="{BF042F6D-3FB5-40DC-A543-A12A20B9DFD0}" destId="{A8DEF52E-2B0D-4C37-917B-1996AA473984}" srcOrd="7" destOrd="0" presId="urn:microsoft.com/office/officeart/2005/8/layout/default"/>
    <dgm:cxn modelId="{F366CCC2-4C1A-4D27-8C84-15E61BE95B61}" type="presParOf" srcId="{BF042F6D-3FB5-40DC-A543-A12A20B9DFD0}" destId="{9280F11B-6F65-4C77-8A0B-DC8829FBB7C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49FE8B-9EB9-4865-A1FB-8FAF4236B40D}"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0F94560D-DF59-431E-9483-5C38F884C204}">
      <dgm:prSet/>
      <dgm:spPr/>
      <dgm:t>
        <a:bodyPr/>
        <a:lstStyle/>
        <a:p>
          <a:r>
            <a:rPr lang="en-US"/>
            <a:t>Viewing OUD as a chronic disease that can be effectively treated by this medication similar to how high blood pressure and diabetes can be managed by medication.</a:t>
          </a:r>
        </a:p>
      </dgm:t>
    </dgm:pt>
    <dgm:pt modelId="{B1546F6C-5EF7-4E16-BF04-27E1460416FD}" type="parTrans" cxnId="{6596A20D-F85B-42FD-8719-A10B0A30F7BF}">
      <dgm:prSet/>
      <dgm:spPr/>
      <dgm:t>
        <a:bodyPr/>
        <a:lstStyle/>
        <a:p>
          <a:endParaRPr lang="en-US"/>
        </a:p>
      </dgm:t>
    </dgm:pt>
    <dgm:pt modelId="{C735E2F0-8155-4BCF-96B5-108BEFF4DF3A}" type="sibTrans" cxnId="{6596A20D-F85B-42FD-8719-A10B0A30F7BF}">
      <dgm:prSet/>
      <dgm:spPr/>
      <dgm:t>
        <a:bodyPr/>
        <a:lstStyle/>
        <a:p>
          <a:endParaRPr lang="en-US"/>
        </a:p>
      </dgm:t>
    </dgm:pt>
    <dgm:pt modelId="{1AD11508-1971-435B-BA4B-F2142F5D91FC}">
      <dgm:prSet/>
      <dgm:spPr/>
      <dgm:t>
        <a:bodyPr/>
        <a:lstStyle/>
        <a:p>
          <a:r>
            <a:rPr lang="en-US"/>
            <a:t>MAT is evidenced based and proven to be effective.</a:t>
          </a:r>
        </a:p>
      </dgm:t>
    </dgm:pt>
    <dgm:pt modelId="{71E829CA-2925-4430-ADE4-61F4219D7269}" type="parTrans" cxnId="{7302F7B4-BEBA-448E-BD9A-4F60BA98C9AA}">
      <dgm:prSet/>
      <dgm:spPr/>
      <dgm:t>
        <a:bodyPr/>
        <a:lstStyle/>
        <a:p>
          <a:endParaRPr lang="en-US"/>
        </a:p>
      </dgm:t>
    </dgm:pt>
    <dgm:pt modelId="{2B876A18-A2C1-4895-946A-1F0948C53F07}" type="sibTrans" cxnId="{7302F7B4-BEBA-448E-BD9A-4F60BA98C9AA}">
      <dgm:prSet/>
      <dgm:spPr/>
      <dgm:t>
        <a:bodyPr/>
        <a:lstStyle/>
        <a:p>
          <a:endParaRPr lang="en-US"/>
        </a:p>
      </dgm:t>
    </dgm:pt>
    <dgm:pt modelId="{1788D8E2-E013-4E2A-8D27-2A3A3AF34211}">
      <dgm:prSet/>
      <dgm:spPr/>
      <dgm:t>
        <a:bodyPr/>
        <a:lstStyle/>
        <a:p>
          <a:r>
            <a:rPr lang="en-US"/>
            <a:t>Recognition that appropriate treatment can reduce custody challenges and other adverse incidents and outcomes (reduced overdose; reduced recidivism, increased treatment continuation upon release, etc.) </a:t>
          </a:r>
        </a:p>
      </dgm:t>
    </dgm:pt>
    <dgm:pt modelId="{95275EAE-E21C-41AC-8850-ED6BC7F490BF}" type="parTrans" cxnId="{6C4A2765-626F-4060-86DE-DFA4CA7F9D76}">
      <dgm:prSet/>
      <dgm:spPr/>
      <dgm:t>
        <a:bodyPr/>
        <a:lstStyle/>
        <a:p>
          <a:endParaRPr lang="en-US"/>
        </a:p>
      </dgm:t>
    </dgm:pt>
    <dgm:pt modelId="{72C777E7-BFF9-4D15-8722-054295CC95E2}" type="sibTrans" cxnId="{6C4A2765-626F-4060-86DE-DFA4CA7F9D76}">
      <dgm:prSet/>
      <dgm:spPr/>
      <dgm:t>
        <a:bodyPr/>
        <a:lstStyle/>
        <a:p>
          <a:endParaRPr lang="en-US"/>
        </a:p>
      </dgm:t>
    </dgm:pt>
    <dgm:pt modelId="{84FCF5A2-1F3E-4630-A6ED-579DBA91B284}">
      <dgm:prSet/>
      <dgm:spPr/>
      <dgm:t>
        <a:bodyPr/>
        <a:lstStyle/>
        <a:p>
          <a:r>
            <a:rPr lang="en-US"/>
            <a:t>Growing body of case law finding liability for failure to provide access to MOUD to incarcerated persons</a:t>
          </a:r>
        </a:p>
      </dgm:t>
    </dgm:pt>
    <dgm:pt modelId="{D642532B-C9F4-4DD9-ADC6-3128534B58C5}" type="parTrans" cxnId="{ADA98AED-725E-448F-96D7-3F45C541EE99}">
      <dgm:prSet/>
      <dgm:spPr/>
      <dgm:t>
        <a:bodyPr/>
        <a:lstStyle/>
        <a:p>
          <a:endParaRPr lang="en-US"/>
        </a:p>
      </dgm:t>
    </dgm:pt>
    <dgm:pt modelId="{8BC86C21-B78C-4A9E-9355-9413CAD33C83}" type="sibTrans" cxnId="{ADA98AED-725E-448F-96D7-3F45C541EE99}">
      <dgm:prSet/>
      <dgm:spPr/>
      <dgm:t>
        <a:bodyPr/>
        <a:lstStyle/>
        <a:p>
          <a:endParaRPr lang="en-US"/>
        </a:p>
      </dgm:t>
    </dgm:pt>
    <dgm:pt modelId="{D0453B3E-3E41-435D-BD60-D15272F9DE72}" type="pres">
      <dgm:prSet presAssocID="{BD49FE8B-9EB9-4865-A1FB-8FAF4236B40D}" presName="outerComposite" presStyleCnt="0">
        <dgm:presLayoutVars>
          <dgm:chMax val="5"/>
          <dgm:dir/>
          <dgm:resizeHandles val="exact"/>
        </dgm:presLayoutVars>
      </dgm:prSet>
      <dgm:spPr/>
    </dgm:pt>
    <dgm:pt modelId="{4133E9E4-8CBB-410E-8E86-33BDF990D61D}" type="pres">
      <dgm:prSet presAssocID="{BD49FE8B-9EB9-4865-A1FB-8FAF4236B40D}" presName="dummyMaxCanvas" presStyleCnt="0">
        <dgm:presLayoutVars/>
      </dgm:prSet>
      <dgm:spPr/>
    </dgm:pt>
    <dgm:pt modelId="{832A0C7B-BB5A-4B77-9213-336423387126}" type="pres">
      <dgm:prSet presAssocID="{BD49FE8B-9EB9-4865-A1FB-8FAF4236B40D}" presName="FourNodes_1" presStyleLbl="node1" presStyleIdx="0" presStyleCnt="4">
        <dgm:presLayoutVars>
          <dgm:bulletEnabled val="1"/>
        </dgm:presLayoutVars>
      </dgm:prSet>
      <dgm:spPr/>
    </dgm:pt>
    <dgm:pt modelId="{6D107D15-B294-459A-99AD-06498B4C39F5}" type="pres">
      <dgm:prSet presAssocID="{BD49FE8B-9EB9-4865-A1FB-8FAF4236B40D}" presName="FourNodes_2" presStyleLbl="node1" presStyleIdx="1" presStyleCnt="4">
        <dgm:presLayoutVars>
          <dgm:bulletEnabled val="1"/>
        </dgm:presLayoutVars>
      </dgm:prSet>
      <dgm:spPr/>
    </dgm:pt>
    <dgm:pt modelId="{D479A5D3-5116-4DF0-A8F4-EE3F7CA4F2C9}" type="pres">
      <dgm:prSet presAssocID="{BD49FE8B-9EB9-4865-A1FB-8FAF4236B40D}" presName="FourNodes_3" presStyleLbl="node1" presStyleIdx="2" presStyleCnt="4">
        <dgm:presLayoutVars>
          <dgm:bulletEnabled val="1"/>
        </dgm:presLayoutVars>
      </dgm:prSet>
      <dgm:spPr/>
    </dgm:pt>
    <dgm:pt modelId="{BA15DA0F-7079-457C-B6FB-3F9A31598017}" type="pres">
      <dgm:prSet presAssocID="{BD49FE8B-9EB9-4865-A1FB-8FAF4236B40D}" presName="FourNodes_4" presStyleLbl="node1" presStyleIdx="3" presStyleCnt="4">
        <dgm:presLayoutVars>
          <dgm:bulletEnabled val="1"/>
        </dgm:presLayoutVars>
      </dgm:prSet>
      <dgm:spPr/>
    </dgm:pt>
    <dgm:pt modelId="{64DE291C-343D-436C-AA8E-3C18F5EF17EF}" type="pres">
      <dgm:prSet presAssocID="{BD49FE8B-9EB9-4865-A1FB-8FAF4236B40D}" presName="FourConn_1-2" presStyleLbl="fgAccFollowNode1" presStyleIdx="0" presStyleCnt="3">
        <dgm:presLayoutVars>
          <dgm:bulletEnabled val="1"/>
        </dgm:presLayoutVars>
      </dgm:prSet>
      <dgm:spPr/>
    </dgm:pt>
    <dgm:pt modelId="{5C00790C-3DD6-46B9-84DF-5D0092961E8C}" type="pres">
      <dgm:prSet presAssocID="{BD49FE8B-9EB9-4865-A1FB-8FAF4236B40D}" presName="FourConn_2-3" presStyleLbl="fgAccFollowNode1" presStyleIdx="1" presStyleCnt="3">
        <dgm:presLayoutVars>
          <dgm:bulletEnabled val="1"/>
        </dgm:presLayoutVars>
      </dgm:prSet>
      <dgm:spPr/>
    </dgm:pt>
    <dgm:pt modelId="{B1729A78-ED5A-418C-85CE-D7AA9A20CFF9}" type="pres">
      <dgm:prSet presAssocID="{BD49FE8B-9EB9-4865-A1FB-8FAF4236B40D}" presName="FourConn_3-4" presStyleLbl="fgAccFollowNode1" presStyleIdx="2" presStyleCnt="3">
        <dgm:presLayoutVars>
          <dgm:bulletEnabled val="1"/>
        </dgm:presLayoutVars>
      </dgm:prSet>
      <dgm:spPr/>
    </dgm:pt>
    <dgm:pt modelId="{3FA7AF64-40F1-4A0B-8FC0-30EE76E37C88}" type="pres">
      <dgm:prSet presAssocID="{BD49FE8B-9EB9-4865-A1FB-8FAF4236B40D}" presName="FourNodes_1_text" presStyleLbl="node1" presStyleIdx="3" presStyleCnt="4">
        <dgm:presLayoutVars>
          <dgm:bulletEnabled val="1"/>
        </dgm:presLayoutVars>
      </dgm:prSet>
      <dgm:spPr/>
    </dgm:pt>
    <dgm:pt modelId="{D2DF0908-B0F9-4642-B0F1-75A610E5A7B1}" type="pres">
      <dgm:prSet presAssocID="{BD49FE8B-9EB9-4865-A1FB-8FAF4236B40D}" presName="FourNodes_2_text" presStyleLbl="node1" presStyleIdx="3" presStyleCnt="4">
        <dgm:presLayoutVars>
          <dgm:bulletEnabled val="1"/>
        </dgm:presLayoutVars>
      </dgm:prSet>
      <dgm:spPr/>
    </dgm:pt>
    <dgm:pt modelId="{8E2EAD6E-24EB-4683-9216-7B02B0397408}" type="pres">
      <dgm:prSet presAssocID="{BD49FE8B-9EB9-4865-A1FB-8FAF4236B40D}" presName="FourNodes_3_text" presStyleLbl="node1" presStyleIdx="3" presStyleCnt="4">
        <dgm:presLayoutVars>
          <dgm:bulletEnabled val="1"/>
        </dgm:presLayoutVars>
      </dgm:prSet>
      <dgm:spPr/>
    </dgm:pt>
    <dgm:pt modelId="{26554971-4D78-4B71-A650-A2A888DA4191}" type="pres">
      <dgm:prSet presAssocID="{BD49FE8B-9EB9-4865-A1FB-8FAF4236B40D}" presName="FourNodes_4_text" presStyleLbl="node1" presStyleIdx="3" presStyleCnt="4">
        <dgm:presLayoutVars>
          <dgm:bulletEnabled val="1"/>
        </dgm:presLayoutVars>
      </dgm:prSet>
      <dgm:spPr/>
    </dgm:pt>
  </dgm:ptLst>
  <dgm:cxnLst>
    <dgm:cxn modelId="{6596A20D-F85B-42FD-8719-A10B0A30F7BF}" srcId="{BD49FE8B-9EB9-4865-A1FB-8FAF4236B40D}" destId="{0F94560D-DF59-431E-9483-5C38F884C204}" srcOrd="0" destOrd="0" parTransId="{B1546F6C-5EF7-4E16-BF04-27E1460416FD}" sibTransId="{C735E2F0-8155-4BCF-96B5-108BEFF4DF3A}"/>
    <dgm:cxn modelId="{EDCDC920-C3CD-47B6-A4A0-A6725F4341B6}" type="presOf" srcId="{84FCF5A2-1F3E-4630-A6ED-579DBA91B284}" destId="{BA15DA0F-7079-457C-B6FB-3F9A31598017}" srcOrd="0" destOrd="0" presId="urn:microsoft.com/office/officeart/2005/8/layout/vProcess5"/>
    <dgm:cxn modelId="{2CC17539-AE55-4413-9CC7-C05CF06D2B3C}" type="presOf" srcId="{72C777E7-BFF9-4D15-8722-054295CC95E2}" destId="{B1729A78-ED5A-418C-85CE-D7AA9A20CFF9}" srcOrd="0" destOrd="0" presId="urn:microsoft.com/office/officeart/2005/8/layout/vProcess5"/>
    <dgm:cxn modelId="{1B50F43F-0398-4D9D-BAFD-EAE943F271A5}" type="presOf" srcId="{C735E2F0-8155-4BCF-96B5-108BEFF4DF3A}" destId="{64DE291C-343D-436C-AA8E-3C18F5EF17EF}" srcOrd="0" destOrd="0" presId="urn:microsoft.com/office/officeart/2005/8/layout/vProcess5"/>
    <dgm:cxn modelId="{6C4A2765-626F-4060-86DE-DFA4CA7F9D76}" srcId="{BD49FE8B-9EB9-4865-A1FB-8FAF4236B40D}" destId="{1788D8E2-E013-4E2A-8D27-2A3A3AF34211}" srcOrd="2" destOrd="0" parTransId="{95275EAE-E21C-41AC-8850-ED6BC7F490BF}" sibTransId="{72C777E7-BFF9-4D15-8722-054295CC95E2}"/>
    <dgm:cxn modelId="{BF4D5D45-2A18-4FE3-B2A8-E87BC03C40EC}" type="presOf" srcId="{1AD11508-1971-435B-BA4B-F2142F5D91FC}" destId="{6D107D15-B294-459A-99AD-06498B4C39F5}" srcOrd="0" destOrd="0" presId="urn:microsoft.com/office/officeart/2005/8/layout/vProcess5"/>
    <dgm:cxn modelId="{A8012F47-C8B3-4ACA-A11F-28805A17072E}" type="presOf" srcId="{84FCF5A2-1F3E-4630-A6ED-579DBA91B284}" destId="{26554971-4D78-4B71-A650-A2A888DA4191}" srcOrd="1" destOrd="0" presId="urn:microsoft.com/office/officeart/2005/8/layout/vProcess5"/>
    <dgm:cxn modelId="{D72E376D-F777-49A3-8A9A-193DE99625F6}" type="presOf" srcId="{0F94560D-DF59-431E-9483-5C38F884C204}" destId="{3FA7AF64-40F1-4A0B-8FC0-30EE76E37C88}" srcOrd="1" destOrd="0" presId="urn:microsoft.com/office/officeart/2005/8/layout/vProcess5"/>
    <dgm:cxn modelId="{1E5C0B78-1585-4CAA-A1D5-6CF1B22128E3}" type="presOf" srcId="{1788D8E2-E013-4E2A-8D27-2A3A3AF34211}" destId="{8E2EAD6E-24EB-4683-9216-7B02B0397408}" srcOrd="1" destOrd="0" presId="urn:microsoft.com/office/officeart/2005/8/layout/vProcess5"/>
    <dgm:cxn modelId="{A05F0080-E7CD-4C29-A2AF-E2954DE365D8}" type="presOf" srcId="{1788D8E2-E013-4E2A-8D27-2A3A3AF34211}" destId="{D479A5D3-5116-4DF0-A8F4-EE3F7CA4F2C9}" srcOrd="0" destOrd="0" presId="urn:microsoft.com/office/officeart/2005/8/layout/vProcess5"/>
    <dgm:cxn modelId="{5705559A-02CE-4D83-9F2B-A2A79A5F17C6}" type="presOf" srcId="{0F94560D-DF59-431E-9483-5C38F884C204}" destId="{832A0C7B-BB5A-4B77-9213-336423387126}" srcOrd="0" destOrd="0" presId="urn:microsoft.com/office/officeart/2005/8/layout/vProcess5"/>
    <dgm:cxn modelId="{A38C41B0-960E-4B4C-B527-0E40B482811E}" type="presOf" srcId="{BD49FE8B-9EB9-4865-A1FB-8FAF4236B40D}" destId="{D0453B3E-3E41-435D-BD60-D15272F9DE72}" srcOrd="0" destOrd="0" presId="urn:microsoft.com/office/officeart/2005/8/layout/vProcess5"/>
    <dgm:cxn modelId="{7302F7B4-BEBA-448E-BD9A-4F60BA98C9AA}" srcId="{BD49FE8B-9EB9-4865-A1FB-8FAF4236B40D}" destId="{1AD11508-1971-435B-BA4B-F2142F5D91FC}" srcOrd="1" destOrd="0" parTransId="{71E829CA-2925-4430-ADE4-61F4219D7269}" sibTransId="{2B876A18-A2C1-4895-946A-1F0948C53F07}"/>
    <dgm:cxn modelId="{E83DB3BA-7095-4A14-8A0F-59283D4DA062}" type="presOf" srcId="{2B876A18-A2C1-4895-946A-1F0948C53F07}" destId="{5C00790C-3DD6-46B9-84DF-5D0092961E8C}" srcOrd="0" destOrd="0" presId="urn:microsoft.com/office/officeart/2005/8/layout/vProcess5"/>
    <dgm:cxn modelId="{69415BD6-2E92-45E4-B053-EDFB9F6AD3DE}" type="presOf" srcId="{1AD11508-1971-435B-BA4B-F2142F5D91FC}" destId="{D2DF0908-B0F9-4642-B0F1-75A610E5A7B1}" srcOrd="1" destOrd="0" presId="urn:microsoft.com/office/officeart/2005/8/layout/vProcess5"/>
    <dgm:cxn modelId="{ADA98AED-725E-448F-96D7-3F45C541EE99}" srcId="{BD49FE8B-9EB9-4865-A1FB-8FAF4236B40D}" destId="{84FCF5A2-1F3E-4630-A6ED-579DBA91B284}" srcOrd="3" destOrd="0" parTransId="{D642532B-C9F4-4DD9-ADC6-3128534B58C5}" sibTransId="{8BC86C21-B78C-4A9E-9355-9413CAD33C83}"/>
    <dgm:cxn modelId="{614F3A81-003A-4E8D-9B88-7CC90B3F1E83}" type="presParOf" srcId="{D0453B3E-3E41-435D-BD60-D15272F9DE72}" destId="{4133E9E4-8CBB-410E-8E86-33BDF990D61D}" srcOrd="0" destOrd="0" presId="urn:microsoft.com/office/officeart/2005/8/layout/vProcess5"/>
    <dgm:cxn modelId="{F90DEE49-BDB8-406F-8100-7C76E3C244F6}" type="presParOf" srcId="{D0453B3E-3E41-435D-BD60-D15272F9DE72}" destId="{832A0C7B-BB5A-4B77-9213-336423387126}" srcOrd="1" destOrd="0" presId="urn:microsoft.com/office/officeart/2005/8/layout/vProcess5"/>
    <dgm:cxn modelId="{6D78FF5C-03D3-4763-9A2A-9916F33F6FAE}" type="presParOf" srcId="{D0453B3E-3E41-435D-BD60-D15272F9DE72}" destId="{6D107D15-B294-459A-99AD-06498B4C39F5}" srcOrd="2" destOrd="0" presId="urn:microsoft.com/office/officeart/2005/8/layout/vProcess5"/>
    <dgm:cxn modelId="{EC42E05D-88DD-43E0-B49B-F94E966DF6BE}" type="presParOf" srcId="{D0453B3E-3E41-435D-BD60-D15272F9DE72}" destId="{D479A5D3-5116-4DF0-A8F4-EE3F7CA4F2C9}" srcOrd="3" destOrd="0" presId="urn:microsoft.com/office/officeart/2005/8/layout/vProcess5"/>
    <dgm:cxn modelId="{E588B24F-A168-495C-8D1B-9D95732D36AA}" type="presParOf" srcId="{D0453B3E-3E41-435D-BD60-D15272F9DE72}" destId="{BA15DA0F-7079-457C-B6FB-3F9A31598017}" srcOrd="4" destOrd="0" presId="urn:microsoft.com/office/officeart/2005/8/layout/vProcess5"/>
    <dgm:cxn modelId="{E0540E0D-1677-48A6-B580-D1E22970C40E}" type="presParOf" srcId="{D0453B3E-3E41-435D-BD60-D15272F9DE72}" destId="{64DE291C-343D-436C-AA8E-3C18F5EF17EF}" srcOrd="5" destOrd="0" presId="urn:microsoft.com/office/officeart/2005/8/layout/vProcess5"/>
    <dgm:cxn modelId="{A3FECC90-C29A-4896-8CFA-6B595DB14B6C}" type="presParOf" srcId="{D0453B3E-3E41-435D-BD60-D15272F9DE72}" destId="{5C00790C-3DD6-46B9-84DF-5D0092961E8C}" srcOrd="6" destOrd="0" presId="urn:microsoft.com/office/officeart/2005/8/layout/vProcess5"/>
    <dgm:cxn modelId="{F86167D3-7E1F-45E9-B76F-016A44D04E24}" type="presParOf" srcId="{D0453B3E-3E41-435D-BD60-D15272F9DE72}" destId="{B1729A78-ED5A-418C-85CE-D7AA9A20CFF9}" srcOrd="7" destOrd="0" presId="urn:microsoft.com/office/officeart/2005/8/layout/vProcess5"/>
    <dgm:cxn modelId="{91CB76F6-6AE4-45BE-8E88-920518435816}" type="presParOf" srcId="{D0453B3E-3E41-435D-BD60-D15272F9DE72}" destId="{3FA7AF64-40F1-4A0B-8FC0-30EE76E37C88}" srcOrd="8" destOrd="0" presId="urn:microsoft.com/office/officeart/2005/8/layout/vProcess5"/>
    <dgm:cxn modelId="{4B85A80C-0C8E-4032-BC23-190B11F09ABF}" type="presParOf" srcId="{D0453B3E-3E41-435D-BD60-D15272F9DE72}" destId="{D2DF0908-B0F9-4642-B0F1-75A610E5A7B1}" srcOrd="9" destOrd="0" presId="urn:microsoft.com/office/officeart/2005/8/layout/vProcess5"/>
    <dgm:cxn modelId="{228B18BE-8B08-43F5-9273-B40C60A79425}" type="presParOf" srcId="{D0453B3E-3E41-435D-BD60-D15272F9DE72}" destId="{8E2EAD6E-24EB-4683-9216-7B02B0397408}" srcOrd="10" destOrd="0" presId="urn:microsoft.com/office/officeart/2005/8/layout/vProcess5"/>
    <dgm:cxn modelId="{0E3DF39B-CA89-4D3A-8C0E-739C7773C60C}" type="presParOf" srcId="{D0453B3E-3E41-435D-BD60-D15272F9DE72}" destId="{26554971-4D78-4B71-A650-A2A888DA419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617E0C-5814-4E62-94AC-509C7AC5E479}" type="doc">
      <dgm:prSet loTypeId="urn:microsoft.com/office/officeart/2017/3/layout/HorizontalPathTimeline" loCatId="process" qsTypeId="urn:microsoft.com/office/officeart/2005/8/quickstyle/simple1" qsCatId="simple" csTypeId="urn:microsoft.com/office/officeart/2005/8/colors/colorful1" csCatId="colorful" phldr="1"/>
      <dgm:spPr/>
      <dgm:t>
        <a:bodyPr/>
        <a:lstStyle/>
        <a:p>
          <a:endParaRPr lang="en-US"/>
        </a:p>
      </dgm:t>
    </dgm:pt>
    <dgm:pt modelId="{9AA0D35C-0112-471A-89E7-C514836CB7F9}">
      <dgm:prSet/>
      <dgm:spPr/>
      <dgm:t>
        <a:bodyPr/>
        <a:lstStyle/>
        <a:p>
          <a:pPr>
            <a:defRPr b="1"/>
          </a:pPr>
          <a:r>
            <a:rPr lang="en-US" dirty="0"/>
            <a:t>2019</a:t>
          </a:r>
        </a:p>
      </dgm:t>
    </dgm:pt>
    <dgm:pt modelId="{2279CB63-1373-43D1-9BC0-D87537C6AF7C}" type="parTrans" cxnId="{A0A7B358-33D6-4DCE-83DF-B1BFFB8AA3DF}">
      <dgm:prSet/>
      <dgm:spPr/>
      <dgm:t>
        <a:bodyPr/>
        <a:lstStyle/>
        <a:p>
          <a:endParaRPr lang="en-US"/>
        </a:p>
      </dgm:t>
    </dgm:pt>
    <dgm:pt modelId="{34E30A3D-E4D1-42BA-8ABD-6BF33BD122CD}" type="sibTrans" cxnId="{A0A7B358-33D6-4DCE-83DF-B1BFFB8AA3DF}">
      <dgm:prSet/>
      <dgm:spPr/>
      <dgm:t>
        <a:bodyPr/>
        <a:lstStyle/>
        <a:p>
          <a:endParaRPr lang="en-US"/>
        </a:p>
      </dgm:t>
    </dgm:pt>
    <dgm:pt modelId="{F8432BD5-5BD6-4815-93FD-5A278FDEE77D}">
      <dgm:prSet custT="1"/>
      <dgm:spPr/>
      <dgm:t>
        <a:bodyPr/>
        <a:lstStyle/>
        <a:p>
          <a:r>
            <a:rPr lang="en-US" sz="1800" b="1" dirty="0"/>
            <a:t>Pre-2019</a:t>
          </a:r>
        </a:p>
      </dgm:t>
    </dgm:pt>
    <dgm:pt modelId="{8A15F43A-5588-4591-B4CD-4E719D6E1698}" type="parTrans" cxnId="{8A6B2F05-68C5-47E9-849D-4E2D04D72CBF}">
      <dgm:prSet/>
      <dgm:spPr/>
      <dgm:t>
        <a:bodyPr/>
        <a:lstStyle/>
        <a:p>
          <a:endParaRPr lang="en-US"/>
        </a:p>
      </dgm:t>
    </dgm:pt>
    <dgm:pt modelId="{822C81F6-3620-444E-ABB9-CDAC7194C993}" type="sibTrans" cxnId="{8A6B2F05-68C5-47E9-849D-4E2D04D72CBF}">
      <dgm:prSet/>
      <dgm:spPr/>
      <dgm:t>
        <a:bodyPr/>
        <a:lstStyle/>
        <a:p>
          <a:endParaRPr lang="en-US"/>
        </a:p>
      </dgm:t>
    </dgm:pt>
    <dgm:pt modelId="{96016C8D-E9D2-492F-B224-F05BF7D1F469}">
      <dgm:prSet custT="1"/>
      <dgm:spPr/>
      <dgm:t>
        <a:bodyPr/>
        <a:lstStyle/>
        <a:p>
          <a:r>
            <a:rPr lang="en-US" sz="1800" dirty="0"/>
            <a:t>Methadone – Women with OUD/pregnant</a:t>
          </a:r>
        </a:p>
      </dgm:t>
    </dgm:pt>
    <dgm:pt modelId="{6BF52953-E387-4B70-90C9-E73050EA2AD9}" type="parTrans" cxnId="{FF2A350F-C53D-4B5C-90DF-FDBDE90B9785}">
      <dgm:prSet/>
      <dgm:spPr/>
      <dgm:t>
        <a:bodyPr/>
        <a:lstStyle/>
        <a:p>
          <a:endParaRPr lang="en-US"/>
        </a:p>
      </dgm:t>
    </dgm:pt>
    <dgm:pt modelId="{8C8EA737-DDF6-41D0-9FB6-39E9F2FCD182}" type="sibTrans" cxnId="{FF2A350F-C53D-4B5C-90DF-FDBDE90B9785}">
      <dgm:prSet/>
      <dgm:spPr/>
      <dgm:t>
        <a:bodyPr/>
        <a:lstStyle/>
        <a:p>
          <a:endParaRPr lang="en-US"/>
        </a:p>
      </dgm:t>
    </dgm:pt>
    <dgm:pt modelId="{44B76951-9307-4390-B640-CF80C5022BDD}">
      <dgm:prSet custT="1"/>
      <dgm:spPr/>
      <dgm:t>
        <a:bodyPr/>
        <a:lstStyle/>
        <a:p>
          <a:r>
            <a:rPr lang="en-US" sz="1800" dirty="0"/>
            <a:t>Vivitrol – Small re-entry population (OUD/AUD).  Partnership SSO Reentry, Adult Correctional Health, </a:t>
          </a:r>
          <a:r>
            <a:rPr lang="en-US" sz="1800" dirty="0" err="1"/>
            <a:t>Wellspace</a:t>
          </a:r>
          <a:r>
            <a:rPr lang="en-US" sz="1800" dirty="0"/>
            <a:t>.</a:t>
          </a:r>
        </a:p>
      </dgm:t>
    </dgm:pt>
    <dgm:pt modelId="{E7FC1357-B877-48CB-A647-F9DECBA9BE24}" type="parTrans" cxnId="{CC0CDF7D-C480-4FFF-8361-A63372E9EF0F}">
      <dgm:prSet/>
      <dgm:spPr/>
      <dgm:t>
        <a:bodyPr/>
        <a:lstStyle/>
        <a:p>
          <a:endParaRPr lang="en-US"/>
        </a:p>
      </dgm:t>
    </dgm:pt>
    <dgm:pt modelId="{D453C8C7-394F-407D-9629-F75D69A96C36}" type="sibTrans" cxnId="{CC0CDF7D-C480-4FFF-8361-A63372E9EF0F}">
      <dgm:prSet/>
      <dgm:spPr/>
      <dgm:t>
        <a:bodyPr/>
        <a:lstStyle/>
        <a:p>
          <a:endParaRPr lang="en-US"/>
        </a:p>
      </dgm:t>
    </dgm:pt>
    <dgm:pt modelId="{40630111-91CA-4414-84E3-639D3D6022CC}">
      <dgm:prSet/>
      <dgm:spPr/>
      <dgm:t>
        <a:bodyPr/>
        <a:lstStyle/>
        <a:p>
          <a:pPr>
            <a:defRPr b="1"/>
          </a:pPr>
          <a:r>
            <a:rPr lang="en-US" dirty="0"/>
            <a:t>2019</a:t>
          </a:r>
        </a:p>
      </dgm:t>
    </dgm:pt>
    <dgm:pt modelId="{1FA98B8D-292B-40D5-95A4-E9F95BAFDC0A}" type="parTrans" cxnId="{A84C10D3-82A0-445C-B3F6-5A39455B18E8}">
      <dgm:prSet/>
      <dgm:spPr/>
      <dgm:t>
        <a:bodyPr/>
        <a:lstStyle/>
        <a:p>
          <a:endParaRPr lang="en-US"/>
        </a:p>
      </dgm:t>
    </dgm:pt>
    <dgm:pt modelId="{B8A523E9-A33F-4E66-96E8-3329A8263C97}" type="sibTrans" cxnId="{A84C10D3-82A0-445C-B3F6-5A39455B18E8}">
      <dgm:prSet/>
      <dgm:spPr/>
      <dgm:t>
        <a:bodyPr/>
        <a:lstStyle/>
        <a:p>
          <a:endParaRPr lang="en-US"/>
        </a:p>
      </dgm:t>
    </dgm:pt>
    <dgm:pt modelId="{C888B68F-DA91-4B67-B1B4-1F216EA08CC6}">
      <dgm:prSet custT="1"/>
      <dgm:spPr/>
      <dgm:t>
        <a:bodyPr/>
        <a:lstStyle/>
        <a:p>
          <a:r>
            <a:rPr lang="en-US" sz="1800" dirty="0"/>
            <a:t>County MAT Expansion 2019- Health Management Associates, Inc. (HMA) Consultants working with counties to expand MAT in Criminal Justice settings – continuation meds (methadone contracted)</a:t>
          </a:r>
        </a:p>
      </dgm:t>
    </dgm:pt>
    <dgm:pt modelId="{29620FB9-07FA-4FDC-841A-85583E1E600C}" type="parTrans" cxnId="{E1BF3C93-8E8D-4556-9DEC-027B62E1B4C7}">
      <dgm:prSet/>
      <dgm:spPr/>
      <dgm:t>
        <a:bodyPr/>
        <a:lstStyle/>
        <a:p>
          <a:endParaRPr lang="en-US"/>
        </a:p>
      </dgm:t>
    </dgm:pt>
    <dgm:pt modelId="{D8096C76-C908-42F9-8634-CE3AD07318EF}" type="sibTrans" cxnId="{E1BF3C93-8E8D-4556-9DEC-027B62E1B4C7}">
      <dgm:prSet/>
      <dgm:spPr/>
      <dgm:t>
        <a:bodyPr/>
        <a:lstStyle/>
        <a:p>
          <a:endParaRPr lang="en-US"/>
        </a:p>
      </dgm:t>
    </dgm:pt>
    <dgm:pt modelId="{29CC8015-553F-4BE3-84F4-2EAA443E113C}">
      <dgm:prSet/>
      <dgm:spPr/>
      <dgm:t>
        <a:bodyPr/>
        <a:lstStyle/>
        <a:p>
          <a:pPr>
            <a:defRPr b="1"/>
          </a:pPr>
          <a:r>
            <a:rPr lang="en-US"/>
            <a:t>2023</a:t>
          </a:r>
        </a:p>
      </dgm:t>
    </dgm:pt>
    <dgm:pt modelId="{51261AC5-FAC0-4341-9B1D-4AE550F61494}" type="parTrans" cxnId="{49E99D45-3F5E-418B-91C4-5F0C30DB915D}">
      <dgm:prSet/>
      <dgm:spPr/>
      <dgm:t>
        <a:bodyPr/>
        <a:lstStyle/>
        <a:p>
          <a:endParaRPr lang="en-US"/>
        </a:p>
      </dgm:t>
    </dgm:pt>
    <dgm:pt modelId="{1B5315BF-CEA9-485B-8F81-2A55D822C87A}" type="sibTrans" cxnId="{49E99D45-3F5E-418B-91C4-5F0C30DB915D}">
      <dgm:prSet/>
      <dgm:spPr/>
      <dgm:t>
        <a:bodyPr/>
        <a:lstStyle/>
        <a:p>
          <a:endParaRPr lang="en-US"/>
        </a:p>
      </dgm:t>
    </dgm:pt>
    <dgm:pt modelId="{FC47AC2F-8621-4A6B-8D5B-E0DCE6221FE2}">
      <dgm:prSet custT="1"/>
      <dgm:spPr/>
      <dgm:t>
        <a:bodyPr/>
        <a:lstStyle/>
        <a:p>
          <a:r>
            <a:rPr lang="en-US" sz="1800"/>
            <a:t>County MAT Expansion 2023 – full induction program (X-waiver elimination)</a:t>
          </a:r>
        </a:p>
      </dgm:t>
    </dgm:pt>
    <dgm:pt modelId="{D108E0E7-FEDF-4A0D-9C38-1534B5CC73C4}" type="parTrans" cxnId="{81154664-94F1-4EB5-A13C-245804BD00F3}">
      <dgm:prSet/>
      <dgm:spPr/>
      <dgm:t>
        <a:bodyPr/>
        <a:lstStyle/>
        <a:p>
          <a:endParaRPr lang="en-US"/>
        </a:p>
      </dgm:t>
    </dgm:pt>
    <dgm:pt modelId="{305ABB8E-CE2D-4A09-B154-87779A6C40FB}" type="sibTrans" cxnId="{81154664-94F1-4EB5-A13C-245804BD00F3}">
      <dgm:prSet/>
      <dgm:spPr/>
      <dgm:t>
        <a:bodyPr/>
        <a:lstStyle/>
        <a:p>
          <a:endParaRPr lang="en-US"/>
        </a:p>
      </dgm:t>
    </dgm:pt>
    <dgm:pt modelId="{2498F3FB-0D75-4CB1-BA9C-CB40F691776D}" type="pres">
      <dgm:prSet presAssocID="{46617E0C-5814-4E62-94AC-509C7AC5E479}" presName="root" presStyleCnt="0">
        <dgm:presLayoutVars>
          <dgm:chMax/>
          <dgm:chPref/>
          <dgm:animLvl val="lvl"/>
        </dgm:presLayoutVars>
      </dgm:prSet>
      <dgm:spPr/>
    </dgm:pt>
    <dgm:pt modelId="{66006D44-2A64-4315-880E-03287CE364CF}" type="pres">
      <dgm:prSet presAssocID="{46617E0C-5814-4E62-94AC-509C7AC5E479}" presName="divider" presStyleLbl="node1" presStyleIdx="0" presStyleCnt="1"/>
      <dgm:spPr/>
    </dgm:pt>
    <dgm:pt modelId="{5D9E8674-B9B4-4D27-A647-EFC48E69C637}" type="pres">
      <dgm:prSet presAssocID="{46617E0C-5814-4E62-94AC-509C7AC5E479}" presName="nodes" presStyleCnt="0">
        <dgm:presLayoutVars>
          <dgm:chMax/>
          <dgm:chPref/>
          <dgm:animLvl val="lvl"/>
        </dgm:presLayoutVars>
      </dgm:prSet>
      <dgm:spPr/>
    </dgm:pt>
    <dgm:pt modelId="{AD4C6E8A-2A73-43CD-B9D5-E0DA26486577}" type="pres">
      <dgm:prSet presAssocID="{9AA0D35C-0112-471A-89E7-C514836CB7F9}" presName="composite" presStyleCnt="0"/>
      <dgm:spPr/>
    </dgm:pt>
    <dgm:pt modelId="{8C94D414-C656-4D8A-8815-8C226F815F46}" type="pres">
      <dgm:prSet presAssocID="{9AA0D35C-0112-471A-89E7-C514836CB7F9}" presName="L1TextContainer" presStyleLbl="revTx" presStyleIdx="0" presStyleCnt="3">
        <dgm:presLayoutVars>
          <dgm:chMax val="1"/>
          <dgm:chPref val="1"/>
          <dgm:bulletEnabled val="1"/>
        </dgm:presLayoutVars>
      </dgm:prSet>
      <dgm:spPr/>
    </dgm:pt>
    <dgm:pt modelId="{BA14F56E-A14C-4A85-BD54-FB18609FDB48}" type="pres">
      <dgm:prSet presAssocID="{9AA0D35C-0112-471A-89E7-C514836CB7F9}" presName="L2TextContainerWrapper" presStyleCnt="0">
        <dgm:presLayoutVars>
          <dgm:chMax val="0"/>
          <dgm:chPref val="0"/>
          <dgm:bulletEnabled val="1"/>
        </dgm:presLayoutVars>
      </dgm:prSet>
      <dgm:spPr/>
    </dgm:pt>
    <dgm:pt modelId="{DF45278A-F1DC-4EF6-94E6-3CC75E968776}" type="pres">
      <dgm:prSet presAssocID="{9AA0D35C-0112-471A-89E7-C514836CB7F9}" presName="L2TextContainer" presStyleLbl="bgAccFollowNode1" presStyleIdx="0" presStyleCnt="3" custScaleY="135181"/>
      <dgm:spPr/>
    </dgm:pt>
    <dgm:pt modelId="{39FEE50C-B74C-4E5A-B9DF-DE302D28B06B}" type="pres">
      <dgm:prSet presAssocID="{9AA0D35C-0112-471A-89E7-C514836CB7F9}" presName="FlexibleEmptyPlaceHolder" presStyleCnt="0"/>
      <dgm:spPr/>
    </dgm:pt>
    <dgm:pt modelId="{08E35AD6-5ECC-44BF-BDB2-9168C46C4B5C}" type="pres">
      <dgm:prSet presAssocID="{9AA0D35C-0112-471A-89E7-C514836CB7F9}" presName="ConnectLine" presStyleLbl="alignNode1" presStyleIdx="0" presStyleCnt="3"/>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ln>
        <a:effectLst/>
      </dgm:spPr>
    </dgm:pt>
    <dgm:pt modelId="{DD1D0F12-A721-4680-AED3-E3B12DC1169E}" type="pres">
      <dgm:prSet presAssocID="{9AA0D35C-0112-471A-89E7-C514836CB7F9}" presName="ConnectorPoint" presStyleLbl="fgAcc1" presStyleIdx="0" presStyleCnt="3"/>
      <dgm:spPr>
        <a:solidFill>
          <a:schemeClr val="lt1">
            <a:alpha val="90000"/>
            <a:hueOff val="0"/>
            <a:satOff val="0"/>
            <a:lumOff val="0"/>
            <a:alphaOff val="0"/>
          </a:schemeClr>
        </a:solidFill>
        <a:ln w="15875" cap="flat" cmpd="sng" algn="ctr">
          <a:noFill/>
          <a:prstDash val="solid"/>
        </a:ln>
        <a:effectLst/>
      </dgm:spPr>
    </dgm:pt>
    <dgm:pt modelId="{7569A334-54B1-458F-9A23-910C85682545}" type="pres">
      <dgm:prSet presAssocID="{9AA0D35C-0112-471A-89E7-C514836CB7F9}" presName="EmptyPlaceHolder" presStyleCnt="0"/>
      <dgm:spPr/>
    </dgm:pt>
    <dgm:pt modelId="{9F91AF3B-9AEC-43E1-9F85-2C03BB365A40}" type="pres">
      <dgm:prSet presAssocID="{34E30A3D-E4D1-42BA-8ABD-6BF33BD122CD}" presName="spaceBetweenRectangles" presStyleCnt="0"/>
      <dgm:spPr/>
    </dgm:pt>
    <dgm:pt modelId="{5043BF09-BC19-40A8-9371-8B3F2FBEB9F6}" type="pres">
      <dgm:prSet presAssocID="{40630111-91CA-4414-84E3-639D3D6022CC}" presName="composite" presStyleCnt="0"/>
      <dgm:spPr/>
    </dgm:pt>
    <dgm:pt modelId="{65B71682-0686-47C5-8D72-04DEBBE56824}" type="pres">
      <dgm:prSet presAssocID="{40630111-91CA-4414-84E3-639D3D6022CC}" presName="L1TextContainer" presStyleLbl="revTx" presStyleIdx="1" presStyleCnt="3">
        <dgm:presLayoutVars>
          <dgm:chMax val="1"/>
          <dgm:chPref val="1"/>
          <dgm:bulletEnabled val="1"/>
        </dgm:presLayoutVars>
      </dgm:prSet>
      <dgm:spPr/>
    </dgm:pt>
    <dgm:pt modelId="{8A082113-74C6-49B5-ACB8-BE5FF868FF1C}" type="pres">
      <dgm:prSet presAssocID="{40630111-91CA-4414-84E3-639D3D6022CC}" presName="L2TextContainerWrapper" presStyleCnt="0">
        <dgm:presLayoutVars>
          <dgm:chMax val="0"/>
          <dgm:chPref val="0"/>
          <dgm:bulletEnabled val="1"/>
        </dgm:presLayoutVars>
      </dgm:prSet>
      <dgm:spPr/>
    </dgm:pt>
    <dgm:pt modelId="{A873B5FE-9FC0-4FD3-9953-0C3B27238ABE}" type="pres">
      <dgm:prSet presAssocID="{40630111-91CA-4414-84E3-639D3D6022CC}" presName="L2TextContainer" presStyleLbl="bgAccFollowNode1" presStyleIdx="1" presStyleCnt="3" custScaleY="250951"/>
      <dgm:spPr/>
    </dgm:pt>
    <dgm:pt modelId="{436F5D2B-8AF1-4BE5-9D11-79A26A5FBCAF}" type="pres">
      <dgm:prSet presAssocID="{40630111-91CA-4414-84E3-639D3D6022CC}" presName="FlexibleEmptyPlaceHolder" presStyleCnt="0"/>
      <dgm:spPr/>
    </dgm:pt>
    <dgm:pt modelId="{4624A295-8090-4FD7-9982-7323FAB02715}" type="pres">
      <dgm:prSet presAssocID="{40630111-91CA-4414-84E3-639D3D6022CC}" presName="ConnectLine" presStyleLbl="alignNode1" presStyleIdx="1" presStyleCnt="3"/>
      <dgm:spPr>
        <a:solidFill>
          <a:schemeClr val="accent3">
            <a:hueOff val="0"/>
            <a:satOff val="0"/>
            <a:lumOff val="0"/>
            <a:alphaOff val="0"/>
          </a:schemeClr>
        </a:solidFill>
        <a:ln w="6350" cap="flat" cmpd="sng" algn="ctr">
          <a:solidFill>
            <a:schemeClr val="accent3">
              <a:hueOff val="0"/>
              <a:satOff val="0"/>
              <a:lumOff val="0"/>
              <a:alphaOff val="0"/>
            </a:schemeClr>
          </a:solidFill>
          <a:prstDash val="dash"/>
        </a:ln>
        <a:effectLst/>
      </dgm:spPr>
    </dgm:pt>
    <dgm:pt modelId="{08117633-1C6D-4177-A330-650B6C3FE0F1}" type="pres">
      <dgm:prSet presAssocID="{40630111-91CA-4414-84E3-639D3D6022CC}" presName="ConnectorPoint" presStyleLbl="fgAcc1" presStyleIdx="1" presStyleCnt="3"/>
      <dgm:spPr>
        <a:solidFill>
          <a:schemeClr val="lt1">
            <a:alpha val="90000"/>
            <a:hueOff val="0"/>
            <a:satOff val="0"/>
            <a:lumOff val="0"/>
            <a:alphaOff val="0"/>
          </a:schemeClr>
        </a:solidFill>
        <a:ln w="15875" cap="flat" cmpd="sng" algn="ctr">
          <a:noFill/>
          <a:prstDash val="solid"/>
        </a:ln>
        <a:effectLst/>
      </dgm:spPr>
    </dgm:pt>
    <dgm:pt modelId="{E1F38507-253C-454B-90F5-D5F3FA2B1E4E}" type="pres">
      <dgm:prSet presAssocID="{40630111-91CA-4414-84E3-639D3D6022CC}" presName="EmptyPlaceHolder" presStyleCnt="0"/>
      <dgm:spPr/>
    </dgm:pt>
    <dgm:pt modelId="{6265ADD0-A833-44B1-8A93-D2F16B181659}" type="pres">
      <dgm:prSet presAssocID="{B8A523E9-A33F-4E66-96E8-3329A8263C97}" presName="spaceBetweenRectangles" presStyleCnt="0"/>
      <dgm:spPr/>
    </dgm:pt>
    <dgm:pt modelId="{7C7829D0-8CFD-4437-930B-AFA7731FFC02}" type="pres">
      <dgm:prSet presAssocID="{29CC8015-553F-4BE3-84F4-2EAA443E113C}" presName="composite" presStyleCnt="0"/>
      <dgm:spPr/>
    </dgm:pt>
    <dgm:pt modelId="{8DDC5D09-6B99-469A-951A-FD026DC04C53}" type="pres">
      <dgm:prSet presAssocID="{29CC8015-553F-4BE3-84F4-2EAA443E113C}" presName="L1TextContainer" presStyleLbl="revTx" presStyleIdx="2" presStyleCnt="3">
        <dgm:presLayoutVars>
          <dgm:chMax val="1"/>
          <dgm:chPref val="1"/>
          <dgm:bulletEnabled val="1"/>
        </dgm:presLayoutVars>
      </dgm:prSet>
      <dgm:spPr/>
    </dgm:pt>
    <dgm:pt modelId="{2E4C2534-181E-45D1-A944-599C8CB70108}" type="pres">
      <dgm:prSet presAssocID="{29CC8015-553F-4BE3-84F4-2EAA443E113C}" presName="L2TextContainerWrapper" presStyleCnt="0">
        <dgm:presLayoutVars>
          <dgm:chMax val="0"/>
          <dgm:chPref val="0"/>
          <dgm:bulletEnabled val="1"/>
        </dgm:presLayoutVars>
      </dgm:prSet>
      <dgm:spPr/>
    </dgm:pt>
    <dgm:pt modelId="{4958E093-A8AE-4E7A-B567-11D9F7F4C310}" type="pres">
      <dgm:prSet presAssocID="{29CC8015-553F-4BE3-84F4-2EAA443E113C}" presName="L2TextContainer" presStyleLbl="bgAccFollowNode1" presStyleIdx="2" presStyleCnt="3" custScaleY="210313"/>
      <dgm:spPr/>
    </dgm:pt>
    <dgm:pt modelId="{4D4A6ABC-553C-47DF-9FCB-A04A910FED3F}" type="pres">
      <dgm:prSet presAssocID="{29CC8015-553F-4BE3-84F4-2EAA443E113C}" presName="FlexibleEmptyPlaceHolder" presStyleCnt="0"/>
      <dgm:spPr/>
    </dgm:pt>
    <dgm:pt modelId="{D85C595E-B568-4D14-ADBF-76E5E404C853}" type="pres">
      <dgm:prSet presAssocID="{29CC8015-553F-4BE3-84F4-2EAA443E113C}" presName="ConnectLine" presStyleLbl="alignNode1" presStyleIdx="2" presStyleCnt="3"/>
      <dgm:spPr>
        <a:solidFill>
          <a:schemeClr val="accent4">
            <a:hueOff val="0"/>
            <a:satOff val="0"/>
            <a:lumOff val="0"/>
            <a:alphaOff val="0"/>
          </a:schemeClr>
        </a:solidFill>
        <a:ln w="6350" cap="flat" cmpd="sng" algn="ctr">
          <a:solidFill>
            <a:schemeClr val="accent4">
              <a:hueOff val="0"/>
              <a:satOff val="0"/>
              <a:lumOff val="0"/>
              <a:alphaOff val="0"/>
            </a:schemeClr>
          </a:solidFill>
          <a:prstDash val="dash"/>
        </a:ln>
        <a:effectLst/>
      </dgm:spPr>
    </dgm:pt>
    <dgm:pt modelId="{75D18317-4335-4753-9C80-1366380BE081}" type="pres">
      <dgm:prSet presAssocID="{29CC8015-553F-4BE3-84F4-2EAA443E113C}" presName="ConnectorPoint" presStyleLbl="fgAcc1" presStyleIdx="2" presStyleCnt="3"/>
      <dgm:spPr>
        <a:solidFill>
          <a:schemeClr val="lt1">
            <a:alpha val="90000"/>
            <a:hueOff val="0"/>
            <a:satOff val="0"/>
            <a:lumOff val="0"/>
            <a:alphaOff val="0"/>
          </a:schemeClr>
        </a:solidFill>
        <a:ln w="15875" cap="flat" cmpd="sng" algn="ctr">
          <a:noFill/>
          <a:prstDash val="solid"/>
        </a:ln>
        <a:effectLst/>
      </dgm:spPr>
    </dgm:pt>
    <dgm:pt modelId="{4CD56F2B-5800-4E6C-AD9A-7B4133425B62}" type="pres">
      <dgm:prSet presAssocID="{29CC8015-553F-4BE3-84F4-2EAA443E113C}" presName="EmptyPlaceHolder" presStyleCnt="0"/>
      <dgm:spPr/>
    </dgm:pt>
  </dgm:ptLst>
  <dgm:cxnLst>
    <dgm:cxn modelId="{8A6B2F05-68C5-47E9-849D-4E2D04D72CBF}" srcId="{9AA0D35C-0112-471A-89E7-C514836CB7F9}" destId="{F8432BD5-5BD6-4815-93FD-5A278FDEE77D}" srcOrd="0" destOrd="0" parTransId="{8A15F43A-5588-4591-B4CD-4E719D6E1698}" sibTransId="{822C81F6-3620-444E-ABB9-CDAC7194C993}"/>
    <dgm:cxn modelId="{FF2A350F-C53D-4B5C-90DF-FDBDE90B9785}" srcId="{F8432BD5-5BD6-4815-93FD-5A278FDEE77D}" destId="{96016C8D-E9D2-492F-B224-F05BF7D1F469}" srcOrd="0" destOrd="0" parTransId="{6BF52953-E387-4B70-90C9-E73050EA2AD9}" sibTransId="{8C8EA737-DDF6-41D0-9FB6-39E9F2FCD182}"/>
    <dgm:cxn modelId="{14030F29-14C7-4B86-B0A0-2EE4FFA82EE9}" type="presOf" srcId="{29CC8015-553F-4BE3-84F4-2EAA443E113C}" destId="{8DDC5D09-6B99-469A-951A-FD026DC04C53}" srcOrd="0" destOrd="0" presId="urn:microsoft.com/office/officeart/2017/3/layout/HorizontalPathTimeline"/>
    <dgm:cxn modelId="{81154664-94F1-4EB5-A13C-245804BD00F3}" srcId="{29CC8015-553F-4BE3-84F4-2EAA443E113C}" destId="{FC47AC2F-8621-4A6B-8D5B-E0DCE6221FE2}" srcOrd="0" destOrd="0" parTransId="{D108E0E7-FEDF-4A0D-9C38-1534B5CC73C4}" sibTransId="{305ABB8E-CE2D-4A09-B154-87779A6C40FB}"/>
    <dgm:cxn modelId="{49E99D45-3F5E-418B-91C4-5F0C30DB915D}" srcId="{46617E0C-5814-4E62-94AC-509C7AC5E479}" destId="{29CC8015-553F-4BE3-84F4-2EAA443E113C}" srcOrd="2" destOrd="0" parTransId="{51261AC5-FAC0-4341-9B1D-4AE550F61494}" sibTransId="{1B5315BF-CEA9-485B-8F81-2A55D822C87A}"/>
    <dgm:cxn modelId="{6670EA47-83C2-4727-81E1-34C8B9691239}" type="presOf" srcId="{9AA0D35C-0112-471A-89E7-C514836CB7F9}" destId="{8C94D414-C656-4D8A-8815-8C226F815F46}" srcOrd="0" destOrd="0" presId="urn:microsoft.com/office/officeart/2017/3/layout/HorizontalPathTimeline"/>
    <dgm:cxn modelId="{78103653-8A07-481B-8712-723282D94F10}" type="presOf" srcId="{46617E0C-5814-4E62-94AC-509C7AC5E479}" destId="{2498F3FB-0D75-4CB1-BA9C-CB40F691776D}" srcOrd="0" destOrd="0" presId="urn:microsoft.com/office/officeart/2017/3/layout/HorizontalPathTimeline"/>
    <dgm:cxn modelId="{A0A7B358-33D6-4DCE-83DF-B1BFFB8AA3DF}" srcId="{46617E0C-5814-4E62-94AC-509C7AC5E479}" destId="{9AA0D35C-0112-471A-89E7-C514836CB7F9}" srcOrd="0" destOrd="0" parTransId="{2279CB63-1373-43D1-9BC0-D87537C6AF7C}" sibTransId="{34E30A3D-E4D1-42BA-8ABD-6BF33BD122CD}"/>
    <dgm:cxn modelId="{CC0CDF7D-C480-4FFF-8361-A63372E9EF0F}" srcId="{F8432BD5-5BD6-4815-93FD-5A278FDEE77D}" destId="{44B76951-9307-4390-B640-CF80C5022BDD}" srcOrd="1" destOrd="0" parTransId="{E7FC1357-B877-48CB-A647-F9DECBA9BE24}" sibTransId="{D453C8C7-394F-407D-9629-F75D69A96C36}"/>
    <dgm:cxn modelId="{E1BF3C93-8E8D-4556-9DEC-027B62E1B4C7}" srcId="{40630111-91CA-4414-84E3-639D3D6022CC}" destId="{C888B68F-DA91-4B67-B1B4-1F216EA08CC6}" srcOrd="0" destOrd="0" parTransId="{29620FB9-07FA-4FDC-841A-85583E1E600C}" sibTransId="{D8096C76-C908-42F9-8634-CE3AD07318EF}"/>
    <dgm:cxn modelId="{1F1C9D93-0889-40D3-8BA4-CC54E90423D7}" type="presOf" srcId="{F8432BD5-5BD6-4815-93FD-5A278FDEE77D}" destId="{DF45278A-F1DC-4EF6-94E6-3CC75E968776}" srcOrd="0" destOrd="0" presId="urn:microsoft.com/office/officeart/2017/3/layout/HorizontalPathTimeline"/>
    <dgm:cxn modelId="{1A7B1F9C-A99E-4444-BB64-32E8BB971E39}" type="presOf" srcId="{FC47AC2F-8621-4A6B-8D5B-E0DCE6221FE2}" destId="{4958E093-A8AE-4E7A-B567-11D9F7F4C310}" srcOrd="0" destOrd="0" presId="urn:microsoft.com/office/officeart/2017/3/layout/HorizontalPathTimeline"/>
    <dgm:cxn modelId="{80C8D6C9-626D-4F53-810A-0853B6C0166C}" type="presOf" srcId="{96016C8D-E9D2-492F-B224-F05BF7D1F469}" destId="{DF45278A-F1DC-4EF6-94E6-3CC75E968776}" srcOrd="0" destOrd="1" presId="urn:microsoft.com/office/officeart/2017/3/layout/HorizontalPathTimeline"/>
    <dgm:cxn modelId="{A84C10D3-82A0-445C-B3F6-5A39455B18E8}" srcId="{46617E0C-5814-4E62-94AC-509C7AC5E479}" destId="{40630111-91CA-4414-84E3-639D3D6022CC}" srcOrd="1" destOrd="0" parTransId="{1FA98B8D-292B-40D5-95A4-E9F95BAFDC0A}" sibTransId="{B8A523E9-A33F-4E66-96E8-3329A8263C97}"/>
    <dgm:cxn modelId="{3FE497E9-6417-44A4-820C-293F0B235656}" type="presOf" srcId="{C888B68F-DA91-4B67-B1B4-1F216EA08CC6}" destId="{A873B5FE-9FC0-4FD3-9953-0C3B27238ABE}" srcOrd="0" destOrd="0" presId="urn:microsoft.com/office/officeart/2017/3/layout/HorizontalPathTimeline"/>
    <dgm:cxn modelId="{7093CAED-14F3-4959-ADFC-AF4A7A02D350}" type="presOf" srcId="{40630111-91CA-4414-84E3-639D3D6022CC}" destId="{65B71682-0686-47C5-8D72-04DEBBE56824}" srcOrd="0" destOrd="0" presId="urn:microsoft.com/office/officeart/2017/3/layout/HorizontalPathTimeline"/>
    <dgm:cxn modelId="{B05C35FD-BC73-421F-B18D-78AAE114B521}" type="presOf" srcId="{44B76951-9307-4390-B640-CF80C5022BDD}" destId="{DF45278A-F1DC-4EF6-94E6-3CC75E968776}" srcOrd="0" destOrd="2" presId="urn:microsoft.com/office/officeart/2017/3/layout/HorizontalPathTimeline"/>
    <dgm:cxn modelId="{284C67A7-DBD8-4B7E-825A-BCFDC7B9F261}" type="presParOf" srcId="{2498F3FB-0D75-4CB1-BA9C-CB40F691776D}" destId="{66006D44-2A64-4315-880E-03287CE364CF}" srcOrd="0" destOrd="0" presId="urn:microsoft.com/office/officeart/2017/3/layout/HorizontalPathTimeline"/>
    <dgm:cxn modelId="{DCEB8105-7935-4576-BC3C-DD7357F81F21}" type="presParOf" srcId="{2498F3FB-0D75-4CB1-BA9C-CB40F691776D}" destId="{5D9E8674-B9B4-4D27-A647-EFC48E69C637}" srcOrd="1" destOrd="0" presId="urn:microsoft.com/office/officeart/2017/3/layout/HorizontalPathTimeline"/>
    <dgm:cxn modelId="{A8455343-F973-43DE-B4A3-D46C02553C9F}" type="presParOf" srcId="{5D9E8674-B9B4-4D27-A647-EFC48E69C637}" destId="{AD4C6E8A-2A73-43CD-B9D5-E0DA26486577}" srcOrd="0" destOrd="0" presId="urn:microsoft.com/office/officeart/2017/3/layout/HorizontalPathTimeline"/>
    <dgm:cxn modelId="{DE2F3B9F-0569-4073-8BC3-6E5636C39FA6}" type="presParOf" srcId="{AD4C6E8A-2A73-43CD-B9D5-E0DA26486577}" destId="{8C94D414-C656-4D8A-8815-8C226F815F46}" srcOrd="0" destOrd="0" presId="urn:microsoft.com/office/officeart/2017/3/layout/HorizontalPathTimeline"/>
    <dgm:cxn modelId="{4E2EDCEE-339F-4379-8E25-EF94EDF76D5F}" type="presParOf" srcId="{AD4C6E8A-2A73-43CD-B9D5-E0DA26486577}" destId="{BA14F56E-A14C-4A85-BD54-FB18609FDB48}" srcOrd="1" destOrd="0" presId="urn:microsoft.com/office/officeart/2017/3/layout/HorizontalPathTimeline"/>
    <dgm:cxn modelId="{08A48E3C-CA76-4FED-A975-776BA48EC63F}" type="presParOf" srcId="{BA14F56E-A14C-4A85-BD54-FB18609FDB48}" destId="{DF45278A-F1DC-4EF6-94E6-3CC75E968776}" srcOrd="0" destOrd="0" presId="urn:microsoft.com/office/officeart/2017/3/layout/HorizontalPathTimeline"/>
    <dgm:cxn modelId="{523BC47E-EA4B-4B56-9CEC-57BF8B4C2894}" type="presParOf" srcId="{BA14F56E-A14C-4A85-BD54-FB18609FDB48}" destId="{39FEE50C-B74C-4E5A-B9DF-DE302D28B06B}" srcOrd="1" destOrd="0" presId="urn:microsoft.com/office/officeart/2017/3/layout/HorizontalPathTimeline"/>
    <dgm:cxn modelId="{4655AC80-83A6-4194-BA11-283517CF2428}" type="presParOf" srcId="{AD4C6E8A-2A73-43CD-B9D5-E0DA26486577}" destId="{08E35AD6-5ECC-44BF-BDB2-9168C46C4B5C}" srcOrd="2" destOrd="0" presId="urn:microsoft.com/office/officeart/2017/3/layout/HorizontalPathTimeline"/>
    <dgm:cxn modelId="{36324B33-C9A2-4B22-9FA5-60144F0579BF}" type="presParOf" srcId="{AD4C6E8A-2A73-43CD-B9D5-E0DA26486577}" destId="{DD1D0F12-A721-4680-AED3-E3B12DC1169E}" srcOrd="3" destOrd="0" presId="urn:microsoft.com/office/officeart/2017/3/layout/HorizontalPathTimeline"/>
    <dgm:cxn modelId="{86C839C4-211D-40C7-ACF1-F92BC22C58FD}" type="presParOf" srcId="{AD4C6E8A-2A73-43CD-B9D5-E0DA26486577}" destId="{7569A334-54B1-458F-9A23-910C85682545}" srcOrd="4" destOrd="0" presId="urn:microsoft.com/office/officeart/2017/3/layout/HorizontalPathTimeline"/>
    <dgm:cxn modelId="{5AA64C80-EFEF-408E-B994-201E7C9DE441}" type="presParOf" srcId="{5D9E8674-B9B4-4D27-A647-EFC48E69C637}" destId="{9F91AF3B-9AEC-43E1-9F85-2C03BB365A40}" srcOrd="1" destOrd="0" presId="urn:microsoft.com/office/officeart/2017/3/layout/HorizontalPathTimeline"/>
    <dgm:cxn modelId="{9168D577-2339-48AA-9EAF-F5528A97F3F1}" type="presParOf" srcId="{5D9E8674-B9B4-4D27-A647-EFC48E69C637}" destId="{5043BF09-BC19-40A8-9371-8B3F2FBEB9F6}" srcOrd="2" destOrd="0" presId="urn:microsoft.com/office/officeart/2017/3/layout/HorizontalPathTimeline"/>
    <dgm:cxn modelId="{EBB2BA45-F8B5-4CCA-BC19-07DF8CD974C1}" type="presParOf" srcId="{5043BF09-BC19-40A8-9371-8B3F2FBEB9F6}" destId="{65B71682-0686-47C5-8D72-04DEBBE56824}" srcOrd="0" destOrd="0" presId="urn:microsoft.com/office/officeart/2017/3/layout/HorizontalPathTimeline"/>
    <dgm:cxn modelId="{2E430327-CC65-4F36-AEED-BFCCB060DEE2}" type="presParOf" srcId="{5043BF09-BC19-40A8-9371-8B3F2FBEB9F6}" destId="{8A082113-74C6-49B5-ACB8-BE5FF868FF1C}" srcOrd="1" destOrd="0" presId="urn:microsoft.com/office/officeart/2017/3/layout/HorizontalPathTimeline"/>
    <dgm:cxn modelId="{51D58C60-69AE-4D2B-A3F1-891A779E6FD7}" type="presParOf" srcId="{8A082113-74C6-49B5-ACB8-BE5FF868FF1C}" destId="{A873B5FE-9FC0-4FD3-9953-0C3B27238ABE}" srcOrd="0" destOrd="0" presId="urn:microsoft.com/office/officeart/2017/3/layout/HorizontalPathTimeline"/>
    <dgm:cxn modelId="{30716250-B333-4E30-9339-E6E46314BE9B}" type="presParOf" srcId="{8A082113-74C6-49B5-ACB8-BE5FF868FF1C}" destId="{436F5D2B-8AF1-4BE5-9D11-79A26A5FBCAF}" srcOrd="1" destOrd="0" presId="urn:microsoft.com/office/officeart/2017/3/layout/HorizontalPathTimeline"/>
    <dgm:cxn modelId="{07843DAA-89D2-4768-BFF5-FA134D841E9A}" type="presParOf" srcId="{5043BF09-BC19-40A8-9371-8B3F2FBEB9F6}" destId="{4624A295-8090-4FD7-9982-7323FAB02715}" srcOrd="2" destOrd="0" presId="urn:microsoft.com/office/officeart/2017/3/layout/HorizontalPathTimeline"/>
    <dgm:cxn modelId="{FC5A2853-834C-4C7D-98CF-4FD207D26F7D}" type="presParOf" srcId="{5043BF09-BC19-40A8-9371-8B3F2FBEB9F6}" destId="{08117633-1C6D-4177-A330-650B6C3FE0F1}" srcOrd="3" destOrd="0" presId="urn:microsoft.com/office/officeart/2017/3/layout/HorizontalPathTimeline"/>
    <dgm:cxn modelId="{2A1B98EE-E788-4213-9410-AFBF7963AE38}" type="presParOf" srcId="{5043BF09-BC19-40A8-9371-8B3F2FBEB9F6}" destId="{E1F38507-253C-454B-90F5-D5F3FA2B1E4E}" srcOrd="4" destOrd="0" presId="urn:microsoft.com/office/officeart/2017/3/layout/HorizontalPathTimeline"/>
    <dgm:cxn modelId="{70D525B6-F6A0-4B1E-AB49-F0547038BD98}" type="presParOf" srcId="{5D9E8674-B9B4-4D27-A647-EFC48E69C637}" destId="{6265ADD0-A833-44B1-8A93-D2F16B181659}" srcOrd="3" destOrd="0" presId="urn:microsoft.com/office/officeart/2017/3/layout/HorizontalPathTimeline"/>
    <dgm:cxn modelId="{AB13F108-CD48-4F58-B831-B8E144C55F15}" type="presParOf" srcId="{5D9E8674-B9B4-4D27-A647-EFC48E69C637}" destId="{7C7829D0-8CFD-4437-930B-AFA7731FFC02}" srcOrd="4" destOrd="0" presId="urn:microsoft.com/office/officeart/2017/3/layout/HorizontalPathTimeline"/>
    <dgm:cxn modelId="{9CC1FA58-8E80-47CD-9D75-3996C6161B1D}" type="presParOf" srcId="{7C7829D0-8CFD-4437-930B-AFA7731FFC02}" destId="{8DDC5D09-6B99-469A-951A-FD026DC04C53}" srcOrd="0" destOrd="0" presId="urn:microsoft.com/office/officeart/2017/3/layout/HorizontalPathTimeline"/>
    <dgm:cxn modelId="{9E21CC78-69AB-4E86-B64C-A542E0D7DDC3}" type="presParOf" srcId="{7C7829D0-8CFD-4437-930B-AFA7731FFC02}" destId="{2E4C2534-181E-45D1-A944-599C8CB70108}" srcOrd="1" destOrd="0" presId="urn:microsoft.com/office/officeart/2017/3/layout/HorizontalPathTimeline"/>
    <dgm:cxn modelId="{2A05E844-9B41-489A-B9F8-F4DAE93DBC9D}" type="presParOf" srcId="{2E4C2534-181E-45D1-A944-599C8CB70108}" destId="{4958E093-A8AE-4E7A-B567-11D9F7F4C310}" srcOrd="0" destOrd="0" presId="urn:microsoft.com/office/officeart/2017/3/layout/HorizontalPathTimeline"/>
    <dgm:cxn modelId="{71132A7E-EF2F-46D1-B9E9-681DFE3E1443}" type="presParOf" srcId="{2E4C2534-181E-45D1-A944-599C8CB70108}" destId="{4D4A6ABC-553C-47DF-9FCB-A04A910FED3F}" srcOrd="1" destOrd="0" presId="urn:microsoft.com/office/officeart/2017/3/layout/HorizontalPathTimeline"/>
    <dgm:cxn modelId="{735854D9-99D3-49DE-A1BA-4E546F01C799}" type="presParOf" srcId="{7C7829D0-8CFD-4437-930B-AFA7731FFC02}" destId="{D85C595E-B568-4D14-ADBF-76E5E404C853}" srcOrd="2" destOrd="0" presId="urn:microsoft.com/office/officeart/2017/3/layout/HorizontalPathTimeline"/>
    <dgm:cxn modelId="{1374D83A-1D5A-4708-A407-C618C726BC03}" type="presParOf" srcId="{7C7829D0-8CFD-4437-930B-AFA7731FFC02}" destId="{75D18317-4335-4753-9C80-1366380BE081}" srcOrd="3" destOrd="0" presId="urn:microsoft.com/office/officeart/2017/3/layout/HorizontalPathTimeline"/>
    <dgm:cxn modelId="{A2CFCBB1-A613-4A84-BB89-B6DAAD03E1A4}" type="presParOf" srcId="{7C7829D0-8CFD-4437-930B-AFA7731FFC02}" destId="{4CD56F2B-5800-4E6C-AD9A-7B4133425B62}"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C7CBD3-F3BC-459A-9531-3E4A31CF19F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128CCAA1-F02E-455E-80E1-015B36B9BEDE}">
      <dgm:prSet custT="1"/>
      <dgm:spPr/>
      <dgm:t>
        <a:bodyPr/>
        <a:lstStyle/>
        <a:p>
          <a:r>
            <a:rPr lang="en-US" sz="2000" dirty="0"/>
            <a:t>Intake Process Revision, MAT induction unit </a:t>
          </a:r>
        </a:p>
      </dgm:t>
    </dgm:pt>
    <dgm:pt modelId="{0989EA91-7131-404B-B394-DE7E16515A56}" type="parTrans" cxnId="{D1DD1AF3-99D1-49C2-8135-EFFB3469EEFD}">
      <dgm:prSet/>
      <dgm:spPr/>
      <dgm:t>
        <a:bodyPr/>
        <a:lstStyle/>
        <a:p>
          <a:endParaRPr lang="en-US"/>
        </a:p>
      </dgm:t>
    </dgm:pt>
    <dgm:pt modelId="{30F5C5D6-1E1C-4B94-9C77-5B3343F29092}" type="sibTrans" cxnId="{D1DD1AF3-99D1-49C2-8135-EFFB3469EEFD}">
      <dgm:prSet/>
      <dgm:spPr/>
      <dgm:t>
        <a:bodyPr/>
        <a:lstStyle/>
        <a:p>
          <a:endParaRPr lang="en-US"/>
        </a:p>
      </dgm:t>
    </dgm:pt>
    <dgm:pt modelId="{A436A195-47C7-45EA-AB29-A0ED442375EC}">
      <dgm:prSet custT="1"/>
      <dgm:spPr/>
      <dgm:t>
        <a:bodyPr/>
        <a:lstStyle/>
        <a:p>
          <a:r>
            <a:rPr lang="en-US" sz="2000" dirty="0"/>
            <a:t>MAT for OUD includes Methadone, Buprenorphine (oral, injectable) and Vivitrol</a:t>
          </a:r>
        </a:p>
      </dgm:t>
    </dgm:pt>
    <dgm:pt modelId="{FC93367C-71AD-4F10-BC6F-DAB513447BB0}" type="parTrans" cxnId="{55959723-442C-4B96-AEBF-A60FC5BEAA3C}">
      <dgm:prSet/>
      <dgm:spPr/>
      <dgm:t>
        <a:bodyPr/>
        <a:lstStyle/>
        <a:p>
          <a:endParaRPr lang="en-US"/>
        </a:p>
      </dgm:t>
    </dgm:pt>
    <dgm:pt modelId="{AA16095A-E39A-4430-AC59-90ADE1E2A1AA}" type="sibTrans" cxnId="{55959723-442C-4B96-AEBF-A60FC5BEAA3C}">
      <dgm:prSet/>
      <dgm:spPr/>
      <dgm:t>
        <a:bodyPr/>
        <a:lstStyle/>
        <a:p>
          <a:endParaRPr lang="en-US"/>
        </a:p>
      </dgm:t>
    </dgm:pt>
    <dgm:pt modelId="{75A41979-DC77-4DC4-AD6E-517326FAE8ED}">
      <dgm:prSet custT="1"/>
      <dgm:spPr/>
      <dgm:t>
        <a:bodyPr/>
        <a:lstStyle/>
        <a:p>
          <a:r>
            <a:rPr lang="en-US" sz="2000" dirty="0"/>
            <a:t>Use of </a:t>
          </a:r>
          <a:r>
            <a:rPr lang="en-US" sz="2000" dirty="0" err="1"/>
            <a:t>Sublocade</a:t>
          </a:r>
          <a:r>
            <a:rPr lang="en-US" sz="2000" dirty="0"/>
            <a:t> (injectable) – for those who would benefit and would otherwise be discontinued from program </a:t>
          </a:r>
        </a:p>
      </dgm:t>
    </dgm:pt>
    <dgm:pt modelId="{638211B7-D0FF-4748-B2DD-B183B25FFC05}" type="parTrans" cxnId="{31B9E801-B8C5-4B9C-8F68-8FA12D0BB7B4}">
      <dgm:prSet/>
      <dgm:spPr/>
      <dgm:t>
        <a:bodyPr/>
        <a:lstStyle/>
        <a:p>
          <a:endParaRPr lang="en-US"/>
        </a:p>
      </dgm:t>
    </dgm:pt>
    <dgm:pt modelId="{07B9D8B4-09D5-497E-8EE5-B51C3D78A9EB}" type="sibTrans" cxnId="{31B9E801-B8C5-4B9C-8F68-8FA12D0BB7B4}">
      <dgm:prSet/>
      <dgm:spPr/>
      <dgm:t>
        <a:bodyPr/>
        <a:lstStyle/>
        <a:p>
          <a:endParaRPr lang="en-US"/>
        </a:p>
      </dgm:t>
    </dgm:pt>
    <dgm:pt modelId="{EBF8C10F-7C07-4A4C-A80E-38C72BBA5DBB}">
      <dgm:prSet custT="1"/>
      <dgm:spPr/>
      <dgm:t>
        <a:bodyPr/>
        <a:lstStyle/>
        <a:p>
          <a:r>
            <a:rPr lang="en-US" sz="2000"/>
            <a:t>Continuity of Care transitions – Referrals to ADS providers </a:t>
          </a:r>
          <a:endParaRPr lang="en-US" sz="2000" dirty="0"/>
        </a:p>
      </dgm:t>
    </dgm:pt>
    <dgm:pt modelId="{6B483948-5301-483C-91CD-9C135E871576}" type="parTrans" cxnId="{5A9EC2E9-F93F-4768-B912-29FADCD3A833}">
      <dgm:prSet/>
      <dgm:spPr/>
    </dgm:pt>
    <dgm:pt modelId="{703C24F6-A82A-483A-B9D4-5AD3664149A9}" type="sibTrans" cxnId="{5A9EC2E9-F93F-4768-B912-29FADCD3A833}">
      <dgm:prSet/>
      <dgm:spPr/>
    </dgm:pt>
    <dgm:pt modelId="{44270709-C125-4341-9E4F-EDA17A3F7074}">
      <dgm:prSet custT="1"/>
      <dgm:spPr/>
      <dgm:t>
        <a:bodyPr/>
        <a:lstStyle/>
        <a:p>
          <a:r>
            <a:rPr lang="en-US" sz="2000" dirty="0"/>
            <a:t>Education for staff and SSO, identifying diversion, frequent team meetings, tracking data, being trauma informed</a:t>
          </a:r>
        </a:p>
      </dgm:t>
    </dgm:pt>
    <dgm:pt modelId="{BF726613-0E0D-4B31-A926-5B973C67319B}" type="parTrans" cxnId="{3917DF72-AD80-467B-9385-A3D7D526AA26}">
      <dgm:prSet/>
      <dgm:spPr/>
    </dgm:pt>
    <dgm:pt modelId="{C01BFFCD-4297-4A24-821F-53D0F1C7EE01}" type="sibTrans" cxnId="{3917DF72-AD80-467B-9385-A3D7D526AA26}">
      <dgm:prSet/>
      <dgm:spPr/>
    </dgm:pt>
    <dgm:pt modelId="{05B5D3F3-801B-426F-BC6C-0B8AD6FB7C92}" type="pres">
      <dgm:prSet presAssocID="{D3C7CBD3-F3BC-459A-9531-3E4A31CF19F8}" presName="vert0" presStyleCnt="0">
        <dgm:presLayoutVars>
          <dgm:dir/>
          <dgm:animOne val="branch"/>
          <dgm:animLvl val="lvl"/>
        </dgm:presLayoutVars>
      </dgm:prSet>
      <dgm:spPr/>
    </dgm:pt>
    <dgm:pt modelId="{D396B8E7-60C7-4693-B142-131D8838B34D}" type="pres">
      <dgm:prSet presAssocID="{128CCAA1-F02E-455E-80E1-015B36B9BEDE}" presName="thickLine" presStyleLbl="alignNode1" presStyleIdx="0" presStyleCnt="5"/>
      <dgm:spPr/>
    </dgm:pt>
    <dgm:pt modelId="{208C0DBD-7F75-43F4-8B8A-3F296057E43A}" type="pres">
      <dgm:prSet presAssocID="{128CCAA1-F02E-455E-80E1-015B36B9BEDE}" presName="horz1" presStyleCnt="0"/>
      <dgm:spPr/>
    </dgm:pt>
    <dgm:pt modelId="{58109A89-A6BA-428D-A1FE-D9C8052931A1}" type="pres">
      <dgm:prSet presAssocID="{128CCAA1-F02E-455E-80E1-015B36B9BEDE}" presName="tx1" presStyleLbl="revTx" presStyleIdx="0" presStyleCnt="5"/>
      <dgm:spPr/>
    </dgm:pt>
    <dgm:pt modelId="{2D9BB730-AA30-451C-A57D-971C0528C22D}" type="pres">
      <dgm:prSet presAssocID="{128CCAA1-F02E-455E-80E1-015B36B9BEDE}" presName="vert1" presStyleCnt="0"/>
      <dgm:spPr/>
    </dgm:pt>
    <dgm:pt modelId="{1D23CF0D-A7DF-4EF0-AE5C-3EE9CA157B45}" type="pres">
      <dgm:prSet presAssocID="{A436A195-47C7-45EA-AB29-A0ED442375EC}" presName="thickLine" presStyleLbl="alignNode1" presStyleIdx="1" presStyleCnt="5"/>
      <dgm:spPr/>
    </dgm:pt>
    <dgm:pt modelId="{F6C2D936-B314-4D18-9990-B2FB1C543CFA}" type="pres">
      <dgm:prSet presAssocID="{A436A195-47C7-45EA-AB29-A0ED442375EC}" presName="horz1" presStyleCnt="0"/>
      <dgm:spPr/>
    </dgm:pt>
    <dgm:pt modelId="{D70606A0-643A-404F-A932-ED8EAE5DE7DA}" type="pres">
      <dgm:prSet presAssocID="{A436A195-47C7-45EA-AB29-A0ED442375EC}" presName="tx1" presStyleLbl="revTx" presStyleIdx="1" presStyleCnt="5"/>
      <dgm:spPr/>
    </dgm:pt>
    <dgm:pt modelId="{DD8DC724-06C5-4150-AE71-E46754D38033}" type="pres">
      <dgm:prSet presAssocID="{A436A195-47C7-45EA-AB29-A0ED442375EC}" presName="vert1" presStyleCnt="0"/>
      <dgm:spPr/>
    </dgm:pt>
    <dgm:pt modelId="{F3BC3165-8FD0-45D3-BAE9-7E9170414AD6}" type="pres">
      <dgm:prSet presAssocID="{44270709-C125-4341-9E4F-EDA17A3F7074}" presName="thickLine" presStyleLbl="alignNode1" presStyleIdx="2" presStyleCnt="5"/>
      <dgm:spPr/>
    </dgm:pt>
    <dgm:pt modelId="{323E2A75-3090-4F9A-830F-09B2A4E5C550}" type="pres">
      <dgm:prSet presAssocID="{44270709-C125-4341-9E4F-EDA17A3F7074}" presName="horz1" presStyleCnt="0"/>
      <dgm:spPr/>
    </dgm:pt>
    <dgm:pt modelId="{B08EDC1B-2570-432C-B4BB-21E22608626E}" type="pres">
      <dgm:prSet presAssocID="{44270709-C125-4341-9E4F-EDA17A3F7074}" presName="tx1" presStyleLbl="revTx" presStyleIdx="2" presStyleCnt="5"/>
      <dgm:spPr/>
    </dgm:pt>
    <dgm:pt modelId="{4E46A3D3-463A-443D-8219-18542577D061}" type="pres">
      <dgm:prSet presAssocID="{44270709-C125-4341-9E4F-EDA17A3F7074}" presName="vert1" presStyleCnt="0"/>
      <dgm:spPr/>
    </dgm:pt>
    <dgm:pt modelId="{DB6431AB-8BA0-4A29-A0F6-7FF2720BD7BF}" type="pres">
      <dgm:prSet presAssocID="{75A41979-DC77-4DC4-AD6E-517326FAE8ED}" presName="thickLine" presStyleLbl="alignNode1" presStyleIdx="3" presStyleCnt="5"/>
      <dgm:spPr/>
    </dgm:pt>
    <dgm:pt modelId="{6F6A4C24-46DA-4863-B4E7-803A4F9C94A8}" type="pres">
      <dgm:prSet presAssocID="{75A41979-DC77-4DC4-AD6E-517326FAE8ED}" presName="horz1" presStyleCnt="0"/>
      <dgm:spPr/>
    </dgm:pt>
    <dgm:pt modelId="{5B03D178-1C58-4087-900D-A25927110940}" type="pres">
      <dgm:prSet presAssocID="{75A41979-DC77-4DC4-AD6E-517326FAE8ED}" presName="tx1" presStyleLbl="revTx" presStyleIdx="3" presStyleCnt="5"/>
      <dgm:spPr/>
    </dgm:pt>
    <dgm:pt modelId="{B783AF50-192C-4EBD-896A-5311B810C218}" type="pres">
      <dgm:prSet presAssocID="{75A41979-DC77-4DC4-AD6E-517326FAE8ED}" presName="vert1" presStyleCnt="0"/>
      <dgm:spPr/>
    </dgm:pt>
    <dgm:pt modelId="{F10732AB-2C7C-44E6-8E9E-A5FDF334B20A}" type="pres">
      <dgm:prSet presAssocID="{EBF8C10F-7C07-4A4C-A80E-38C72BBA5DBB}" presName="thickLine" presStyleLbl="alignNode1" presStyleIdx="4" presStyleCnt="5"/>
      <dgm:spPr/>
    </dgm:pt>
    <dgm:pt modelId="{F10784B5-FEBC-4699-AF83-DADF36B92B22}" type="pres">
      <dgm:prSet presAssocID="{EBF8C10F-7C07-4A4C-A80E-38C72BBA5DBB}" presName="horz1" presStyleCnt="0"/>
      <dgm:spPr/>
    </dgm:pt>
    <dgm:pt modelId="{3484B82D-F241-4621-872E-C1DFD2756E3B}" type="pres">
      <dgm:prSet presAssocID="{EBF8C10F-7C07-4A4C-A80E-38C72BBA5DBB}" presName="tx1" presStyleLbl="revTx" presStyleIdx="4" presStyleCnt="5"/>
      <dgm:spPr/>
    </dgm:pt>
    <dgm:pt modelId="{33C47E62-DF05-4A23-ABB7-B5682F1D1CF7}" type="pres">
      <dgm:prSet presAssocID="{EBF8C10F-7C07-4A4C-A80E-38C72BBA5DBB}" presName="vert1" presStyleCnt="0"/>
      <dgm:spPr/>
    </dgm:pt>
  </dgm:ptLst>
  <dgm:cxnLst>
    <dgm:cxn modelId="{BF6A4600-DCD7-4F4D-B774-A9A2C73D2D99}" type="presOf" srcId="{EBF8C10F-7C07-4A4C-A80E-38C72BBA5DBB}" destId="{3484B82D-F241-4621-872E-C1DFD2756E3B}" srcOrd="0" destOrd="0" presId="urn:microsoft.com/office/officeart/2008/layout/LinedList"/>
    <dgm:cxn modelId="{31B9E801-B8C5-4B9C-8F68-8FA12D0BB7B4}" srcId="{D3C7CBD3-F3BC-459A-9531-3E4A31CF19F8}" destId="{75A41979-DC77-4DC4-AD6E-517326FAE8ED}" srcOrd="3" destOrd="0" parTransId="{638211B7-D0FF-4748-B2DD-B183B25FFC05}" sibTransId="{07B9D8B4-09D5-497E-8EE5-B51C3D78A9EB}"/>
    <dgm:cxn modelId="{28112212-7BA8-481A-8490-1CA10326950B}" type="presOf" srcId="{128CCAA1-F02E-455E-80E1-015B36B9BEDE}" destId="{58109A89-A6BA-428D-A1FE-D9C8052931A1}" srcOrd="0" destOrd="0" presId="urn:microsoft.com/office/officeart/2008/layout/LinedList"/>
    <dgm:cxn modelId="{55959723-442C-4B96-AEBF-A60FC5BEAA3C}" srcId="{D3C7CBD3-F3BC-459A-9531-3E4A31CF19F8}" destId="{A436A195-47C7-45EA-AB29-A0ED442375EC}" srcOrd="1" destOrd="0" parTransId="{FC93367C-71AD-4F10-BC6F-DAB513447BB0}" sibTransId="{AA16095A-E39A-4430-AC59-90ADE1E2A1AA}"/>
    <dgm:cxn modelId="{3917DF72-AD80-467B-9385-A3D7D526AA26}" srcId="{D3C7CBD3-F3BC-459A-9531-3E4A31CF19F8}" destId="{44270709-C125-4341-9E4F-EDA17A3F7074}" srcOrd="2" destOrd="0" parTransId="{BF726613-0E0D-4B31-A926-5B973C67319B}" sibTransId="{C01BFFCD-4297-4A24-821F-53D0F1C7EE01}"/>
    <dgm:cxn modelId="{8633B175-7B59-4315-A791-0D69FDF85F15}" type="presOf" srcId="{D3C7CBD3-F3BC-459A-9531-3E4A31CF19F8}" destId="{05B5D3F3-801B-426F-BC6C-0B8AD6FB7C92}" srcOrd="0" destOrd="0" presId="urn:microsoft.com/office/officeart/2008/layout/LinedList"/>
    <dgm:cxn modelId="{2A1245DF-5CD8-4703-B284-1F79D41D005D}" type="presOf" srcId="{A436A195-47C7-45EA-AB29-A0ED442375EC}" destId="{D70606A0-643A-404F-A932-ED8EAE5DE7DA}" srcOrd="0" destOrd="0" presId="urn:microsoft.com/office/officeart/2008/layout/LinedList"/>
    <dgm:cxn modelId="{4E7A6FE6-2EF4-4FFC-8D63-3D9E53A29143}" type="presOf" srcId="{75A41979-DC77-4DC4-AD6E-517326FAE8ED}" destId="{5B03D178-1C58-4087-900D-A25927110940}" srcOrd="0" destOrd="0" presId="urn:microsoft.com/office/officeart/2008/layout/LinedList"/>
    <dgm:cxn modelId="{5A9EC2E9-F93F-4768-B912-29FADCD3A833}" srcId="{D3C7CBD3-F3BC-459A-9531-3E4A31CF19F8}" destId="{EBF8C10F-7C07-4A4C-A80E-38C72BBA5DBB}" srcOrd="4" destOrd="0" parTransId="{6B483948-5301-483C-91CD-9C135E871576}" sibTransId="{703C24F6-A82A-483A-B9D4-5AD3664149A9}"/>
    <dgm:cxn modelId="{D1DD1AF3-99D1-49C2-8135-EFFB3469EEFD}" srcId="{D3C7CBD3-F3BC-459A-9531-3E4A31CF19F8}" destId="{128CCAA1-F02E-455E-80E1-015B36B9BEDE}" srcOrd="0" destOrd="0" parTransId="{0989EA91-7131-404B-B394-DE7E16515A56}" sibTransId="{30F5C5D6-1E1C-4B94-9C77-5B3343F29092}"/>
    <dgm:cxn modelId="{8AD0EFFD-C587-4F71-A03F-7585D9E33731}" type="presOf" srcId="{44270709-C125-4341-9E4F-EDA17A3F7074}" destId="{B08EDC1B-2570-432C-B4BB-21E22608626E}" srcOrd="0" destOrd="0" presId="urn:microsoft.com/office/officeart/2008/layout/LinedList"/>
    <dgm:cxn modelId="{309E2DA2-965B-46A1-81E7-DC2BE5C391EE}" type="presParOf" srcId="{05B5D3F3-801B-426F-BC6C-0B8AD6FB7C92}" destId="{D396B8E7-60C7-4693-B142-131D8838B34D}" srcOrd="0" destOrd="0" presId="urn:microsoft.com/office/officeart/2008/layout/LinedList"/>
    <dgm:cxn modelId="{6174AF80-4E26-4665-9261-37BE2CAED802}" type="presParOf" srcId="{05B5D3F3-801B-426F-BC6C-0B8AD6FB7C92}" destId="{208C0DBD-7F75-43F4-8B8A-3F296057E43A}" srcOrd="1" destOrd="0" presId="urn:microsoft.com/office/officeart/2008/layout/LinedList"/>
    <dgm:cxn modelId="{752B0598-7D85-42B0-9EC1-B4338D02478A}" type="presParOf" srcId="{208C0DBD-7F75-43F4-8B8A-3F296057E43A}" destId="{58109A89-A6BA-428D-A1FE-D9C8052931A1}" srcOrd="0" destOrd="0" presId="urn:microsoft.com/office/officeart/2008/layout/LinedList"/>
    <dgm:cxn modelId="{21BE32CA-9F9D-4934-AECD-6CB9504AF7C6}" type="presParOf" srcId="{208C0DBD-7F75-43F4-8B8A-3F296057E43A}" destId="{2D9BB730-AA30-451C-A57D-971C0528C22D}" srcOrd="1" destOrd="0" presId="urn:microsoft.com/office/officeart/2008/layout/LinedList"/>
    <dgm:cxn modelId="{C6BE372F-1EFF-4EEF-8CC2-8BB9E2D7858B}" type="presParOf" srcId="{05B5D3F3-801B-426F-BC6C-0B8AD6FB7C92}" destId="{1D23CF0D-A7DF-4EF0-AE5C-3EE9CA157B45}" srcOrd="2" destOrd="0" presId="urn:microsoft.com/office/officeart/2008/layout/LinedList"/>
    <dgm:cxn modelId="{C8573C23-C2A2-4299-9946-10141574F83A}" type="presParOf" srcId="{05B5D3F3-801B-426F-BC6C-0B8AD6FB7C92}" destId="{F6C2D936-B314-4D18-9990-B2FB1C543CFA}" srcOrd="3" destOrd="0" presId="urn:microsoft.com/office/officeart/2008/layout/LinedList"/>
    <dgm:cxn modelId="{1A2BED08-6F32-4A4E-99C4-274FD1B21BED}" type="presParOf" srcId="{F6C2D936-B314-4D18-9990-B2FB1C543CFA}" destId="{D70606A0-643A-404F-A932-ED8EAE5DE7DA}" srcOrd="0" destOrd="0" presId="urn:microsoft.com/office/officeart/2008/layout/LinedList"/>
    <dgm:cxn modelId="{D1F52E87-6BA2-4E36-BE59-8F65469D21D9}" type="presParOf" srcId="{F6C2D936-B314-4D18-9990-B2FB1C543CFA}" destId="{DD8DC724-06C5-4150-AE71-E46754D38033}" srcOrd="1" destOrd="0" presId="urn:microsoft.com/office/officeart/2008/layout/LinedList"/>
    <dgm:cxn modelId="{3970C199-80D4-4488-A081-F247BDF50E25}" type="presParOf" srcId="{05B5D3F3-801B-426F-BC6C-0B8AD6FB7C92}" destId="{F3BC3165-8FD0-45D3-BAE9-7E9170414AD6}" srcOrd="4" destOrd="0" presId="urn:microsoft.com/office/officeart/2008/layout/LinedList"/>
    <dgm:cxn modelId="{DD8DA645-51E9-4EEF-A290-FF7D7791FC5A}" type="presParOf" srcId="{05B5D3F3-801B-426F-BC6C-0B8AD6FB7C92}" destId="{323E2A75-3090-4F9A-830F-09B2A4E5C550}" srcOrd="5" destOrd="0" presId="urn:microsoft.com/office/officeart/2008/layout/LinedList"/>
    <dgm:cxn modelId="{CBD596D5-A3BF-47D2-8D0C-5B7BF0E1518C}" type="presParOf" srcId="{323E2A75-3090-4F9A-830F-09B2A4E5C550}" destId="{B08EDC1B-2570-432C-B4BB-21E22608626E}" srcOrd="0" destOrd="0" presId="urn:microsoft.com/office/officeart/2008/layout/LinedList"/>
    <dgm:cxn modelId="{A346C0FD-12A3-40BC-B711-268317EB5300}" type="presParOf" srcId="{323E2A75-3090-4F9A-830F-09B2A4E5C550}" destId="{4E46A3D3-463A-443D-8219-18542577D061}" srcOrd="1" destOrd="0" presId="urn:microsoft.com/office/officeart/2008/layout/LinedList"/>
    <dgm:cxn modelId="{9279F982-D17C-49B7-8086-14B831332170}" type="presParOf" srcId="{05B5D3F3-801B-426F-BC6C-0B8AD6FB7C92}" destId="{DB6431AB-8BA0-4A29-A0F6-7FF2720BD7BF}" srcOrd="6" destOrd="0" presId="urn:microsoft.com/office/officeart/2008/layout/LinedList"/>
    <dgm:cxn modelId="{E540921C-56A9-4BBD-B144-296B659C5489}" type="presParOf" srcId="{05B5D3F3-801B-426F-BC6C-0B8AD6FB7C92}" destId="{6F6A4C24-46DA-4863-B4E7-803A4F9C94A8}" srcOrd="7" destOrd="0" presId="urn:microsoft.com/office/officeart/2008/layout/LinedList"/>
    <dgm:cxn modelId="{AAE39760-2EC9-4F82-B705-C0B1A41F479D}" type="presParOf" srcId="{6F6A4C24-46DA-4863-B4E7-803A4F9C94A8}" destId="{5B03D178-1C58-4087-900D-A25927110940}" srcOrd="0" destOrd="0" presId="urn:microsoft.com/office/officeart/2008/layout/LinedList"/>
    <dgm:cxn modelId="{2956230B-6F7F-47C0-ADE1-DCBC496C2DFF}" type="presParOf" srcId="{6F6A4C24-46DA-4863-B4E7-803A4F9C94A8}" destId="{B783AF50-192C-4EBD-896A-5311B810C218}" srcOrd="1" destOrd="0" presId="urn:microsoft.com/office/officeart/2008/layout/LinedList"/>
    <dgm:cxn modelId="{155252D3-7131-4505-8A31-CFFB8166D179}" type="presParOf" srcId="{05B5D3F3-801B-426F-BC6C-0B8AD6FB7C92}" destId="{F10732AB-2C7C-44E6-8E9E-A5FDF334B20A}" srcOrd="8" destOrd="0" presId="urn:microsoft.com/office/officeart/2008/layout/LinedList"/>
    <dgm:cxn modelId="{4D6F9F1D-2292-420E-B8E0-EFCF9BEC6F6F}" type="presParOf" srcId="{05B5D3F3-801B-426F-BC6C-0B8AD6FB7C92}" destId="{F10784B5-FEBC-4699-AF83-DADF36B92B22}" srcOrd="9" destOrd="0" presId="urn:microsoft.com/office/officeart/2008/layout/LinedList"/>
    <dgm:cxn modelId="{3770F2F9-4014-4257-86F9-32897D0338B7}" type="presParOf" srcId="{F10784B5-FEBC-4699-AF83-DADF36B92B22}" destId="{3484B82D-F241-4621-872E-C1DFD2756E3B}" srcOrd="0" destOrd="0" presId="urn:microsoft.com/office/officeart/2008/layout/LinedList"/>
    <dgm:cxn modelId="{580DFBA1-E586-48AF-B967-C2ED87290587}" type="presParOf" srcId="{F10784B5-FEBC-4699-AF83-DADF36B92B22}" destId="{33C47E62-DF05-4A23-ABB7-B5682F1D1CF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54B1626-F9C3-45E7-AC16-3853D0E7E75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E92C302B-B864-4851-9BA0-C51BD8C01B89}">
      <dgm:prSet custT="1"/>
      <dgm:spPr/>
      <dgm:t>
        <a:bodyPr/>
        <a:lstStyle/>
        <a:p>
          <a:r>
            <a:rPr lang="en-US" sz="1800" dirty="0"/>
            <a:t>Funded for three SUD Counselors/ SUPT has assisted in the transition </a:t>
          </a:r>
        </a:p>
      </dgm:t>
    </dgm:pt>
    <dgm:pt modelId="{AB7C934F-CD77-4714-95FD-0C33330935BE}" type="parTrans" cxnId="{BD47A6EF-7012-42D3-BB37-0C6C8FD2D9EC}">
      <dgm:prSet/>
      <dgm:spPr/>
      <dgm:t>
        <a:bodyPr/>
        <a:lstStyle/>
        <a:p>
          <a:endParaRPr lang="en-US" sz="1800"/>
        </a:p>
      </dgm:t>
    </dgm:pt>
    <dgm:pt modelId="{8DDE502B-5ED3-4ED9-936C-7C25DD5FD4CD}" type="sibTrans" cxnId="{BD47A6EF-7012-42D3-BB37-0C6C8FD2D9EC}">
      <dgm:prSet/>
      <dgm:spPr/>
      <dgm:t>
        <a:bodyPr/>
        <a:lstStyle/>
        <a:p>
          <a:endParaRPr lang="en-US" sz="1800"/>
        </a:p>
      </dgm:t>
    </dgm:pt>
    <dgm:pt modelId="{37BCD04E-EC6E-4E79-9F5D-AA5868B7FB58}">
      <dgm:prSet custT="1"/>
      <dgm:spPr/>
      <dgm:t>
        <a:bodyPr/>
        <a:lstStyle/>
        <a:p>
          <a:r>
            <a:rPr lang="en-US" sz="1800" dirty="0"/>
            <a:t>SUD education groups, individual counseling</a:t>
          </a:r>
        </a:p>
      </dgm:t>
    </dgm:pt>
    <dgm:pt modelId="{362EAE79-39EC-4829-97F3-21FEFBF8D78E}" type="parTrans" cxnId="{E3D9FFCC-7ABA-478C-A531-FD73F427A4D1}">
      <dgm:prSet/>
      <dgm:spPr/>
      <dgm:t>
        <a:bodyPr/>
        <a:lstStyle/>
        <a:p>
          <a:endParaRPr lang="en-US" sz="1800"/>
        </a:p>
      </dgm:t>
    </dgm:pt>
    <dgm:pt modelId="{23CA4A72-9330-40D9-98FE-56D6F8E897A7}" type="sibTrans" cxnId="{E3D9FFCC-7ABA-478C-A531-FD73F427A4D1}">
      <dgm:prSet/>
      <dgm:spPr/>
      <dgm:t>
        <a:bodyPr/>
        <a:lstStyle/>
        <a:p>
          <a:endParaRPr lang="en-US" sz="1800"/>
        </a:p>
      </dgm:t>
    </dgm:pt>
    <dgm:pt modelId="{4B02CFF8-03DA-4278-9755-687C62B5B855}">
      <dgm:prSet custT="1"/>
      <dgm:spPr/>
      <dgm:t>
        <a:bodyPr/>
        <a:lstStyle/>
        <a:p>
          <a:r>
            <a:rPr lang="en-US" sz="1800" dirty="0"/>
            <a:t>Discharge planning, community MAT connections</a:t>
          </a:r>
        </a:p>
      </dgm:t>
    </dgm:pt>
    <dgm:pt modelId="{39C65F73-D85D-4A9A-8E92-B21C85CC85E6}" type="parTrans" cxnId="{60FB2580-390C-44DF-8368-3BE23078D3B2}">
      <dgm:prSet/>
      <dgm:spPr/>
      <dgm:t>
        <a:bodyPr/>
        <a:lstStyle/>
        <a:p>
          <a:endParaRPr lang="en-US" sz="1800"/>
        </a:p>
      </dgm:t>
    </dgm:pt>
    <dgm:pt modelId="{73B5DFFA-C866-45E7-874F-0C23B1DE6300}" type="sibTrans" cxnId="{60FB2580-390C-44DF-8368-3BE23078D3B2}">
      <dgm:prSet/>
      <dgm:spPr/>
      <dgm:t>
        <a:bodyPr/>
        <a:lstStyle/>
        <a:p>
          <a:endParaRPr lang="en-US" sz="1800"/>
        </a:p>
      </dgm:t>
    </dgm:pt>
    <dgm:pt modelId="{D6AE60AA-C55B-4230-9704-C6A1D0CAEAFA}">
      <dgm:prSet custT="1"/>
      <dgm:spPr/>
      <dgm:t>
        <a:bodyPr/>
        <a:lstStyle/>
        <a:p>
          <a:r>
            <a:rPr lang="en-US" sz="1800" dirty="0"/>
            <a:t>Recognize the need for more…</a:t>
          </a:r>
        </a:p>
      </dgm:t>
    </dgm:pt>
    <dgm:pt modelId="{B514CCE1-CC93-4A3F-B8FA-C628B91CC761}" type="parTrans" cxnId="{04C09F6E-23D3-439D-A815-D62B248B012F}">
      <dgm:prSet/>
      <dgm:spPr/>
      <dgm:t>
        <a:bodyPr/>
        <a:lstStyle/>
        <a:p>
          <a:endParaRPr lang="en-US" sz="1800"/>
        </a:p>
      </dgm:t>
    </dgm:pt>
    <dgm:pt modelId="{CB08FF4E-89FE-44B6-BAEB-03797465523B}" type="sibTrans" cxnId="{04C09F6E-23D3-439D-A815-D62B248B012F}">
      <dgm:prSet/>
      <dgm:spPr/>
      <dgm:t>
        <a:bodyPr/>
        <a:lstStyle/>
        <a:p>
          <a:endParaRPr lang="en-US" sz="1800"/>
        </a:p>
      </dgm:t>
    </dgm:pt>
    <dgm:pt modelId="{1B4F682A-B29E-4C18-B5D2-16BC2E85A019}">
      <dgm:prSet custT="1"/>
      <dgm:spPr/>
      <dgm:t>
        <a:bodyPr/>
        <a:lstStyle/>
        <a:p>
          <a:r>
            <a:rPr lang="en-US" sz="1800" dirty="0"/>
            <a:t>SUD education, community resource education on inmate tablets, partner with SUPT</a:t>
          </a:r>
        </a:p>
      </dgm:t>
    </dgm:pt>
    <dgm:pt modelId="{0A70DE61-4018-458F-B83C-4DA6166907AE}" type="parTrans" cxnId="{0CCA0D53-32AE-4A17-BED8-694F222883FC}">
      <dgm:prSet/>
      <dgm:spPr/>
      <dgm:t>
        <a:bodyPr/>
        <a:lstStyle/>
        <a:p>
          <a:endParaRPr lang="en-US" sz="1800"/>
        </a:p>
      </dgm:t>
    </dgm:pt>
    <dgm:pt modelId="{3F4B68B9-65CE-4ED1-B1F5-3D9D3C0AB4AF}" type="sibTrans" cxnId="{0CCA0D53-32AE-4A17-BED8-694F222883FC}">
      <dgm:prSet/>
      <dgm:spPr/>
      <dgm:t>
        <a:bodyPr/>
        <a:lstStyle/>
        <a:p>
          <a:endParaRPr lang="en-US" sz="1800"/>
        </a:p>
      </dgm:t>
    </dgm:pt>
    <dgm:pt modelId="{BA81AB81-E24B-4E4D-AD08-3D7ABDAF8156}" type="pres">
      <dgm:prSet presAssocID="{154B1626-F9C3-45E7-AC16-3853D0E7E757}" presName="linear" presStyleCnt="0">
        <dgm:presLayoutVars>
          <dgm:dir/>
          <dgm:animLvl val="lvl"/>
          <dgm:resizeHandles val="exact"/>
        </dgm:presLayoutVars>
      </dgm:prSet>
      <dgm:spPr/>
    </dgm:pt>
    <dgm:pt modelId="{2E258F27-E39B-41E0-96D2-0FB74311DC56}" type="pres">
      <dgm:prSet presAssocID="{E92C302B-B864-4851-9BA0-C51BD8C01B89}" presName="parentLin" presStyleCnt="0"/>
      <dgm:spPr/>
    </dgm:pt>
    <dgm:pt modelId="{10366D21-E0A9-46F9-BC11-6D59CE9C1CB8}" type="pres">
      <dgm:prSet presAssocID="{E92C302B-B864-4851-9BA0-C51BD8C01B89}" presName="parentLeftMargin" presStyleLbl="node1" presStyleIdx="0" presStyleCnt="5"/>
      <dgm:spPr/>
    </dgm:pt>
    <dgm:pt modelId="{7FC022F4-5438-4E3F-A60D-F6BC7FFA08AE}" type="pres">
      <dgm:prSet presAssocID="{E92C302B-B864-4851-9BA0-C51BD8C01B89}" presName="parentText" presStyleLbl="node1" presStyleIdx="0" presStyleCnt="5">
        <dgm:presLayoutVars>
          <dgm:chMax val="0"/>
          <dgm:bulletEnabled val="1"/>
        </dgm:presLayoutVars>
      </dgm:prSet>
      <dgm:spPr/>
    </dgm:pt>
    <dgm:pt modelId="{48CC3260-0900-4EF6-8FD6-85F1084D8618}" type="pres">
      <dgm:prSet presAssocID="{E92C302B-B864-4851-9BA0-C51BD8C01B89}" presName="negativeSpace" presStyleCnt="0"/>
      <dgm:spPr/>
    </dgm:pt>
    <dgm:pt modelId="{E61C6D27-29ED-4342-B377-ED5243B7C045}" type="pres">
      <dgm:prSet presAssocID="{E92C302B-B864-4851-9BA0-C51BD8C01B89}" presName="childText" presStyleLbl="conFgAcc1" presStyleIdx="0" presStyleCnt="5">
        <dgm:presLayoutVars>
          <dgm:bulletEnabled val="1"/>
        </dgm:presLayoutVars>
      </dgm:prSet>
      <dgm:spPr/>
    </dgm:pt>
    <dgm:pt modelId="{295AA360-CD36-4ACA-9DED-EF10E7B381D8}" type="pres">
      <dgm:prSet presAssocID="{8DDE502B-5ED3-4ED9-936C-7C25DD5FD4CD}" presName="spaceBetweenRectangles" presStyleCnt="0"/>
      <dgm:spPr/>
    </dgm:pt>
    <dgm:pt modelId="{2E59E649-6854-4A43-AF15-FF29CC80DCA7}" type="pres">
      <dgm:prSet presAssocID="{37BCD04E-EC6E-4E79-9F5D-AA5868B7FB58}" presName="parentLin" presStyleCnt="0"/>
      <dgm:spPr/>
    </dgm:pt>
    <dgm:pt modelId="{A318F971-9FB3-4F07-B600-A019E4F681AC}" type="pres">
      <dgm:prSet presAssocID="{37BCD04E-EC6E-4E79-9F5D-AA5868B7FB58}" presName="parentLeftMargin" presStyleLbl="node1" presStyleIdx="0" presStyleCnt="5"/>
      <dgm:spPr/>
    </dgm:pt>
    <dgm:pt modelId="{A2145419-6486-417A-BCAA-B3F2F7F44110}" type="pres">
      <dgm:prSet presAssocID="{37BCD04E-EC6E-4E79-9F5D-AA5868B7FB58}" presName="parentText" presStyleLbl="node1" presStyleIdx="1" presStyleCnt="5">
        <dgm:presLayoutVars>
          <dgm:chMax val="0"/>
          <dgm:bulletEnabled val="1"/>
        </dgm:presLayoutVars>
      </dgm:prSet>
      <dgm:spPr/>
    </dgm:pt>
    <dgm:pt modelId="{3B03E7F8-8BB5-4764-8D36-1B5A21DEBF59}" type="pres">
      <dgm:prSet presAssocID="{37BCD04E-EC6E-4E79-9F5D-AA5868B7FB58}" presName="negativeSpace" presStyleCnt="0"/>
      <dgm:spPr/>
    </dgm:pt>
    <dgm:pt modelId="{5360B935-7526-4623-A039-F6BBCBB95DEC}" type="pres">
      <dgm:prSet presAssocID="{37BCD04E-EC6E-4E79-9F5D-AA5868B7FB58}" presName="childText" presStyleLbl="conFgAcc1" presStyleIdx="1" presStyleCnt="5">
        <dgm:presLayoutVars>
          <dgm:bulletEnabled val="1"/>
        </dgm:presLayoutVars>
      </dgm:prSet>
      <dgm:spPr/>
    </dgm:pt>
    <dgm:pt modelId="{08CE0718-6905-4EC6-B384-7C5EC931924F}" type="pres">
      <dgm:prSet presAssocID="{23CA4A72-9330-40D9-98FE-56D6F8E897A7}" presName="spaceBetweenRectangles" presStyleCnt="0"/>
      <dgm:spPr/>
    </dgm:pt>
    <dgm:pt modelId="{A370BF94-81C3-47E8-9BC2-8CBF0D669422}" type="pres">
      <dgm:prSet presAssocID="{4B02CFF8-03DA-4278-9755-687C62B5B855}" presName="parentLin" presStyleCnt="0"/>
      <dgm:spPr/>
    </dgm:pt>
    <dgm:pt modelId="{CE2127A6-7E61-4DF0-A40A-A16F067166FF}" type="pres">
      <dgm:prSet presAssocID="{4B02CFF8-03DA-4278-9755-687C62B5B855}" presName="parentLeftMargin" presStyleLbl="node1" presStyleIdx="1" presStyleCnt="5"/>
      <dgm:spPr/>
    </dgm:pt>
    <dgm:pt modelId="{C398EC2C-3F80-4495-9D0C-1E4AD08E721D}" type="pres">
      <dgm:prSet presAssocID="{4B02CFF8-03DA-4278-9755-687C62B5B855}" presName="parentText" presStyleLbl="node1" presStyleIdx="2" presStyleCnt="5" custLinFactNeighborX="-28974" custLinFactNeighborY="-7354">
        <dgm:presLayoutVars>
          <dgm:chMax val="0"/>
          <dgm:bulletEnabled val="1"/>
        </dgm:presLayoutVars>
      </dgm:prSet>
      <dgm:spPr/>
    </dgm:pt>
    <dgm:pt modelId="{098D1A0E-8077-431C-A4D8-740C3D259D65}" type="pres">
      <dgm:prSet presAssocID="{4B02CFF8-03DA-4278-9755-687C62B5B855}" presName="negativeSpace" presStyleCnt="0"/>
      <dgm:spPr/>
    </dgm:pt>
    <dgm:pt modelId="{3DB83707-04B6-4A53-8D7B-67D285189F8F}" type="pres">
      <dgm:prSet presAssocID="{4B02CFF8-03DA-4278-9755-687C62B5B855}" presName="childText" presStyleLbl="conFgAcc1" presStyleIdx="2" presStyleCnt="5">
        <dgm:presLayoutVars>
          <dgm:bulletEnabled val="1"/>
        </dgm:presLayoutVars>
      </dgm:prSet>
      <dgm:spPr/>
    </dgm:pt>
    <dgm:pt modelId="{16185793-BEF9-458B-BEA2-CA668527D164}" type="pres">
      <dgm:prSet presAssocID="{73B5DFFA-C866-45E7-874F-0C23B1DE6300}" presName="spaceBetweenRectangles" presStyleCnt="0"/>
      <dgm:spPr/>
    </dgm:pt>
    <dgm:pt modelId="{5113DB40-E9F5-486E-B0BE-629F9E8B40EF}" type="pres">
      <dgm:prSet presAssocID="{1B4F682A-B29E-4C18-B5D2-16BC2E85A019}" presName="parentLin" presStyleCnt="0"/>
      <dgm:spPr/>
    </dgm:pt>
    <dgm:pt modelId="{23C13E3B-C0D8-4C8D-9BC5-252B0443269F}" type="pres">
      <dgm:prSet presAssocID="{1B4F682A-B29E-4C18-B5D2-16BC2E85A019}" presName="parentLeftMargin" presStyleLbl="node1" presStyleIdx="2" presStyleCnt="5"/>
      <dgm:spPr/>
    </dgm:pt>
    <dgm:pt modelId="{0E6746F8-77BE-4218-BC82-47FD9D84F3D9}" type="pres">
      <dgm:prSet presAssocID="{1B4F682A-B29E-4C18-B5D2-16BC2E85A019}" presName="parentText" presStyleLbl="node1" presStyleIdx="3" presStyleCnt="5">
        <dgm:presLayoutVars>
          <dgm:chMax val="0"/>
          <dgm:bulletEnabled val="1"/>
        </dgm:presLayoutVars>
      </dgm:prSet>
      <dgm:spPr/>
    </dgm:pt>
    <dgm:pt modelId="{A31D470A-70B8-4585-B0EF-74FE75AF597D}" type="pres">
      <dgm:prSet presAssocID="{1B4F682A-B29E-4C18-B5D2-16BC2E85A019}" presName="negativeSpace" presStyleCnt="0"/>
      <dgm:spPr/>
    </dgm:pt>
    <dgm:pt modelId="{79863404-BBF0-4222-BEB4-45C2B3B4F8AA}" type="pres">
      <dgm:prSet presAssocID="{1B4F682A-B29E-4C18-B5D2-16BC2E85A019}" presName="childText" presStyleLbl="conFgAcc1" presStyleIdx="3" presStyleCnt="5">
        <dgm:presLayoutVars>
          <dgm:bulletEnabled val="1"/>
        </dgm:presLayoutVars>
      </dgm:prSet>
      <dgm:spPr/>
    </dgm:pt>
    <dgm:pt modelId="{ABADDD90-8823-45AD-AF03-9B5DCEBBC98B}" type="pres">
      <dgm:prSet presAssocID="{3F4B68B9-65CE-4ED1-B1F5-3D9D3C0AB4AF}" presName="spaceBetweenRectangles" presStyleCnt="0"/>
      <dgm:spPr/>
    </dgm:pt>
    <dgm:pt modelId="{9C003265-6CB2-4F36-8EC8-C24DC4A68FF9}" type="pres">
      <dgm:prSet presAssocID="{D6AE60AA-C55B-4230-9704-C6A1D0CAEAFA}" presName="parentLin" presStyleCnt="0"/>
      <dgm:spPr/>
    </dgm:pt>
    <dgm:pt modelId="{A2E5C75F-C17A-48D1-A943-31B0B2E2B8FD}" type="pres">
      <dgm:prSet presAssocID="{D6AE60AA-C55B-4230-9704-C6A1D0CAEAFA}" presName="parentLeftMargin" presStyleLbl="node1" presStyleIdx="3" presStyleCnt="5"/>
      <dgm:spPr/>
    </dgm:pt>
    <dgm:pt modelId="{B8BC6636-305C-4586-932D-4D4CDEAEBE5F}" type="pres">
      <dgm:prSet presAssocID="{D6AE60AA-C55B-4230-9704-C6A1D0CAEAFA}" presName="parentText" presStyleLbl="node1" presStyleIdx="4" presStyleCnt="5">
        <dgm:presLayoutVars>
          <dgm:chMax val="0"/>
          <dgm:bulletEnabled val="1"/>
        </dgm:presLayoutVars>
      </dgm:prSet>
      <dgm:spPr/>
    </dgm:pt>
    <dgm:pt modelId="{5A8F086D-791C-4117-B38C-915748814853}" type="pres">
      <dgm:prSet presAssocID="{D6AE60AA-C55B-4230-9704-C6A1D0CAEAFA}" presName="negativeSpace" presStyleCnt="0"/>
      <dgm:spPr/>
    </dgm:pt>
    <dgm:pt modelId="{7B74FBCA-FA24-4EFE-BBB5-7F89736720DA}" type="pres">
      <dgm:prSet presAssocID="{D6AE60AA-C55B-4230-9704-C6A1D0CAEAFA}" presName="childText" presStyleLbl="conFgAcc1" presStyleIdx="4" presStyleCnt="5">
        <dgm:presLayoutVars>
          <dgm:bulletEnabled val="1"/>
        </dgm:presLayoutVars>
      </dgm:prSet>
      <dgm:spPr/>
    </dgm:pt>
  </dgm:ptLst>
  <dgm:cxnLst>
    <dgm:cxn modelId="{69EB8E37-64D7-486A-B503-6149EA0755F0}" type="presOf" srcId="{D6AE60AA-C55B-4230-9704-C6A1D0CAEAFA}" destId="{A2E5C75F-C17A-48D1-A943-31B0B2E2B8FD}" srcOrd="0" destOrd="0" presId="urn:microsoft.com/office/officeart/2005/8/layout/list1"/>
    <dgm:cxn modelId="{FCB5CA4C-E153-439D-BC00-111DD94157DD}" type="presOf" srcId="{E92C302B-B864-4851-9BA0-C51BD8C01B89}" destId="{7FC022F4-5438-4E3F-A60D-F6BC7FFA08AE}" srcOrd="1" destOrd="0" presId="urn:microsoft.com/office/officeart/2005/8/layout/list1"/>
    <dgm:cxn modelId="{01B4206D-C905-4C7E-B109-FF262D4C3FBC}" type="presOf" srcId="{4B02CFF8-03DA-4278-9755-687C62B5B855}" destId="{C398EC2C-3F80-4495-9D0C-1E4AD08E721D}" srcOrd="1" destOrd="0" presId="urn:microsoft.com/office/officeart/2005/8/layout/list1"/>
    <dgm:cxn modelId="{04C09F6E-23D3-439D-A815-D62B248B012F}" srcId="{154B1626-F9C3-45E7-AC16-3853D0E7E757}" destId="{D6AE60AA-C55B-4230-9704-C6A1D0CAEAFA}" srcOrd="4" destOrd="0" parTransId="{B514CCE1-CC93-4A3F-B8FA-C628B91CC761}" sibTransId="{CB08FF4E-89FE-44B6-BAEB-03797465523B}"/>
    <dgm:cxn modelId="{0CCA0D53-32AE-4A17-BED8-694F222883FC}" srcId="{154B1626-F9C3-45E7-AC16-3853D0E7E757}" destId="{1B4F682A-B29E-4C18-B5D2-16BC2E85A019}" srcOrd="3" destOrd="0" parTransId="{0A70DE61-4018-458F-B83C-4DA6166907AE}" sibTransId="{3F4B68B9-65CE-4ED1-B1F5-3D9D3C0AB4AF}"/>
    <dgm:cxn modelId="{C6CD9954-F206-42C1-BE45-91FE62AC6F1C}" type="presOf" srcId="{37BCD04E-EC6E-4E79-9F5D-AA5868B7FB58}" destId="{A318F971-9FB3-4F07-B600-A019E4F681AC}" srcOrd="0" destOrd="0" presId="urn:microsoft.com/office/officeart/2005/8/layout/list1"/>
    <dgm:cxn modelId="{B1593555-CE33-44AF-9C1D-C987AD063DBA}" type="presOf" srcId="{154B1626-F9C3-45E7-AC16-3853D0E7E757}" destId="{BA81AB81-E24B-4E4D-AD08-3D7ABDAF8156}" srcOrd="0" destOrd="0" presId="urn:microsoft.com/office/officeart/2005/8/layout/list1"/>
    <dgm:cxn modelId="{60FB2580-390C-44DF-8368-3BE23078D3B2}" srcId="{154B1626-F9C3-45E7-AC16-3853D0E7E757}" destId="{4B02CFF8-03DA-4278-9755-687C62B5B855}" srcOrd="2" destOrd="0" parTransId="{39C65F73-D85D-4A9A-8E92-B21C85CC85E6}" sibTransId="{73B5DFFA-C866-45E7-874F-0C23B1DE6300}"/>
    <dgm:cxn modelId="{36576D8C-FF41-417C-BD0C-DE460A4F013D}" type="presOf" srcId="{37BCD04E-EC6E-4E79-9F5D-AA5868B7FB58}" destId="{A2145419-6486-417A-BCAA-B3F2F7F44110}" srcOrd="1" destOrd="0" presId="urn:microsoft.com/office/officeart/2005/8/layout/list1"/>
    <dgm:cxn modelId="{7A825292-CBCE-4B2B-A492-0606BCFBB848}" type="presOf" srcId="{4B02CFF8-03DA-4278-9755-687C62B5B855}" destId="{CE2127A6-7E61-4DF0-A40A-A16F067166FF}" srcOrd="0" destOrd="0" presId="urn:microsoft.com/office/officeart/2005/8/layout/list1"/>
    <dgm:cxn modelId="{DCAF85C2-42EB-4E6B-99CD-41A93C763D8C}" type="presOf" srcId="{D6AE60AA-C55B-4230-9704-C6A1D0CAEAFA}" destId="{B8BC6636-305C-4586-932D-4D4CDEAEBE5F}" srcOrd="1" destOrd="0" presId="urn:microsoft.com/office/officeart/2005/8/layout/list1"/>
    <dgm:cxn modelId="{C9D12EC5-45D3-4D0D-B988-6BAAFF48BB3F}" type="presOf" srcId="{E92C302B-B864-4851-9BA0-C51BD8C01B89}" destId="{10366D21-E0A9-46F9-BC11-6D59CE9C1CB8}" srcOrd="0" destOrd="0" presId="urn:microsoft.com/office/officeart/2005/8/layout/list1"/>
    <dgm:cxn modelId="{E3D9FFCC-7ABA-478C-A531-FD73F427A4D1}" srcId="{154B1626-F9C3-45E7-AC16-3853D0E7E757}" destId="{37BCD04E-EC6E-4E79-9F5D-AA5868B7FB58}" srcOrd="1" destOrd="0" parTransId="{362EAE79-39EC-4829-97F3-21FEFBF8D78E}" sibTransId="{23CA4A72-9330-40D9-98FE-56D6F8E897A7}"/>
    <dgm:cxn modelId="{DB2021EB-00D4-4622-A24D-F0ADD77266A5}" type="presOf" srcId="{1B4F682A-B29E-4C18-B5D2-16BC2E85A019}" destId="{23C13E3B-C0D8-4C8D-9BC5-252B0443269F}" srcOrd="0" destOrd="0" presId="urn:microsoft.com/office/officeart/2005/8/layout/list1"/>
    <dgm:cxn modelId="{BD47A6EF-7012-42D3-BB37-0C6C8FD2D9EC}" srcId="{154B1626-F9C3-45E7-AC16-3853D0E7E757}" destId="{E92C302B-B864-4851-9BA0-C51BD8C01B89}" srcOrd="0" destOrd="0" parTransId="{AB7C934F-CD77-4714-95FD-0C33330935BE}" sibTransId="{8DDE502B-5ED3-4ED9-936C-7C25DD5FD4CD}"/>
    <dgm:cxn modelId="{1404F0F7-7108-4A4B-904A-D28101198D9F}" type="presOf" srcId="{1B4F682A-B29E-4C18-B5D2-16BC2E85A019}" destId="{0E6746F8-77BE-4218-BC82-47FD9D84F3D9}" srcOrd="1" destOrd="0" presId="urn:microsoft.com/office/officeart/2005/8/layout/list1"/>
    <dgm:cxn modelId="{ED981666-6A2B-4225-B128-808234093787}" type="presParOf" srcId="{BA81AB81-E24B-4E4D-AD08-3D7ABDAF8156}" destId="{2E258F27-E39B-41E0-96D2-0FB74311DC56}" srcOrd="0" destOrd="0" presId="urn:microsoft.com/office/officeart/2005/8/layout/list1"/>
    <dgm:cxn modelId="{0B55C32D-979D-482B-8AB7-ACD9B814DCBE}" type="presParOf" srcId="{2E258F27-E39B-41E0-96D2-0FB74311DC56}" destId="{10366D21-E0A9-46F9-BC11-6D59CE9C1CB8}" srcOrd="0" destOrd="0" presId="urn:microsoft.com/office/officeart/2005/8/layout/list1"/>
    <dgm:cxn modelId="{8F003431-9D6D-4166-BC8D-8C358FA399F5}" type="presParOf" srcId="{2E258F27-E39B-41E0-96D2-0FB74311DC56}" destId="{7FC022F4-5438-4E3F-A60D-F6BC7FFA08AE}" srcOrd="1" destOrd="0" presId="urn:microsoft.com/office/officeart/2005/8/layout/list1"/>
    <dgm:cxn modelId="{F8E64D52-C3D2-4AB5-9275-6FEB4BF08299}" type="presParOf" srcId="{BA81AB81-E24B-4E4D-AD08-3D7ABDAF8156}" destId="{48CC3260-0900-4EF6-8FD6-85F1084D8618}" srcOrd="1" destOrd="0" presId="urn:microsoft.com/office/officeart/2005/8/layout/list1"/>
    <dgm:cxn modelId="{6156BCAE-59C8-4E79-8005-26DFF616FFB8}" type="presParOf" srcId="{BA81AB81-E24B-4E4D-AD08-3D7ABDAF8156}" destId="{E61C6D27-29ED-4342-B377-ED5243B7C045}" srcOrd="2" destOrd="0" presId="urn:microsoft.com/office/officeart/2005/8/layout/list1"/>
    <dgm:cxn modelId="{A802EFB8-05EB-46C7-840C-3AF5FC04A2F4}" type="presParOf" srcId="{BA81AB81-E24B-4E4D-AD08-3D7ABDAF8156}" destId="{295AA360-CD36-4ACA-9DED-EF10E7B381D8}" srcOrd="3" destOrd="0" presId="urn:microsoft.com/office/officeart/2005/8/layout/list1"/>
    <dgm:cxn modelId="{5A7BF5FE-D829-47A9-919A-16BAAA521A20}" type="presParOf" srcId="{BA81AB81-E24B-4E4D-AD08-3D7ABDAF8156}" destId="{2E59E649-6854-4A43-AF15-FF29CC80DCA7}" srcOrd="4" destOrd="0" presId="urn:microsoft.com/office/officeart/2005/8/layout/list1"/>
    <dgm:cxn modelId="{A7536A9E-962A-4FFE-8459-4A025031BA14}" type="presParOf" srcId="{2E59E649-6854-4A43-AF15-FF29CC80DCA7}" destId="{A318F971-9FB3-4F07-B600-A019E4F681AC}" srcOrd="0" destOrd="0" presId="urn:microsoft.com/office/officeart/2005/8/layout/list1"/>
    <dgm:cxn modelId="{88439EBD-A098-4225-AD04-B99B24EF1DD3}" type="presParOf" srcId="{2E59E649-6854-4A43-AF15-FF29CC80DCA7}" destId="{A2145419-6486-417A-BCAA-B3F2F7F44110}" srcOrd="1" destOrd="0" presId="urn:microsoft.com/office/officeart/2005/8/layout/list1"/>
    <dgm:cxn modelId="{1CE80CEB-F1D3-4226-9C80-69946593D969}" type="presParOf" srcId="{BA81AB81-E24B-4E4D-AD08-3D7ABDAF8156}" destId="{3B03E7F8-8BB5-4764-8D36-1B5A21DEBF59}" srcOrd="5" destOrd="0" presId="urn:microsoft.com/office/officeart/2005/8/layout/list1"/>
    <dgm:cxn modelId="{86E1A7B4-64C7-4AB7-AB18-552C0C00CD24}" type="presParOf" srcId="{BA81AB81-E24B-4E4D-AD08-3D7ABDAF8156}" destId="{5360B935-7526-4623-A039-F6BBCBB95DEC}" srcOrd="6" destOrd="0" presId="urn:microsoft.com/office/officeart/2005/8/layout/list1"/>
    <dgm:cxn modelId="{87D2B719-8802-4084-BFB9-57789E0DDAD4}" type="presParOf" srcId="{BA81AB81-E24B-4E4D-AD08-3D7ABDAF8156}" destId="{08CE0718-6905-4EC6-B384-7C5EC931924F}" srcOrd="7" destOrd="0" presId="urn:microsoft.com/office/officeart/2005/8/layout/list1"/>
    <dgm:cxn modelId="{C93CD0FD-BD37-4A9B-AB91-E74AC220A109}" type="presParOf" srcId="{BA81AB81-E24B-4E4D-AD08-3D7ABDAF8156}" destId="{A370BF94-81C3-47E8-9BC2-8CBF0D669422}" srcOrd="8" destOrd="0" presId="urn:microsoft.com/office/officeart/2005/8/layout/list1"/>
    <dgm:cxn modelId="{FA67AECE-9291-4193-B69F-52C765D1521A}" type="presParOf" srcId="{A370BF94-81C3-47E8-9BC2-8CBF0D669422}" destId="{CE2127A6-7E61-4DF0-A40A-A16F067166FF}" srcOrd="0" destOrd="0" presId="urn:microsoft.com/office/officeart/2005/8/layout/list1"/>
    <dgm:cxn modelId="{CE23E503-6506-4F7F-9A81-2A9B1D031A07}" type="presParOf" srcId="{A370BF94-81C3-47E8-9BC2-8CBF0D669422}" destId="{C398EC2C-3F80-4495-9D0C-1E4AD08E721D}" srcOrd="1" destOrd="0" presId="urn:microsoft.com/office/officeart/2005/8/layout/list1"/>
    <dgm:cxn modelId="{59C67467-DF4F-4094-9DE7-B0595B1FC4D0}" type="presParOf" srcId="{BA81AB81-E24B-4E4D-AD08-3D7ABDAF8156}" destId="{098D1A0E-8077-431C-A4D8-740C3D259D65}" srcOrd="9" destOrd="0" presId="urn:microsoft.com/office/officeart/2005/8/layout/list1"/>
    <dgm:cxn modelId="{AA835231-8AAC-4703-B718-2DF49C402175}" type="presParOf" srcId="{BA81AB81-E24B-4E4D-AD08-3D7ABDAF8156}" destId="{3DB83707-04B6-4A53-8D7B-67D285189F8F}" srcOrd="10" destOrd="0" presId="urn:microsoft.com/office/officeart/2005/8/layout/list1"/>
    <dgm:cxn modelId="{F560D876-3103-4406-8B3B-313235880083}" type="presParOf" srcId="{BA81AB81-E24B-4E4D-AD08-3D7ABDAF8156}" destId="{16185793-BEF9-458B-BEA2-CA668527D164}" srcOrd="11" destOrd="0" presId="urn:microsoft.com/office/officeart/2005/8/layout/list1"/>
    <dgm:cxn modelId="{06D85391-F0A5-451C-A132-44058A5D9CDE}" type="presParOf" srcId="{BA81AB81-E24B-4E4D-AD08-3D7ABDAF8156}" destId="{5113DB40-E9F5-486E-B0BE-629F9E8B40EF}" srcOrd="12" destOrd="0" presId="urn:microsoft.com/office/officeart/2005/8/layout/list1"/>
    <dgm:cxn modelId="{58E4AF40-8505-4084-A76D-56716CC83E6E}" type="presParOf" srcId="{5113DB40-E9F5-486E-B0BE-629F9E8B40EF}" destId="{23C13E3B-C0D8-4C8D-9BC5-252B0443269F}" srcOrd="0" destOrd="0" presId="urn:microsoft.com/office/officeart/2005/8/layout/list1"/>
    <dgm:cxn modelId="{4828C1DF-B16B-46FD-BCB2-74235375B01B}" type="presParOf" srcId="{5113DB40-E9F5-486E-B0BE-629F9E8B40EF}" destId="{0E6746F8-77BE-4218-BC82-47FD9D84F3D9}" srcOrd="1" destOrd="0" presId="urn:microsoft.com/office/officeart/2005/8/layout/list1"/>
    <dgm:cxn modelId="{E18C4785-230B-4A19-A189-60C70E1758C4}" type="presParOf" srcId="{BA81AB81-E24B-4E4D-AD08-3D7ABDAF8156}" destId="{A31D470A-70B8-4585-B0EF-74FE75AF597D}" srcOrd="13" destOrd="0" presId="urn:microsoft.com/office/officeart/2005/8/layout/list1"/>
    <dgm:cxn modelId="{5CD2A11D-B766-421A-89F5-14B7A0066310}" type="presParOf" srcId="{BA81AB81-E24B-4E4D-AD08-3D7ABDAF8156}" destId="{79863404-BBF0-4222-BEB4-45C2B3B4F8AA}" srcOrd="14" destOrd="0" presId="urn:microsoft.com/office/officeart/2005/8/layout/list1"/>
    <dgm:cxn modelId="{96A30AEA-707E-4C76-BBE4-97179920ABC1}" type="presParOf" srcId="{BA81AB81-E24B-4E4D-AD08-3D7ABDAF8156}" destId="{ABADDD90-8823-45AD-AF03-9B5DCEBBC98B}" srcOrd="15" destOrd="0" presId="urn:microsoft.com/office/officeart/2005/8/layout/list1"/>
    <dgm:cxn modelId="{3377AECA-A679-440C-9B59-67AA5C20E600}" type="presParOf" srcId="{BA81AB81-E24B-4E4D-AD08-3D7ABDAF8156}" destId="{9C003265-6CB2-4F36-8EC8-C24DC4A68FF9}" srcOrd="16" destOrd="0" presId="urn:microsoft.com/office/officeart/2005/8/layout/list1"/>
    <dgm:cxn modelId="{8766D222-4EAC-40DF-9666-B5F4ED2C5012}" type="presParOf" srcId="{9C003265-6CB2-4F36-8EC8-C24DC4A68FF9}" destId="{A2E5C75F-C17A-48D1-A943-31B0B2E2B8FD}" srcOrd="0" destOrd="0" presId="urn:microsoft.com/office/officeart/2005/8/layout/list1"/>
    <dgm:cxn modelId="{1413BAA4-7C94-44DA-93BD-1B4D8AE405B3}" type="presParOf" srcId="{9C003265-6CB2-4F36-8EC8-C24DC4A68FF9}" destId="{B8BC6636-305C-4586-932D-4D4CDEAEBE5F}" srcOrd="1" destOrd="0" presId="urn:microsoft.com/office/officeart/2005/8/layout/list1"/>
    <dgm:cxn modelId="{6FE4813F-DA07-4C3B-84BC-4345AB9D0001}" type="presParOf" srcId="{BA81AB81-E24B-4E4D-AD08-3D7ABDAF8156}" destId="{5A8F086D-791C-4117-B38C-915748814853}" srcOrd="17" destOrd="0" presId="urn:microsoft.com/office/officeart/2005/8/layout/list1"/>
    <dgm:cxn modelId="{67F783BD-576B-4B40-A24A-03D24A30D761}" type="presParOf" srcId="{BA81AB81-E24B-4E4D-AD08-3D7ABDAF8156}" destId="{7B74FBCA-FA24-4EFE-BBB5-7F89736720DA}"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7CD4FE-B682-43FA-B8D7-F22EE8B0E51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C636C07-785C-4632-A331-2AC8C2B96785}">
      <dgm:prSet/>
      <dgm:spPr/>
      <dgm:t>
        <a:bodyPr/>
        <a:lstStyle/>
        <a:p>
          <a:r>
            <a:rPr lang="en-US"/>
            <a:t>Evolving process…. </a:t>
          </a:r>
          <a:r>
            <a:rPr lang="en-US" i="1"/>
            <a:t>This is one major change among many…</a:t>
          </a:r>
          <a:endParaRPr lang="en-US"/>
        </a:p>
      </dgm:t>
    </dgm:pt>
    <dgm:pt modelId="{D3B2BDE6-8F06-44F2-8679-3E2FEE300980}" type="parTrans" cxnId="{4FF6AC02-4750-4717-8D53-387C44C24A2A}">
      <dgm:prSet/>
      <dgm:spPr/>
      <dgm:t>
        <a:bodyPr/>
        <a:lstStyle/>
        <a:p>
          <a:endParaRPr lang="en-US"/>
        </a:p>
      </dgm:t>
    </dgm:pt>
    <dgm:pt modelId="{7960B9E4-E155-4B3C-8B84-615239E6CBE0}" type="sibTrans" cxnId="{4FF6AC02-4750-4717-8D53-387C44C24A2A}">
      <dgm:prSet/>
      <dgm:spPr/>
      <dgm:t>
        <a:bodyPr/>
        <a:lstStyle/>
        <a:p>
          <a:endParaRPr lang="en-US"/>
        </a:p>
      </dgm:t>
    </dgm:pt>
    <dgm:pt modelId="{3E07D9ED-ED8C-4918-B21B-F09D757CF996}">
      <dgm:prSet/>
      <dgm:spPr/>
      <dgm:t>
        <a:bodyPr/>
        <a:lstStyle/>
        <a:p>
          <a:r>
            <a:rPr lang="en-US"/>
            <a:t>My vision for Sacramento County Jails as HSA</a:t>
          </a:r>
        </a:p>
      </dgm:t>
    </dgm:pt>
    <dgm:pt modelId="{84274F01-C9F7-4430-A2F6-5951173DF6C8}" type="parTrans" cxnId="{031504A5-1665-416F-AE99-8EDAABF91E31}">
      <dgm:prSet/>
      <dgm:spPr/>
      <dgm:t>
        <a:bodyPr/>
        <a:lstStyle/>
        <a:p>
          <a:endParaRPr lang="en-US"/>
        </a:p>
      </dgm:t>
    </dgm:pt>
    <dgm:pt modelId="{F069F40D-5834-4759-B20F-CD473A4B863D}" type="sibTrans" cxnId="{031504A5-1665-416F-AE99-8EDAABF91E31}">
      <dgm:prSet/>
      <dgm:spPr/>
      <dgm:t>
        <a:bodyPr/>
        <a:lstStyle/>
        <a:p>
          <a:endParaRPr lang="en-US"/>
        </a:p>
      </dgm:t>
    </dgm:pt>
    <dgm:pt modelId="{705BEE1D-CFA3-4606-8121-BBD81E78D795}">
      <dgm:prSet/>
      <dgm:spPr/>
      <dgm:t>
        <a:bodyPr/>
        <a:lstStyle/>
        <a:p>
          <a:r>
            <a:rPr lang="en-US"/>
            <a:t>Questions?</a:t>
          </a:r>
        </a:p>
      </dgm:t>
    </dgm:pt>
    <dgm:pt modelId="{A579D7CC-D332-4575-A0F8-10D066E45CF2}" type="parTrans" cxnId="{30BDBE69-2DB2-4CE0-8165-A4130BFBCAB3}">
      <dgm:prSet/>
      <dgm:spPr/>
      <dgm:t>
        <a:bodyPr/>
        <a:lstStyle/>
        <a:p>
          <a:endParaRPr lang="en-US"/>
        </a:p>
      </dgm:t>
    </dgm:pt>
    <dgm:pt modelId="{42B2CAA8-0504-49DF-8848-C3C68C00E41F}" type="sibTrans" cxnId="{30BDBE69-2DB2-4CE0-8165-A4130BFBCAB3}">
      <dgm:prSet/>
      <dgm:spPr/>
      <dgm:t>
        <a:bodyPr/>
        <a:lstStyle/>
        <a:p>
          <a:endParaRPr lang="en-US"/>
        </a:p>
      </dgm:t>
    </dgm:pt>
    <dgm:pt modelId="{FD0A21A6-66A2-4746-A93F-7AB9250D60AC}" type="pres">
      <dgm:prSet presAssocID="{3E7CD4FE-B682-43FA-B8D7-F22EE8B0E515}" presName="root" presStyleCnt="0">
        <dgm:presLayoutVars>
          <dgm:dir/>
          <dgm:resizeHandles val="exact"/>
        </dgm:presLayoutVars>
      </dgm:prSet>
      <dgm:spPr/>
    </dgm:pt>
    <dgm:pt modelId="{7E484949-2510-4824-A523-7450F3D19F5F}" type="pres">
      <dgm:prSet presAssocID="{6C636C07-785C-4632-A331-2AC8C2B96785}" presName="compNode" presStyleCnt="0"/>
      <dgm:spPr/>
    </dgm:pt>
    <dgm:pt modelId="{6AFCB67D-B85D-4BD0-9FCB-2F89DA0A81BF}" type="pres">
      <dgm:prSet presAssocID="{6C636C07-785C-4632-A331-2AC8C2B96785}" presName="bgRect" presStyleLbl="bgShp" presStyleIdx="0" presStyleCnt="3"/>
      <dgm:spPr/>
    </dgm:pt>
    <dgm:pt modelId="{2B4AC360-1407-4167-886B-0E7E866400AC}" type="pres">
      <dgm:prSet presAssocID="{6C636C07-785C-4632-A331-2AC8C2B967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D0D744B7-2BC3-4F0B-8CE6-012AF07648C2}" type="pres">
      <dgm:prSet presAssocID="{6C636C07-785C-4632-A331-2AC8C2B96785}" presName="spaceRect" presStyleCnt="0"/>
      <dgm:spPr/>
    </dgm:pt>
    <dgm:pt modelId="{BB25CB46-62A3-400F-B7B7-D79E8FD28A8D}" type="pres">
      <dgm:prSet presAssocID="{6C636C07-785C-4632-A331-2AC8C2B96785}" presName="parTx" presStyleLbl="revTx" presStyleIdx="0" presStyleCnt="3">
        <dgm:presLayoutVars>
          <dgm:chMax val="0"/>
          <dgm:chPref val="0"/>
        </dgm:presLayoutVars>
      </dgm:prSet>
      <dgm:spPr/>
    </dgm:pt>
    <dgm:pt modelId="{61944BB1-D3C8-4FD2-9871-58EF51856604}" type="pres">
      <dgm:prSet presAssocID="{7960B9E4-E155-4B3C-8B84-615239E6CBE0}" presName="sibTrans" presStyleCnt="0"/>
      <dgm:spPr/>
    </dgm:pt>
    <dgm:pt modelId="{DC152732-A40E-40C0-8B9E-C086F66C747D}" type="pres">
      <dgm:prSet presAssocID="{3E07D9ED-ED8C-4918-B21B-F09D757CF996}" presName="compNode" presStyleCnt="0"/>
      <dgm:spPr/>
    </dgm:pt>
    <dgm:pt modelId="{C7C62FF1-49A9-4131-81DC-8DE9C317C7A0}" type="pres">
      <dgm:prSet presAssocID="{3E07D9ED-ED8C-4918-B21B-F09D757CF996}" presName="bgRect" presStyleLbl="bgShp" presStyleIdx="1" presStyleCnt="3"/>
      <dgm:spPr/>
    </dgm:pt>
    <dgm:pt modelId="{7E7C0CF3-7B70-41A2-8376-CBDEB04B7AB6}" type="pres">
      <dgm:prSet presAssocID="{3E07D9ED-ED8C-4918-B21B-F09D757CF99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
        </a:ext>
      </dgm:extLst>
    </dgm:pt>
    <dgm:pt modelId="{5402F823-7676-42D8-B4D9-E64FEA08BE13}" type="pres">
      <dgm:prSet presAssocID="{3E07D9ED-ED8C-4918-B21B-F09D757CF996}" presName="spaceRect" presStyleCnt="0"/>
      <dgm:spPr/>
    </dgm:pt>
    <dgm:pt modelId="{DCEDA939-BFDA-4CC3-B4FD-3EFCB49BC25F}" type="pres">
      <dgm:prSet presAssocID="{3E07D9ED-ED8C-4918-B21B-F09D757CF996}" presName="parTx" presStyleLbl="revTx" presStyleIdx="1" presStyleCnt="3">
        <dgm:presLayoutVars>
          <dgm:chMax val="0"/>
          <dgm:chPref val="0"/>
        </dgm:presLayoutVars>
      </dgm:prSet>
      <dgm:spPr/>
    </dgm:pt>
    <dgm:pt modelId="{99321DFF-90D0-4A83-8734-218BF47424B9}" type="pres">
      <dgm:prSet presAssocID="{F069F40D-5834-4759-B20F-CD473A4B863D}" presName="sibTrans" presStyleCnt="0"/>
      <dgm:spPr/>
    </dgm:pt>
    <dgm:pt modelId="{3EACF991-71AF-4662-969D-438AD6DC90D5}" type="pres">
      <dgm:prSet presAssocID="{705BEE1D-CFA3-4606-8121-BBD81E78D795}" presName="compNode" presStyleCnt="0"/>
      <dgm:spPr/>
    </dgm:pt>
    <dgm:pt modelId="{70879022-CA55-467E-8C00-F4C22234B9E2}" type="pres">
      <dgm:prSet presAssocID="{705BEE1D-CFA3-4606-8121-BBD81E78D795}" presName="bgRect" presStyleLbl="bgShp" presStyleIdx="2" presStyleCnt="3"/>
      <dgm:spPr/>
    </dgm:pt>
    <dgm:pt modelId="{C100C7D6-A0C0-497A-9BAD-68CA695549CE}" type="pres">
      <dgm:prSet presAssocID="{705BEE1D-CFA3-4606-8121-BBD81E78D79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23972184-E24F-4A81-ABA2-AB4EDA173F77}" type="pres">
      <dgm:prSet presAssocID="{705BEE1D-CFA3-4606-8121-BBD81E78D795}" presName="spaceRect" presStyleCnt="0"/>
      <dgm:spPr/>
    </dgm:pt>
    <dgm:pt modelId="{40F7F8C9-E963-411B-A728-CF02A794AEC2}" type="pres">
      <dgm:prSet presAssocID="{705BEE1D-CFA3-4606-8121-BBD81E78D795}" presName="parTx" presStyleLbl="revTx" presStyleIdx="2" presStyleCnt="3">
        <dgm:presLayoutVars>
          <dgm:chMax val="0"/>
          <dgm:chPref val="0"/>
        </dgm:presLayoutVars>
      </dgm:prSet>
      <dgm:spPr/>
    </dgm:pt>
  </dgm:ptLst>
  <dgm:cxnLst>
    <dgm:cxn modelId="{4FF6AC02-4750-4717-8D53-387C44C24A2A}" srcId="{3E7CD4FE-B682-43FA-B8D7-F22EE8B0E515}" destId="{6C636C07-785C-4632-A331-2AC8C2B96785}" srcOrd="0" destOrd="0" parTransId="{D3B2BDE6-8F06-44F2-8679-3E2FEE300980}" sibTransId="{7960B9E4-E155-4B3C-8B84-615239E6CBE0}"/>
    <dgm:cxn modelId="{DC885242-891A-40A7-AF4E-609D02931AD2}" type="presOf" srcId="{3E7CD4FE-B682-43FA-B8D7-F22EE8B0E515}" destId="{FD0A21A6-66A2-4746-A93F-7AB9250D60AC}" srcOrd="0" destOrd="0" presId="urn:microsoft.com/office/officeart/2018/2/layout/IconVerticalSolidList"/>
    <dgm:cxn modelId="{30BDBE69-2DB2-4CE0-8165-A4130BFBCAB3}" srcId="{3E7CD4FE-B682-43FA-B8D7-F22EE8B0E515}" destId="{705BEE1D-CFA3-4606-8121-BBD81E78D795}" srcOrd="2" destOrd="0" parTransId="{A579D7CC-D332-4575-A0F8-10D066E45CF2}" sibTransId="{42B2CAA8-0504-49DF-8848-C3C68C00E41F}"/>
    <dgm:cxn modelId="{1C3EC289-29E0-4BF6-9F9F-B79DD43D781E}" type="presOf" srcId="{3E07D9ED-ED8C-4918-B21B-F09D757CF996}" destId="{DCEDA939-BFDA-4CC3-B4FD-3EFCB49BC25F}" srcOrd="0" destOrd="0" presId="urn:microsoft.com/office/officeart/2018/2/layout/IconVerticalSolidList"/>
    <dgm:cxn modelId="{C8548296-4B1E-4438-B477-BEB0201F603B}" type="presOf" srcId="{705BEE1D-CFA3-4606-8121-BBD81E78D795}" destId="{40F7F8C9-E963-411B-A728-CF02A794AEC2}" srcOrd="0" destOrd="0" presId="urn:microsoft.com/office/officeart/2018/2/layout/IconVerticalSolidList"/>
    <dgm:cxn modelId="{031504A5-1665-416F-AE99-8EDAABF91E31}" srcId="{3E7CD4FE-B682-43FA-B8D7-F22EE8B0E515}" destId="{3E07D9ED-ED8C-4918-B21B-F09D757CF996}" srcOrd="1" destOrd="0" parTransId="{84274F01-C9F7-4430-A2F6-5951173DF6C8}" sibTransId="{F069F40D-5834-4759-B20F-CD473A4B863D}"/>
    <dgm:cxn modelId="{C80814A7-3D61-4216-9BBD-863AFD105A65}" type="presOf" srcId="{6C636C07-785C-4632-A331-2AC8C2B96785}" destId="{BB25CB46-62A3-400F-B7B7-D79E8FD28A8D}" srcOrd="0" destOrd="0" presId="urn:microsoft.com/office/officeart/2018/2/layout/IconVerticalSolidList"/>
    <dgm:cxn modelId="{DE743EDC-4508-45B9-85DC-E5B749E2BA29}" type="presParOf" srcId="{FD0A21A6-66A2-4746-A93F-7AB9250D60AC}" destId="{7E484949-2510-4824-A523-7450F3D19F5F}" srcOrd="0" destOrd="0" presId="urn:microsoft.com/office/officeart/2018/2/layout/IconVerticalSolidList"/>
    <dgm:cxn modelId="{AC67992B-22B5-4C27-BF60-6767F7980368}" type="presParOf" srcId="{7E484949-2510-4824-A523-7450F3D19F5F}" destId="{6AFCB67D-B85D-4BD0-9FCB-2F89DA0A81BF}" srcOrd="0" destOrd="0" presId="urn:microsoft.com/office/officeart/2018/2/layout/IconVerticalSolidList"/>
    <dgm:cxn modelId="{C2188FB5-20B3-42DF-9465-1B52FA461F17}" type="presParOf" srcId="{7E484949-2510-4824-A523-7450F3D19F5F}" destId="{2B4AC360-1407-4167-886B-0E7E866400AC}" srcOrd="1" destOrd="0" presId="urn:microsoft.com/office/officeart/2018/2/layout/IconVerticalSolidList"/>
    <dgm:cxn modelId="{A9051ADF-4C99-49B8-ABF1-338610424A4D}" type="presParOf" srcId="{7E484949-2510-4824-A523-7450F3D19F5F}" destId="{D0D744B7-2BC3-4F0B-8CE6-012AF07648C2}" srcOrd="2" destOrd="0" presId="urn:microsoft.com/office/officeart/2018/2/layout/IconVerticalSolidList"/>
    <dgm:cxn modelId="{5B16517E-98EF-4D3D-AD47-E9238FCF5348}" type="presParOf" srcId="{7E484949-2510-4824-A523-7450F3D19F5F}" destId="{BB25CB46-62A3-400F-B7B7-D79E8FD28A8D}" srcOrd="3" destOrd="0" presId="urn:microsoft.com/office/officeart/2018/2/layout/IconVerticalSolidList"/>
    <dgm:cxn modelId="{D920C2DB-8A42-4EC8-8B6C-594218484DAC}" type="presParOf" srcId="{FD0A21A6-66A2-4746-A93F-7AB9250D60AC}" destId="{61944BB1-D3C8-4FD2-9871-58EF51856604}" srcOrd="1" destOrd="0" presId="urn:microsoft.com/office/officeart/2018/2/layout/IconVerticalSolidList"/>
    <dgm:cxn modelId="{2249118F-D42F-45C6-B0CD-34608C6072AA}" type="presParOf" srcId="{FD0A21A6-66A2-4746-A93F-7AB9250D60AC}" destId="{DC152732-A40E-40C0-8B9E-C086F66C747D}" srcOrd="2" destOrd="0" presId="urn:microsoft.com/office/officeart/2018/2/layout/IconVerticalSolidList"/>
    <dgm:cxn modelId="{43996BF8-9F92-442D-860F-5221B087FA41}" type="presParOf" srcId="{DC152732-A40E-40C0-8B9E-C086F66C747D}" destId="{C7C62FF1-49A9-4131-81DC-8DE9C317C7A0}" srcOrd="0" destOrd="0" presId="urn:microsoft.com/office/officeart/2018/2/layout/IconVerticalSolidList"/>
    <dgm:cxn modelId="{92B14A16-F7B1-48A6-9A09-FD7D37D28BB0}" type="presParOf" srcId="{DC152732-A40E-40C0-8B9E-C086F66C747D}" destId="{7E7C0CF3-7B70-41A2-8376-CBDEB04B7AB6}" srcOrd="1" destOrd="0" presId="urn:microsoft.com/office/officeart/2018/2/layout/IconVerticalSolidList"/>
    <dgm:cxn modelId="{B83C9C0C-6A8A-44BB-8331-2598727ED113}" type="presParOf" srcId="{DC152732-A40E-40C0-8B9E-C086F66C747D}" destId="{5402F823-7676-42D8-B4D9-E64FEA08BE13}" srcOrd="2" destOrd="0" presId="urn:microsoft.com/office/officeart/2018/2/layout/IconVerticalSolidList"/>
    <dgm:cxn modelId="{F383EA07-3427-491C-B4C2-3FAF2021072C}" type="presParOf" srcId="{DC152732-A40E-40C0-8B9E-C086F66C747D}" destId="{DCEDA939-BFDA-4CC3-B4FD-3EFCB49BC25F}" srcOrd="3" destOrd="0" presId="urn:microsoft.com/office/officeart/2018/2/layout/IconVerticalSolidList"/>
    <dgm:cxn modelId="{AF4889DB-4B7E-4E40-8BC7-4AFAB6C6D98C}" type="presParOf" srcId="{FD0A21A6-66A2-4746-A93F-7AB9250D60AC}" destId="{99321DFF-90D0-4A83-8734-218BF47424B9}" srcOrd="3" destOrd="0" presId="urn:microsoft.com/office/officeart/2018/2/layout/IconVerticalSolidList"/>
    <dgm:cxn modelId="{FF286A4E-A715-4D6B-94C5-414C43D09209}" type="presParOf" srcId="{FD0A21A6-66A2-4746-A93F-7AB9250D60AC}" destId="{3EACF991-71AF-4662-969D-438AD6DC90D5}" srcOrd="4" destOrd="0" presId="urn:microsoft.com/office/officeart/2018/2/layout/IconVerticalSolidList"/>
    <dgm:cxn modelId="{48536FDF-016C-4E6E-A60B-EEB87122CA9F}" type="presParOf" srcId="{3EACF991-71AF-4662-969D-438AD6DC90D5}" destId="{70879022-CA55-467E-8C00-F4C22234B9E2}" srcOrd="0" destOrd="0" presId="urn:microsoft.com/office/officeart/2018/2/layout/IconVerticalSolidList"/>
    <dgm:cxn modelId="{B5F80C91-D6A6-472F-BF31-8233485731A4}" type="presParOf" srcId="{3EACF991-71AF-4662-969D-438AD6DC90D5}" destId="{C100C7D6-A0C0-497A-9BAD-68CA695549CE}" srcOrd="1" destOrd="0" presId="urn:microsoft.com/office/officeart/2018/2/layout/IconVerticalSolidList"/>
    <dgm:cxn modelId="{D0194627-9071-4FB6-870E-7B4F15949976}" type="presParOf" srcId="{3EACF991-71AF-4662-969D-438AD6DC90D5}" destId="{23972184-E24F-4A81-ABA2-AB4EDA173F77}" srcOrd="2" destOrd="0" presId="urn:microsoft.com/office/officeart/2018/2/layout/IconVerticalSolidList"/>
    <dgm:cxn modelId="{DA12D2AA-04F6-41D7-9FEE-BA7D076E68B0}" type="presParOf" srcId="{3EACF991-71AF-4662-969D-438AD6DC90D5}" destId="{40F7F8C9-E963-411B-A728-CF02A794AEC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6B8E7-60C7-4693-B142-131D8838B34D}">
      <dsp:nvSpPr>
        <dsp:cNvPr id="0" name=""/>
        <dsp:cNvSpPr/>
      </dsp:nvSpPr>
      <dsp:spPr>
        <a:xfrm>
          <a:off x="0" y="2451"/>
          <a:ext cx="514985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09A89-A6BA-428D-A1FE-D9C8052931A1}">
      <dsp:nvSpPr>
        <dsp:cNvPr id="0" name=""/>
        <dsp:cNvSpPr/>
      </dsp:nvSpPr>
      <dsp:spPr>
        <a:xfrm>
          <a:off x="0" y="2451"/>
          <a:ext cx="5149850" cy="83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Intake Process Revision, Withdrawal Monitoring unit early 2023</a:t>
          </a:r>
        </a:p>
      </dsp:txBody>
      <dsp:txXfrm>
        <a:off x="0" y="2451"/>
        <a:ext cx="5149850" cy="836043"/>
      </dsp:txXfrm>
    </dsp:sp>
    <dsp:sp modelId="{518BB3FA-6FDD-4CC5-8B57-8310098ACA91}">
      <dsp:nvSpPr>
        <dsp:cNvPr id="0" name=""/>
        <dsp:cNvSpPr/>
      </dsp:nvSpPr>
      <dsp:spPr>
        <a:xfrm>
          <a:off x="0" y="838495"/>
          <a:ext cx="5149850" cy="0"/>
        </a:xfrm>
        <a:prstGeom prst="line">
          <a:avLst/>
        </a:prstGeom>
        <a:solidFill>
          <a:schemeClr val="accent2">
            <a:hueOff val="-167625"/>
            <a:satOff val="-1932"/>
            <a:lumOff val="432"/>
            <a:alphaOff val="0"/>
          </a:schemeClr>
        </a:solidFill>
        <a:ln w="15875" cap="flat" cmpd="sng" algn="ctr">
          <a:solidFill>
            <a:schemeClr val="accent2">
              <a:hueOff val="-167625"/>
              <a:satOff val="-1932"/>
              <a:lumOff val="4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085441-2398-4471-8ECD-2645760036AD}">
      <dsp:nvSpPr>
        <dsp:cNvPr id="0" name=""/>
        <dsp:cNvSpPr/>
      </dsp:nvSpPr>
      <dsp:spPr>
        <a:xfrm>
          <a:off x="0" y="838495"/>
          <a:ext cx="5149850" cy="83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CIWA-A/CIWA-B monitoring for alcohol and/or benzodiazepines</a:t>
          </a:r>
        </a:p>
      </dsp:txBody>
      <dsp:txXfrm>
        <a:off x="0" y="838495"/>
        <a:ext cx="5149850" cy="836043"/>
      </dsp:txXfrm>
    </dsp:sp>
    <dsp:sp modelId="{1D23CF0D-A7DF-4EF0-AE5C-3EE9CA157B45}">
      <dsp:nvSpPr>
        <dsp:cNvPr id="0" name=""/>
        <dsp:cNvSpPr/>
      </dsp:nvSpPr>
      <dsp:spPr>
        <a:xfrm>
          <a:off x="0" y="1674538"/>
          <a:ext cx="5149850" cy="0"/>
        </a:xfrm>
        <a:prstGeom prst="line">
          <a:avLst/>
        </a:prstGeom>
        <a:solidFill>
          <a:schemeClr val="accent2">
            <a:hueOff val="-335249"/>
            <a:satOff val="-3863"/>
            <a:lumOff val="864"/>
            <a:alphaOff val="0"/>
          </a:schemeClr>
        </a:solidFill>
        <a:ln w="15875" cap="flat" cmpd="sng" algn="ctr">
          <a:solidFill>
            <a:schemeClr val="accent2">
              <a:hueOff val="-335249"/>
              <a:satOff val="-3863"/>
              <a:lumOff val="8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0606A0-643A-404F-A932-ED8EAE5DE7DA}">
      <dsp:nvSpPr>
        <dsp:cNvPr id="0" name=""/>
        <dsp:cNvSpPr/>
      </dsp:nvSpPr>
      <dsp:spPr>
        <a:xfrm>
          <a:off x="0" y="1674538"/>
          <a:ext cx="5149850" cy="83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Provider withdrawal monitoring order sets</a:t>
          </a:r>
        </a:p>
      </dsp:txBody>
      <dsp:txXfrm>
        <a:off x="0" y="1674538"/>
        <a:ext cx="5149850" cy="836043"/>
      </dsp:txXfrm>
    </dsp:sp>
    <dsp:sp modelId="{DB6431AB-8BA0-4A29-A0F6-7FF2720BD7BF}">
      <dsp:nvSpPr>
        <dsp:cNvPr id="0" name=""/>
        <dsp:cNvSpPr/>
      </dsp:nvSpPr>
      <dsp:spPr>
        <a:xfrm>
          <a:off x="0" y="2510582"/>
          <a:ext cx="5149850" cy="0"/>
        </a:xfrm>
        <a:prstGeom prst="line">
          <a:avLst/>
        </a:prstGeom>
        <a:solidFill>
          <a:schemeClr val="accent2">
            <a:hueOff val="-502874"/>
            <a:satOff val="-5795"/>
            <a:lumOff val="1295"/>
            <a:alphaOff val="0"/>
          </a:schemeClr>
        </a:solidFill>
        <a:ln w="15875" cap="flat" cmpd="sng" algn="ctr">
          <a:solidFill>
            <a:schemeClr val="accent2">
              <a:hueOff val="-502874"/>
              <a:satOff val="-5795"/>
              <a:lumOff val="12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03D178-1C58-4087-900D-A25927110940}">
      <dsp:nvSpPr>
        <dsp:cNvPr id="0" name=""/>
        <dsp:cNvSpPr/>
      </dsp:nvSpPr>
      <dsp:spPr>
        <a:xfrm>
          <a:off x="0" y="2510582"/>
          <a:ext cx="5149850" cy="83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Dedicated provider for withdrawal monitoring in near future </a:t>
          </a:r>
        </a:p>
      </dsp:txBody>
      <dsp:txXfrm>
        <a:off x="0" y="2510582"/>
        <a:ext cx="5149850" cy="836043"/>
      </dsp:txXfrm>
    </dsp:sp>
    <dsp:sp modelId="{196FB6E2-B308-4244-A400-7E6184AE8418}">
      <dsp:nvSpPr>
        <dsp:cNvPr id="0" name=""/>
        <dsp:cNvSpPr/>
      </dsp:nvSpPr>
      <dsp:spPr>
        <a:xfrm>
          <a:off x="0" y="3346625"/>
          <a:ext cx="5149850" cy="0"/>
        </a:xfrm>
        <a:prstGeom prst="line">
          <a:avLst/>
        </a:prstGeom>
        <a:solidFill>
          <a:schemeClr val="accent2">
            <a:hueOff val="-670499"/>
            <a:satOff val="-7726"/>
            <a:lumOff val="1727"/>
            <a:alphaOff val="0"/>
          </a:schemeClr>
        </a:solidFill>
        <a:ln w="15875" cap="flat" cmpd="sng" algn="ctr">
          <a:solidFill>
            <a:schemeClr val="accent2">
              <a:hueOff val="-670499"/>
              <a:satOff val="-7726"/>
              <a:lumOff val="17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EBC297-FAA1-44A0-85C8-ED2C5AB6A40F}">
      <dsp:nvSpPr>
        <dsp:cNvPr id="0" name=""/>
        <dsp:cNvSpPr/>
      </dsp:nvSpPr>
      <dsp:spPr>
        <a:xfrm>
          <a:off x="0" y="3346625"/>
          <a:ext cx="5149850" cy="83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2 medical/2 East housing for more intensive monitoring (every 4-6 hours)</a:t>
          </a:r>
        </a:p>
      </dsp:txBody>
      <dsp:txXfrm>
        <a:off x="0" y="3346625"/>
        <a:ext cx="5149850" cy="836043"/>
      </dsp:txXfrm>
    </dsp:sp>
    <dsp:sp modelId="{89DF1415-A841-41F3-B855-937344230AA4}">
      <dsp:nvSpPr>
        <dsp:cNvPr id="0" name=""/>
        <dsp:cNvSpPr/>
      </dsp:nvSpPr>
      <dsp:spPr>
        <a:xfrm>
          <a:off x="0" y="4182668"/>
          <a:ext cx="5149850" cy="0"/>
        </a:xfrm>
        <a:prstGeom prst="line">
          <a:avLst/>
        </a:prstGeom>
        <a:solidFill>
          <a:schemeClr val="accent2">
            <a:hueOff val="-838123"/>
            <a:satOff val="-9658"/>
            <a:lumOff val="2159"/>
            <a:alphaOff val="0"/>
          </a:schemeClr>
        </a:solidFill>
        <a:ln w="15875"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47ED73-C267-4DD9-B5DE-69B9DFE8D034}">
      <dsp:nvSpPr>
        <dsp:cNvPr id="0" name=""/>
        <dsp:cNvSpPr/>
      </dsp:nvSpPr>
      <dsp:spPr>
        <a:xfrm>
          <a:off x="0" y="4182668"/>
          <a:ext cx="5149850" cy="836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Nurse intake changes to roll out at end of August to include band system by acuity to expedite their process.</a:t>
          </a:r>
        </a:p>
      </dsp:txBody>
      <dsp:txXfrm>
        <a:off x="0" y="4182668"/>
        <a:ext cx="5149850" cy="8360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645B9-9454-4CA5-AB4B-3A4A9A02EF0B}">
      <dsp:nvSpPr>
        <dsp:cNvPr id="0" name=""/>
        <dsp:cNvSpPr/>
      </dsp:nvSpPr>
      <dsp:spPr>
        <a:xfrm>
          <a:off x="0" y="36934"/>
          <a:ext cx="3037581" cy="182254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The full array of MOUD and MAT is not consistently available </a:t>
          </a:r>
        </a:p>
      </dsp:txBody>
      <dsp:txXfrm>
        <a:off x="0" y="36934"/>
        <a:ext cx="3037581" cy="1822549"/>
      </dsp:txXfrm>
    </dsp:sp>
    <dsp:sp modelId="{5188F8A5-4577-41C8-863D-1ECE8D26FAC2}">
      <dsp:nvSpPr>
        <dsp:cNvPr id="0" name=""/>
        <dsp:cNvSpPr/>
      </dsp:nvSpPr>
      <dsp:spPr>
        <a:xfrm>
          <a:off x="3341340" y="36934"/>
          <a:ext cx="3037581" cy="1822549"/>
        </a:xfrm>
        <a:prstGeom prst="rect">
          <a:avLst/>
        </a:prstGeom>
        <a:solidFill>
          <a:schemeClr val="accent2">
            <a:hueOff val="-209531"/>
            <a:satOff val="-2415"/>
            <a:lumOff val="5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Persons with OUD released from corrections not engaged in MAT are much more likely to die from overdose</a:t>
          </a:r>
        </a:p>
      </dsp:txBody>
      <dsp:txXfrm>
        <a:off x="3341340" y="36934"/>
        <a:ext cx="3037581" cy="1822549"/>
      </dsp:txXfrm>
    </dsp:sp>
    <dsp:sp modelId="{3883B18A-1C77-48CC-9995-E752C5A7ADDA}">
      <dsp:nvSpPr>
        <dsp:cNvPr id="0" name=""/>
        <dsp:cNvSpPr/>
      </dsp:nvSpPr>
      <dsp:spPr>
        <a:xfrm>
          <a:off x="6682680" y="36934"/>
          <a:ext cx="3037581" cy="1822549"/>
        </a:xfrm>
        <a:prstGeom prst="rect">
          <a:avLst/>
        </a:prstGeom>
        <a:solidFill>
          <a:schemeClr val="accent2">
            <a:hueOff val="-419062"/>
            <a:satOff val="-4829"/>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Over 70% of deaths within 2 weeks of release are due to overdose</a:t>
          </a:r>
        </a:p>
      </dsp:txBody>
      <dsp:txXfrm>
        <a:off x="6682680" y="36934"/>
        <a:ext cx="3037581" cy="1822549"/>
      </dsp:txXfrm>
    </dsp:sp>
    <dsp:sp modelId="{B227951F-AE6D-4772-A190-92328DC81A25}">
      <dsp:nvSpPr>
        <dsp:cNvPr id="0" name=""/>
        <dsp:cNvSpPr/>
      </dsp:nvSpPr>
      <dsp:spPr>
        <a:xfrm>
          <a:off x="1670670" y="2163241"/>
          <a:ext cx="3037581" cy="1822549"/>
        </a:xfrm>
        <a:prstGeom prst="rect">
          <a:avLst/>
        </a:prstGeom>
        <a:solidFill>
          <a:schemeClr val="accent2">
            <a:hueOff val="-628592"/>
            <a:satOff val="-7244"/>
            <a:lumOff val="16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MAT/MOUD can decrease that by 60-80%</a:t>
          </a:r>
        </a:p>
      </dsp:txBody>
      <dsp:txXfrm>
        <a:off x="1670670" y="2163241"/>
        <a:ext cx="3037581" cy="1822549"/>
      </dsp:txXfrm>
    </dsp:sp>
    <dsp:sp modelId="{9280F11B-6F65-4C77-8A0B-DC8829FBB7C8}">
      <dsp:nvSpPr>
        <dsp:cNvPr id="0" name=""/>
        <dsp:cNvSpPr/>
      </dsp:nvSpPr>
      <dsp:spPr>
        <a:xfrm>
          <a:off x="5012010" y="2163241"/>
          <a:ext cx="3037581" cy="1822549"/>
        </a:xfrm>
        <a:prstGeom prst="rect">
          <a:avLst/>
        </a:prstGeom>
        <a:solidFill>
          <a:schemeClr val="accent2">
            <a:hueOff val="-838123"/>
            <a:satOff val="-9658"/>
            <a:lumOff val="21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MAT/MOUD for incarcerated persons is evidence-based and aligned with community standard of care </a:t>
          </a:r>
        </a:p>
      </dsp:txBody>
      <dsp:txXfrm>
        <a:off x="5012010" y="2163241"/>
        <a:ext cx="3037581" cy="18225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A0C7B-BB5A-4B77-9213-336423387126}">
      <dsp:nvSpPr>
        <dsp:cNvPr id="0" name=""/>
        <dsp:cNvSpPr/>
      </dsp:nvSpPr>
      <dsp:spPr>
        <a:xfrm>
          <a:off x="0" y="0"/>
          <a:ext cx="7776209" cy="884999"/>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Viewing OUD as a chronic disease that can be effectively treated by this medication similar to how high blood pressure and diabetes can be managed by medication.</a:t>
          </a:r>
        </a:p>
      </dsp:txBody>
      <dsp:txXfrm>
        <a:off x="25921" y="25921"/>
        <a:ext cx="6746443" cy="833157"/>
      </dsp:txXfrm>
    </dsp:sp>
    <dsp:sp modelId="{6D107D15-B294-459A-99AD-06498B4C39F5}">
      <dsp:nvSpPr>
        <dsp:cNvPr id="0" name=""/>
        <dsp:cNvSpPr/>
      </dsp:nvSpPr>
      <dsp:spPr>
        <a:xfrm>
          <a:off x="651257" y="1045908"/>
          <a:ext cx="7776209" cy="88499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MAT is evidenced based and proven to be effective.</a:t>
          </a:r>
        </a:p>
      </dsp:txBody>
      <dsp:txXfrm>
        <a:off x="677178" y="1071829"/>
        <a:ext cx="6497860" cy="833157"/>
      </dsp:txXfrm>
    </dsp:sp>
    <dsp:sp modelId="{D479A5D3-5116-4DF0-A8F4-EE3F7CA4F2C9}">
      <dsp:nvSpPr>
        <dsp:cNvPr id="0" name=""/>
        <dsp:cNvSpPr/>
      </dsp:nvSpPr>
      <dsp:spPr>
        <a:xfrm>
          <a:off x="1292794" y="2091817"/>
          <a:ext cx="7776209" cy="88499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Recognition that appropriate treatment can reduce custody challenges and other adverse incidents and outcomes (reduced overdose; reduced recidivism, increased treatment continuation upon release, etc.) </a:t>
          </a:r>
        </a:p>
      </dsp:txBody>
      <dsp:txXfrm>
        <a:off x="1318715" y="2117738"/>
        <a:ext cx="6507580" cy="833157"/>
      </dsp:txXfrm>
    </dsp:sp>
    <dsp:sp modelId="{BA15DA0F-7079-457C-B6FB-3F9A31598017}">
      <dsp:nvSpPr>
        <dsp:cNvPr id="0" name=""/>
        <dsp:cNvSpPr/>
      </dsp:nvSpPr>
      <dsp:spPr>
        <a:xfrm>
          <a:off x="1944052" y="3137725"/>
          <a:ext cx="7776209" cy="88499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Growing body of case law finding liability for failure to provide access to MOUD to incarcerated persons</a:t>
          </a:r>
        </a:p>
      </dsp:txBody>
      <dsp:txXfrm>
        <a:off x="1969973" y="3163646"/>
        <a:ext cx="6497860" cy="833157"/>
      </dsp:txXfrm>
    </dsp:sp>
    <dsp:sp modelId="{64DE291C-343D-436C-AA8E-3C18F5EF17EF}">
      <dsp:nvSpPr>
        <dsp:cNvPr id="0" name=""/>
        <dsp:cNvSpPr/>
      </dsp:nvSpPr>
      <dsp:spPr>
        <a:xfrm>
          <a:off x="7200959" y="677829"/>
          <a:ext cx="575249" cy="575249"/>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330390" y="677829"/>
        <a:ext cx="316387" cy="432875"/>
      </dsp:txXfrm>
    </dsp:sp>
    <dsp:sp modelId="{5C00790C-3DD6-46B9-84DF-5D0092961E8C}">
      <dsp:nvSpPr>
        <dsp:cNvPr id="0" name=""/>
        <dsp:cNvSpPr/>
      </dsp:nvSpPr>
      <dsp:spPr>
        <a:xfrm>
          <a:off x="7852217" y="1723737"/>
          <a:ext cx="575249" cy="575249"/>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81648" y="1723737"/>
        <a:ext cx="316387" cy="432875"/>
      </dsp:txXfrm>
    </dsp:sp>
    <dsp:sp modelId="{B1729A78-ED5A-418C-85CE-D7AA9A20CFF9}">
      <dsp:nvSpPr>
        <dsp:cNvPr id="0" name=""/>
        <dsp:cNvSpPr/>
      </dsp:nvSpPr>
      <dsp:spPr>
        <a:xfrm>
          <a:off x="8493754" y="2769646"/>
          <a:ext cx="575249" cy="575249"/>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23185" y="2769646"/>
        <a:ext cx="316387" cy="4328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4D414-C656-4D8A-8815-8C226F815F46}">
      <dsp:nvSpPr>
        <dsp:cNvPr id="0" name=""/>
        <dsp:cNvSpPr/>
      </dsp:nvSpPr>
      <dsp:spPr>
        <a:xfrm>
          <a:off x="498815" y="2269884"/>
          <a:ext cx="3876724" cy="454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2019</a:t>
          </a:r>
        </a:p>
      </dsp:txBody>
      <dsp:txXfrm>
        <a:off x="498815" y="2269884"/>
        <a:ext cx="3876724" cy="454567"/>
      </dsp:txXfrm>
    </dsp:sp>
    <dsp:sp modelId="{66006D44-2A64-4315-880E-03287CE364CF}">
      <dsp:nvSpPr>
        <dsp:cNvPr id="0" name=""/>
        <dsp:cNvSpPr/>
      </dsp:nvSpPr>
      <dsp:spPr>
        <a:xfrm>
          <a:off x="0" y="1930908"/>
          <a:ext cx="9720262" cy="160909"/>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45278A-F1DC-4EF6-94E6-3CC75E968776}">
      <dsp:nvSpPr>
        <dsp:cNvPr id="0" name=""/>
        <dsp:cNvSpPr/>
      </dsp:nvSpPr>
      <dsp:spPr>
        <a:xfrm>
          <a:off x="304979" y="-109680"/>
          <a:ext cx="4264397" cy="1685767"/>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l" defTabSz="800100">
            <a:lnSpc>
              <a:spcPct val="90000"/>
            </a:lnSpc>
            <a:spcBef>
              <a:spcPct val="0"/>
            </a:spcBef>
            <a:spcAft>
              <a:spcPct val="35000"/>
            </a:spcAft>
            <a:buNone/>
          </a:pPr>
          <a:r>
            <a:rPr lang="en-US" sz="1800" b="1" kern="1200" dirty="0"/>
            <a:t>Pre-2019</a:t>
          </a:r>
        </a:p>
        <a:p>
          <a:pPr marL="171450" lvl="1" indent="-171450" algn="l" defTabSz="800100">
            <a:lnSpc>
              <a:spcPct val="90000"/>
            </a:lnSpc>
            <a:spcBef>
              <a:spcPct val="0"/>
            </a:spcBef>
            <a:spcAft>
              <a:spcPct val="15000"/>
            </a:spcAft>
            <a:buChar char="•"/>
          </a:pPr>
          <a:r>
            <a:rPr lang="en-US" sz="1800" kern="1200" dirty="0"/>
            <a:t>Methadone – Women with OUD/pregnant</a:t>
          </a:r>
        </a:p>
        <a:p>
          <a:pPr marL="171450" lvl="1" indent="-171450" algn="l" defTabSz="800100">
            <a:lnSpc>
              <a:spcPct val="90000"/>
            </a:lnSpc>
            <a:spcBef>
              <a:spcPct val="0"/>
            </a:spcBef>
            <a:spcAft>
              <a:spcPct val="15000"/>
            </a:spcAft>
            <a:buChar char="•"/>
          </a:pPr>
          <a:r>
            <a:rPr lang="en-US" sz="1800" kern="1200" dirty="0"/>
            <a:t>Vivitrol – Small re-entry population (OUD/AUD).  Partnership SSO Reentry, Adult Correctional Health, </a:t>
          </a:r>
          <a:r>
            <a:rPr lang="en-US" sz="1800" kern="1200" dirty="0" err="1"/>
            <a:t>Wellspace</a:t>
          </a:r>
          <a:r>
            <a:rPr lang="en-US" sz="1800" kern="1200" dirty="0"/>
            <a:t>.</a:t>
          </a:r>
        </a:p>
      </dsp:txBody>
      <dsp:txXfrm>
        <a:off x="304979" y="-109680"/>
        <a:ext cx="4264397" cy="1685767"/>
      </dsp:txXfrm>
    </dsp:sp>
    <dsp:sp modelId="{08E35AD6-5ECC-44BF-BDB2-9168C46C4B5C}">
      <dsp:nvSpPr>
        <dsp:cNvPr id="0" name=""/>
        <dsp:cNvSpPr/>
      </dsp:nvSpPr>
      <dsp:spPr>
        <a:xfrm>
          <a:off x="2437177" y="1356725"/>
          <a:ext cx="0" cy="683863"/>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5B71682-0686-47C5-8D72-04DEBBE56824}">
      <dsp:nvSpPr>
        <dsp:cNvPr id="0" name=""/>
        <dsp:cNvSpPr/>
      </dsp:nvSpPr>
      <dsp:spPr>
        <a:xfrm>
          <a:off x="2921768" y="1621124"/>
          <a:ext cx="3876724" cy="17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2019</a:t>
          </a:r>
        </a:p>
      </dsp:txBody>
      <dsp:txXfrm>
        <a:off x="2921768" y="1621124"/>
        <a:ext cx="3876724" cy="170485"/>
      </dsp:txXfrm>
    </dsp:sp>
    <dsp:sp modelId="{A873B5FE-9FC0-4FD3-9953-0C3B27238ABE}">
      <dsp:nvSpPr>
        <dsp:cNvPr id="0" name=""/>
        <dsp:cNvSpPr/>
      </dsp:nvSpPr>
      <dsp:spPr>
        <a:xfrm>
          <a:off x="2727932" y="2635849"/>
          <a:ext cx="4264397" cy="1173704"/>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l" defTabSz="800100">
            <a:lnSpc>
              <a:spcPct val="90000"/>
            </a:lnSpc>
            <a:spcBef>
              <a:spcPct val="0"/>
            </a:spcBef>
            <a:spcAft>
              <a:spcPct val="35000"/>
            </a:spcAft>
            <a:buNone/>
          </a:pPr>
          <a:r>
            <a:rPr lang="en-US" sz="1800" kern="1200" dirty="0"/>
            <a:t>County MAT Expansion 2019- Health Management Associates, Inc. (HMA) Consultants working with counties to expand MAT in Criminal Justice settings – continuation meds (methadone contracted)</a:t>
          </a:r>
        </a:p>
      </dsp:txBody>
      <dsp:txXfrm>
        <a:off x="2727932" y="2635849"/>
        <a:ext cx="4264397" cy="1173704"/>
      </dsp:txXfrm>
    </dsp:sp>
    <dsp:sp modelId="{4624A295-8090-4FD7-9982-7323FAB02715}">
      <dsp:nvSpPr>
        <dsp:cNvPr id="0" name=""/>
        <dsp:cNvSpPr/>
      </dsp:nvSpPr>
      <dsp:spPr>
        <a:xfrm>
          <a:off x="4860130" y="2304987"/>
          <a:ext cx="0" cy="256482"/>
        </a:xfrm>
        <a:prstGeom prst="line">
          <a:avLst/>
        </a:prstGeom>
        <a:solidFill>
          <a:schemeClr val="accent3">
            <a:hueOff val="0"/>
            <a:satOff val="0"/>
            <a:lumOff val="0"/>
            <a:alphaOff val="0"/>
          </a:schemeClr>
        </a:solidFill>
        <a:ln w="6350" cap="flat" cmpd="sng" algn="ctr">
          <a:solidFill>
            <a:schemeClr val="accent3">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D1D0F12-A721-4680-AED3-E3B12DC1169E}">
      <dsp:nvSpPr>
        <dsp:cNvPr id="0" name=""/>
        <dsp:cNvSpPr/>
      </dsp:nvSpPr>
      <dsp:spPr>
        <a:xfrm>
          <a:off x="2386893" y="2070759"/>
          <a:ext cx="100568" cy="100568"/>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08117633-1C6D-4177-A330-650B6C3FE0F1}">
      <dsp:nvSpPr>
        <dsp:cNvPr id="0" name=""/>
        <dsp:cNvSpPr/>
      </dsp:nvSpPr>
      <dsp:spPr>
        <a:xfrm>
          <a:off x="4809846" y="2205674"/>
          <a:ext cx="100568" cy="37717"/>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 modelId="{8DDC5D09-6B99-469A-951A-FD026DC04C53}">
      <dsp:nvSpPr>
        <dsp:cNvPr id="0" name=""/>
        <dsp:cNvSpPr/>
      </dsp:nvSpPr>
      <dsp:spPr>
        <a:xfrm>
          <a:off x="5344721" y="2294901"/>
          <a:ext cx="3876724" cy="423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2023</a:t>
          </a:r>
        </a:p>
      </dsp:txBody>
      <dsp:txXfrm>
        <a:off x="5344721" y="2294901"/>
        <a:ext cx="3876724" cy="423161"/>
      </dsp:txXfrm>
    </dsp:sp>
    <dsp:sp modelId="{4958E093-A8AE-4E7A-B567-11D9F7F4C310}">
      <dsp:nvSpPr>
        <dsp:cNvPr id="0" name=""/>
        <dsp:cNvSpPr/>
      </dsp:nvSpPr>
      <dsp:spPr>
        <a:xfrm>
          <a:off x="5150885" y="-37421"/>
          <a:ext cx="4264397" cy="1677442"/>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l" defTabSz="800100">
            <a:lnSpc>
              <a:spcPct val="90000"/>
            </a:lnSpc>
            <a:spcBef>
              <a:spcPct val="0"/>
            </a:spcBef>
            <a:spcAft>
              <a:spcPct val="35000"/>
            </a:spcAft>
            <a:buNone/>
          </a:pPr>
          <a:r>
            <a:rPr lang="en-US" sz="1800" kern="1200"/>
            <a:t>County MAT Expansion 2023 – full induction program (X-waiver elimination)</a:t>
          </a:r>
        </a:p>
      </dsp:txBody>
      <dsp:txXfrm>
        <a:off x="5150885" y="-37421"/>
        <a:ext cx="4264397" cy="1677442"/>
      </dsp:txXfrm>
    </dsp:sp>
    <dsp:sp modelId="{D85C595E-B568-4D14-ADBF-76E5E404C853}">
      <dsp:nvSpPr>
        <dsp:cNvPr id="0" name=""/>
        <dsp:cNvSpPr/>
      </dsp:nvSpPr>
      <dsp:spPr>
        <a:xfrm>
          <a:off x="7283084" y="1381742"/>
          <a:ext cx="0" cy="636614"/>
        </a:xfrm>
        <a:prstGeom prst="line">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75D18317-4335-4753-9C80-1366380BE081}">
      <dsp:nvSpPr>
        <dsp:cNvPr id="0" name=""/>
        <dsp:cNvSpPr/>
      </dsp:nvSpPr>
      <dsp:spPr>
        <a:xfrm>
          <a:off x="7232800" y="2099250"/>
          <a:ext cx="100568" cy="93619"/>
        </a:xfrm>
        <a:prstGeom prst="ellipse">
          <a:avLst/>
        </a:prstGeom>
        <a:solidFill>
          <a:schemeClr val="lt1">
            <a:alpha val="90000"/>
            <a:hueOff val="0"/>
            <a:satOff val="0"/>
            <a:lumOff val="0"/>
            <a:alphaOff val="0"/>
          </a:schemeClr>
        </a:solidFill>
        <a:ln w="1587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6B8E7-60C7-4693-B142-131D8838B34D}">
      <dsp:nvSpPr>
        <dsp:cNvPr id="0" name=""/>
        <dsp:cNvSpPr/>
      </dsp:nvSpPr>
      <dsp:spPr>
        <a:xfrm>
          <a:off x="0" y="600"/>
          <a:ext cx="564197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109A89-A6BA-428D-A1FE-D9C8052931A1}">
      <dsp:nvSpPr>
        <dsp:cNvPr id="0" name=""/>
        <dsp:cNvSpPr/>
      </dsp:nvSpPr>
      <dsp:spPr>
        <a:xfrm>
          <a:off x="0" y="60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Intake Process Revision, MAT induction unit </a:t>
          </a:r>
        </a:p>
      </dsp:txBody>
      <dsp:txXfrm>
        <a:off x="0" y="600"/>
        <a:ext cx="5641974" cy="984009"/>
      </dsp:txXfrm>
    </dsp:sp>
    <dsp:sp modelId="{1D23CF0D-A7DF-4EF0-AE5C-3EE9CA157B45}">
      <dsp:nvSpPr>
        <dsp:cNvPr id="0" name=""/>
        <dsp:cNvSpPr/>
      </dsp:nvSpPr>
      <dsp:spPr>
        <a:xfrm>
          <a:off x="0" y="984610"/>
          <a:ext cx="5641974" cy="0"/>
        </a:xfrm>
        <a:prstGeom prst="line">
          <a:avLst/>
        </a:prstGeom>
        <a:solidFill>
          <a:schemeClr val="accent2">
            <a:hueOff val="-209531"/>
            <a:satOff val="-2415"/>
            <a:lumOff val="540"/>
            <a:alphaOff val="0"/>
          </a:schemeClr>
        </a:solidFill>
        <a:ln w="15875" cap="flat" cmpd="sng" algn="ctr">
          <a:solidFill>
            <a:schemeClr val="accent2">
              <a:hueOff val="-209531"/>
              <a:satOff val="-2415"/>
              <a:lumOff val="5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0606A0-643A-404F-A932-ED8EAE5DE7DA}">
      <dsp:nvSpPr>
        <dsp:cNvPr id="0" name=""/>
        <dsp:cNvSpPr/>
      </dsp:nvSpPr>
      <dsp:spPr>
        <a:xfrm>
          <a:off x="0" y="98461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MAT for OUD includes Methadone, Buprenorphine (oral, injectable) and Vivitrol</a:t>
          </a:r>
        </a:p>
      </dsp:txBody>
      <dsp:txXfrm>
        <a:off x="0" y="984610"/>
        <a:ext cx="5641974" cy="984009"/>
      </dsp:txXfrm>
    </dsp:sp>
    <dsp:sp modelId="{F3BC3165-8FD0-45D3-BAE9-7E9170414AD6}">
      <dsp:nvSpPr>
        <dsp:cNvPr id="0" name=""/>
        <dsp:cNvSpPr/>
      </dsp:nvSpPr>
      <dsp:spPr>
        <a:xfrm>
          <a:off x="0" y="1968620"/>
          <a:ext cx="5641974" cy="0"/>
        </a:xfrm>
        <a:prstGeom prst="line">
          <a:avLst/>
        </a:prstGeom>
        <a:solidFill>
          <a:schemeClr val="accent2">
            <a:hueOff val="-419062"/>
            <a:satOff val="-4829"/>
            <a:lumOff val="1079"/>
            <a:alphaOff val="0"/>
          </a:schemeClr>
        </a:solidFill>
        <a:ln w="15875" cap="flat" cmpd="sng" algn="ctr">
          <a:solidFill>
            <a:schemeClr val="accent2">
              <a:hueOff val="-419062"/>
              <a:satOff val="-4829"/>
              <a:lumOff val="10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8EDC1B-2570-432C-B4BB-21E22608626E}">
      <dsp:nvSpPr>
        <dsp:cNvPr id="0" name=""/>
        <dsp:cNvSpPr/>
      </dsp:nvSpPr>
      <dsp:spPr>
        <a:xfrm>
          <a:off x="0" y="1968620"/>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Education for staff and SSO, identifying diversion, frequent team meetings, tracking data, being trauma informed</a:t>
          </a:r>
        </a:p>
      </dsp:txBody>
      <dsp:txXfrm>
        <a:off x="0" y="1968620"/>
        <a:ext cx="5641974" cy="984009"/>
      </dsp:txXfrm>
    </dsp:sp>
    <dsp:sp modelId="{DB6431AB-8BA0-4A29-A0F6-7FF2720BD7BF}">
      <dsp:nvSpPr>
        <dsp:cNvPr id="0" name=""/>
        <dsp:cNvSpPr/>
      </dsp:nvSpPr>
      <dsp:spPr>
        <a:xfrm>
          <a:off x="0" y="2952629"/>
          <a:ext cx="5641974" cy="0"/>
        </a:xfrm>
        <a:prstGeom prst="line">
          <a:avLst/>
        </a:prstGeom>
        <a:solidFill>
          <a:schemeClr val="accent2">
            <a:hueOff val="-628592"/>
            <a:satOff val="-7244"/>
            <a:lumOff val="1619"/>
            <a:alphaOff val="0"/>
          </a:schemeClr>
        </a:solidFill>
        <a:ln w="15875" cap="flat" cmpd="sng" algn="ctr">
          <a:solidFill>
            <a:schemeClr val="accent2">
              <a:hueOff val="-628592"/>
              <a:satOff val="-7244"/>
              <a:lumOff val="16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03D178-1C58-4087-900D-A25927110940}">
      <dsp:nvSpPr>
        <dsp:cNvPr id="0" name=""/>
        <dsp:cNvSpPr/>
      </dsp:nvSpPr>
      <dsp:spPr>
        <a:xfrm>
          <a:off x="0" y="2952629"/>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Use of </a:t>
          </a:r>
          <a:r>
            <a:rPr lang="en-US" sz="2000" kern="1200" dirty="0" err="1"/>
            <a:t>Sublocade</a:t>
          </a:r>
          <a:r>
            <a:rPr lang="en-US" sz="2000" kern="1200" dirty="0"/>
            <a:t> (injectable) – for those who would benefit and would otherwise be discontinued from program </a:t>
          </a:r>
        </a:p>
      </dsp:txBody>
      <dsp:txXfrm>
        <a:off x="0" y="2952629"/>
        <a:ext cx="5641974" cy="984009"/>
      </dsp:txXfrm>
    </dsp:sp>
    <dsp:sp modelId="{F10732AB-2C7C-44E6-8E9E-A5FDF334B20A}">
      <dsp:nvSpPr>
        <dsp:cNvPr id="0" name=""/>
        <dsp:cNvSpPr/>
      </dsp:nvSpPr>
      <dsp:spPr>
        <a:xfrm>
          <a:off x="0" y="3936639"/>
          <a:ext cx="5641974" cy="0"/>
        </a:xfrm>
        <a:prstGeom prst="line">
          <a:avLst/>
        </a:prstGeom>
        <a:solidFill>
          <a:schemeClr val="accent2">
            <a:hueOff val="-838123"/>
            <a:satOff val="-9658"/>
            <a:lumOff val="2159"/>
            <a:alphaOff val="0"/>
          </a:schemeClr>
        </a:solidFill>
        <a:ln w="15875"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84B82D-F241-4621-872E-C1DFD2756E3B}">
      <dsp:nvSpPr>
        <dsp:cNvPr id="0" name=""/>
        <dsp:cNvSpPr/>
      </dsp:nvSpPr>
      <dsp:spPr>
        <a:xfrm>
          <a:off x="0" y="3936639"/>
          <a:ext cx="5641974" cy="984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Continuity of Care transitions – Referrals to ADS providers </a:t>
          </a:r>
          <a:endParaRPr lang="en-US" sz="2000" kern="1200" dirty="0"/>
        </a:p>
      </dsp:txBody>
      <dsp:txXfrm>
        <a:off x="0" y="3936639"/>
        <a:ext cx="5641974" cy="9840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C6D27-29ED-4342-B377-ED5243B7C045}">
      <dsp:nvSpPr>
        <dsp:cNvPr id="0" name=""/>
        <dsp:cNvSpPr/>
      </dsp:nvSpPr>
      <dsp:spPr>
        <a:xfrm>
          <a:off x="0" y="465592"/>
          <a:ext cx="5641974" cy="655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C022F4-5438-4E3F-A60D-F6BC7FFA08AE}">
      <dsp:nvSpPr>
        <dsp:cNvPr id="0" name=""/>
        <dsp:cNvSpPr/>
      </dsp:nvSpPr>
      <dsp:spPr>
        <a:xfrm>
          <a:off x="282098" y="81832"/>
          <a:ext cx="3949382" cy="7675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800100">
            <a:lnSpc>
              <a:spcPct val="90000"/>
            </a:lnSpc>
            <a:spcBef>
              <a:spcPct val="0"/>
            </a:spcBef>
            <a:spcAft>
              <a:spcPct val="35000"/>
            </a:spcAft>
            <a:buNone/>
          </a:pPr>
          <a:r>
            <a:rPr lang="en-US" sz="1800" kern="1200" dirty="0"/>
            <a:t>Funded for three SUD Counselors/ SUPT has assisted in the transition </a:t>
          </a:r>
        </a:p>
      </dsp:txBody>
      <dsp:txXfrm>
        <a:off x="319565" y="119299"/>
        <a:ext cx="3874448" cy="692586"/>
      </dsp:txXfrm>
    </dsp:sp>
    <dsp:sp modelId="{5360B935-7526-4623-A039-F6BBCBB95DEC}">
      <dsp:nvSpPr>
        <dsp:cNvPr id="0" name=""/>
        <dsp:cNvSpPr/>
      </dsp:nvSpPr>
      <dsp:spPr>
        <a:xfrm>
          <a:off x="0" y="1644952"/>
          <a:ext cx="5641974" cy="655200"/>
        </a:xfrm>
        <a:prstGeom prst="rect">
          <a:avLst/>
        </a:prstGeom>
        <a:solidFill>
          <a:schemeClr val="lt1">
            <a:alpha val="90000"/>
            <a:hueOff val="0"/>
            <a:satOff val="0"/>
            <a:lumOff val="0"/>
            <a:alphaOff val="0"/>
          </a:schemeClr>
        </a:solidFill>
        <a:ln w="15875" cap="flat" cmpd="sng" algn="ctr">
          <a:solidFill>
            <a:schemeClr val="accent2">
              <a:hueOff val="-209531"/>
              <a:satOff val="-2415"/>
              <a:lumOff val="540"/>
              <a:alphaOff val="0"/>
            </a:schemeClr>
          </a:solidFill>
          <a:prstDash val="solid"/>
        </a:ln>
        <a:effectLst/>
      </dsp:spPr>
      <dsp:style>
        <a:lnRef idx="2">
          <a:scrgbClr r="0" g="0" b="0"/>
        </a:lnRef>
        <a:fillRef idx="1">
          <a:scrgbClr r="0" g="0" b="0"/>
        </a:fillRef>
        <a:effectRef idx="0">
          <a:scrgbClr r="0" g="0" b="0"/>
        </a:effectRef>
        <a:fontRef idx="minor"/>
      </dsp:style>
    </dsp:sp>
    <dsp:sp modelId="{A2145419-6486-417A-BCAA-B3F2F7F44110}">
      <dsp:nvSpPr>
        <dsp:cNvPr id="0" name=""/>
        <dsp:cNvSpPr/>
      </dsp:nvSpPr>
      <dsp:spPr>
        <a:xfrm>
          <a:off x="282098" y="1261192"/>
          <a:ext cx="3949382" cy="767520"/>
        </a:xfrm>
        <a:prstGeom prst="roundRect">
          <a:avLst/>
        </a:prstGeom>
        <a:solidFill>
          <a:schemeClr val="accent2">
            <a:hueOff val="-209531"/>
            <a:satOff val="-2415"/>
            <a:lumOff val="5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800100">
            <a:lnSpc>
              <a:spcPct val="90000"/>
            </a:lnSpc>
            <a:spcBef>
              <a:spcPct val="0"/>
            </a:spcBef>
            <a:spcAft>
              <a:spcPct val="35000"/>
            </a:spcAft>
            <a:buNone/>
          </a:pPr>
          <a:r>
            <a:rPr lang="en-US" sz="1800" kern="1200" dirty="0"/>
            <a:t>SUD education groups, individual counseling</a:t>
          </a:r>
        </a:p>
      </dsp:txBody>
      <dsp:txXfrm>
        <a:off x="319565" y="1298659"/>
        <a:ext cx="3874448" cy="692586"/>
      </dsp:txXfrm>
    </dsp:sp>
    <dsp:sp modelId="{3DB83707-04B6-4A53-8D7B-67D285189F8F}">
      <dsp:nvSpPr>
        <dsp:cNvPr id="0" name=""/>
        <dsp:cNvSpPr/>
      </dsp:nvSpPr>
      <dsp:spPr>
        <a:xfrm>
          <a:off x="0" y="2824312"/>
          <a:ext cx="5641974" cy="655200"/>
        </a:xfrm>
        <a:prstGeom prst="rect">
          <a:avLst/>
        </a:prstGeom>
        <a:solidFill>
          <a:schemeClr val="lt1">
            <a:alpha val="90000"/>
            <a:hueOff val="0"/>
            <a:satOff val="0"/>
            <a:lumOff val="0"/>
            <a:alphaOff val="0"/>
          </a:schemeClr>
        </a:solidFill>
        <a:ln w="15875" cap="flat" cmpd="sng" algn="ctr">
          <a:solidFill>
            <a:schemeClr val="accent2">
              <a:hueOff val="-419062"/>
              <a:satOff val="-4829"/>
              <a:lumOff val="1079"/>
              <a:alphaOff val="0"/>
            </a:schemeClr>
          </a:solidFill>
          <a:prstDash val="solid"/>
        </a:ln>
        <a:effectLst/>
      </dsp:spPr>
      <dsp:style>
        <a:lnRef idx="2">
          <a:scrgbClr r="0" g="0" b="0"/>
        </a:lnRef>
        <a:fillRef idx="1">
          <a:scrgbClr r="0" g="0" b="0"/>
        </a:fillRef>
        <a:effectRef idx="0">
          <a:scrgbClr r="0" g="0" b="0"/>
        </a:effectRef>
        <a:fontRef idx="minor"/>
      </dsp:style>
    </dsp:sp>
    <dsp:sp modelId="{C398EC2C-3F80-4495-9D0C-1E4AD08E721D}">
      <dsp:nvSpPr>
        <dsp:cNvPr id="0" name=""/>
        <dsp:cNvSpPr/>
      </dsp:nvSpPr>
      <dsp:spPr>
        <a:xfrm>
          <a:off x="200363" y="2384109"/>
          <a:ext cx="3949382" cy="767520"/>
        </a:xfrm>
        <a:prstGeom prst="roundRect">
          <a:avLst/>
        </a:prstGeom>
        <a:solidFill>
          <a:schemeClr val="accent2">
            <a:hueOff val="-419062"/>
            <a:satOff val="-4829"/>
            <a:lumOff val="1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800100">
            <a:lnSpc>
              <a:spcPct val="90000"/>
            </a:lnSpc>
            <a:spcBef>
              <a:spcPct val="0"/>
            </a:spcBef>
            <a:spcAft>
              <a:spcPct val="35000"/>
            </a:spcAft>
            <a:buNone/>
          </a:pPr>
          <a:r>
            <a:rPr lang="en-US" sz="1800" kern="1200" dirty="0"/>
            <a:t>Discharge planning, community MAT connections</a:t>
          </a:r>
        </a:p>
      </dsp:txBody>
      <dsp:txXfrm>
        <a:off x="237830" y="2421576"/>
        <a:ext cx="3874448" cy="692586"/>
      </dsp:txXfrm>
    </dsp:sp>
    <dsp:sp modelId="{79863404-BBF0-4222-BEB4-45C2B3B4F8AA}">
      <dsp:nvSpPr>
        <dsp:cNvPr id="0" name=""/>
        <dsp:cNvSpPr/>
      </dsp:nvSpPr>
      <dsp:spPr>
        <a:xfrm>
          <a:off x="0" y="4003672"/>
          <a:ext cx="5641974" cy="655200"/>
        </a:xfrm>
        <a:prstGeom prst="rect">
          <a:avLst/>
        </a:prstGeom>
        <a:solidFill>
          <a:schemeClr val="lt1">
            <a:alpha val="90000"/>
            <a:hueOff val="0"/>
            <a:satOff val="0"/>
            <a:lumOff val="0"/>
            <a:alphaOff val="0"/>
          </a:schemeClr>
        </a:solidFill>
        <a:ln w="15875" cap="flat" cmpd="sng" algn="ctr">
          <a:solidFill>
            <a:schemeClr val="accent2">
              <a:hueOff val="-628592"/>
              <a:satOff val="-7244"/>
              <a:lumOff val="1619"/>
              <a:alphaOff val="0"/>
            </a:schemeClr>
          </a:solidFill>
          <a:prstDash val="solid"/>
        </a:ln>
        <a:effectLst/>
      </dsp:spPr>
      <dsp:style>
        <a:lnRef idx="2">
          <a:scrgbClr r="0" g="0" b="0"/>
        </a:lnRef>
        <a:fillRef idx="1">
          <a:scrgbClr r="0" g="0" b="0"/>
        </a:fillRef>
        <a:effectRef idx="0">
          <a:scrgbClr r="0" g="0" b="0"/>
        </a:effectRef>
        <a:fontRef idx="minor"/>
      </dsp:style>
    </dsp:sp>
    <dsp:sp modelId="{0E6746F8-77BE-4218-BC82-47FD9D84F3D9}">
      <dsp:nvSpPr>
        <dsp:cNvPr id="0" name=""/>
        <dsp:cNvSpPr/>
      </dsp:nvSpPr>
      <dsp:spPr>
        <a:xfrm>
          <a:off x="282098" y="3619912"/>
          <a:ext cx="3949382" cy="767520"/>
        </a:xfrm>
        <a:prstGeom prst="roundRect">
          <a:avLst/>
        </a:prstGeom>
        <a:solidFill>
          <a:schemeClr val="accent2">
            <a:hueOff val="-628592"/>
            <a:satOff val="-7244"/>
            <a:lumOff val="16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800100">
            <a:lnSpc>
              <a:spcPct val="90000"/>
            </a:lnSpc>
            <a:spcBef>
              <a:spcPct val="0"/>
            </a:spcBef>
            <a:spcAft>
              <a:spcPct val="35000"/>
            </a:spcAft>
            <a:buNone/>
          </a:pPr>
          <a:r>
            <a:rPr lang="en-US" sz="1800" kern="1200" dirty="0"/>
            <a:t>SUD education, community resource education on inmate tablets, partner with SUPT</a:t>
          </a:r>
        </a:p>
      </dsp:txBody>
      <dsp:txXfrm>
        <a:off x="319565" y="3657379"/>
        <a:ext cx="3874448" cy="692586"/>
      </dsp:txXfrm>
    </dsp:sp>
    <dsp:sp modelId="{7B74FBCA-FA24-4EFE-BBB5-7F89736720DA}">
      <dsp:nvSpPr>
        <dsp:cNvPr id="0" name=""/>
        <dsp:cNvSpPr/>
      </dsp:nvSpPr>
      <dsp:spPr>
        <a:xfrm>
          <a:off x="0" y="5183032"/>
          <a:ext cx="5641974" cy="655200"/>
        </a:xfrm>
        <a:prstGeom prst="rect">
          <a:avLst/>
        </a:prstGeom>
        <a:solidFill>
          <a:schemeClr val="lt1">
            <a:alpha val="90000"/>
            <a:hueOff val="0"/>
            <a:satOff val="0"/>
            <a:lumOff val="0"/>
            <a:alphaOff val="0"/>
          </a:schemeClr>
        </a:solidFill>
        <a:ln w="15875" cap="flat" cmpd="sng" algn="ctr">
          <a:solidFill>
            <a:schemeClr val="accent2">
              <a:hueOff val="-838123"/>
              <a:satOff val="-9658"/>
              <a:lumOff val="2159"/>
              <a:alphaOff val="0"/>
            </a:schemeClr>
          </a:solidFill>
          <a:prstDash val="solid"/>
        </a:ln>
        <a:effectLst/>
      </dsp:spPr>
      <dsp:style>
        <a:lnRef idx="2">
          <a:scrgbClr r="0" g="0" b="0"/>
        </a:lnRef>
        <a:fillRef idx="1">
          <a:scrgbClr r="0" g="0" b="0"/>
        </a:fillRef>
        <a:effectRef idx="0">
          <a:scrgbClr r="0" g="0" b="0"/>
        </a:effectRef>
        <a:fontRef idx="minor"/>
      </dsp:style>
    </dsp:sp>
    <dsp:sp modelId="{B8BC6636-305C-4586-932D-4D4CDEAEBE5F}">
      <dsp:nvSpPr>
        <dsp:cNvPr id="0" name=""/>
        <dsp:cNvSpPr/>
      </dsp:nvSpPr>
      <dsp:spPr>
        <a:xfrm>
          <a:off x="282098" y="4799272"/>
          <a:ext cx="3949382" cy="767520"/>
        </a:xfrm>
        <a:prstGeom prst="roundRect">
          <a:avLst/>
        </a:prstGeom>
        <a:solidFill>
          <a:schemeClr val="accent2">
            <a:hueOff val="-838123"/>
            <a:satOff val="-9658"/>
            <a:lumOff val="21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277" tIns="0" rIns="149277" bIns="0" numCol="1" spcCol="1270" anchor="ctr" anchorCtr="0">
          <a:noAutofit/>
        </a:bodyPr>
        <a:lstStyle/>
        <a:p>
          <a:pPr marL="0" lvl="0" indent="0" algn="l" defTabSz="800100">
            <a:lnSpc>
              <a:spcPct val="90000"/>
            </a:lnSpc>
            <a:spcBef>
              <a:spcPct val="0"/>
            </a:spcBef>
            <a:spcAft>
              <a:spcPct val="35000"/>
            </a:spcAft>
            <a:buNone/>
          </a:pPr>
          <a:r>
            <a:rPr lang="en-US" sz="1800" kern="1200" dirty="0"/>
            <a:t>Recognize the need for more…</a:t>
          </a:r>
        </a:p>
      </dsp:txBody>
      <dsp:txXfrm>
        <a:off x="319565" y="4836739"/>
        <a:ext cx="3874448"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CB67D-B85D-4BD0-9FCB-2F89DA0A81BF}">
      <dsp:nvSpPr>
        <dsp:cNvPr id="0" name=""/>
        <dsp:cNvSpPr/>
      </dsp:nvSpPr>
      <dsp:spPr>
        <a:xfrm>
          <a:off x="0" y="600"/>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4AC360-1407-4167-886B-0E7E866400AC}">
      <dsp:nvSpPr>
        <dsp:cNvPr id="0" name=""/>
        <dsp:cNvSpPr/>
      </dsp:nvSpPr>
      <dsp:spPr>
        <a:xfrm>
          <a:off x="425232" y="316889"/>
          <a:ext cx="773150" cy="7731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25CB46-62A3-400F-B7B7-D79E8FD28A8D}">
      <dsp:nvSpPr>
        <dsp:cNvPr id="0" name=""/>
        <dsp:cNvSpPr/>
      </dsp:nvSpPr>
      <dsp:spPr>
        <a:xfrm>
          <a:off x="1623616" y="600"/>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111250">
            <a:lnSpc>
              <a:spcPct val="90000"/>
            </a:lnSpc>
            <a:spcBef>
              <a:spcPct val="0"/>
            </a:spcBef>
            <a:spcAft>
              <a:spcPct val="35000"/>
            </a:spcAft>
            <a:buNone/>
          </a:pPr>
          <a:r>
            <a:rPr lang="en-US" sz="2500" kern="1200"/>
            <a:t>Evolving process…. </a:t>
          </a:r>
          <a:r>
            <a:rPr lang="en-US" sz="2500" i="1" kern="1200"/>
            <a:t>This is one major change among many…</a:t>
          </a:r>
          <a:endParaRPr lang="en-US" sz="2500" kern="1200"/>
        </a:p>
      </dsp:txBody>
      <dsp:txXfrm>
        <a:off x="1623616" y="600"/>
        <a:ext cx="4018358" cy="1405728"/>
      </dsp:txXfrm>
    </dsp:sp>
    <dsp:sp modelId="{C7C62FF1-49A9-4131-81DC-8DE9C317C7A0}">
      <dsp:nvSpPr>
        <dsp:cNvPr id="0" name=""/>
        <dsp:cNvSpPr/>
      </dsp:nvSpPr>
      <dsp:spPr>
        <a:xfrm>
          <a:off x="0" y="1757760"/>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7C0CF3-7B70-41A2-8376-CBDEB04B7AB6}">
      <dsp:nvSpPr>
        <dsp:cNvPr id="0" name=""/>
        <dsp:cNvSpPr/>
      </dsp:nvSpPr>
      <dsp:spPr>
        <a:xfrm>
          <a:off x="425232" y="2074049"/>
          <a:ext cx="773150" cy="7731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EDA939-BFDA-4CC3-B4FD-3EFCB49BC25F}">
      <dsp:nvSpPr>
        <dsp:cNvPr id="0" name=""/>
        <dsp:cNvSpPr/>
      </dsp:nvSpPr>
      <dsp:spPr>
        <a:xfrm>
          <a:off x="1623616" y="1757760"/>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111250">
            <a:lnSpc>
              <a:spcPct val="90000"/>
            </a:lnSpc>
            <a:spcBef>
              <a:spcPct val="0"/>
            </a:spcBef>
            <a:spcAft>
              <a:spcPct val="35000"/>
            </a:spcAft>
            <a:buNone/>
          </a:pPr>
          <a:r>
            <a:rPr lang="en-US" sz="2500" kern="1200"/>
            <a:t>My vision for Sacramento County Jails as HSA</a:t>
          </a:r>
        </a:p>
      </dsp:txBody>
      <dsp:txXfrm>
        <a:off x="1623616" y="1757760"/>
        <a:ext cx="4018358" cy="1405728"/>
      </dsp:txXfrm>
    </dsp:sp>
    <dsp:sp modelId="{70879022-CA55-467E-8C00-F4C22234B9E2}">
      <dsp:nvSpPr>
        <dsp:cNvPr id="0" name=""/>
        <dsp:cNvSpPr/>
      </dsp:nvSpPr>
      <dsp:spPr>
        <a:xfrm>
          <a:off x="0" y="3514921"/>
          <a:ext cx="5641974" cy="140572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00C7D6-A0C0-497A-9BAD-68CA695549CE}">
      <dsp:nvSpPr>
        <dsp:cNvPr id="0" name=""/>
        <dsp:cNvSpPr/>
      </dsp:nvSpPr>
      <dsp:spPr>
        <a:xfrm>
          <a:off x="425232" y="3831209"/>
          <a:ext cx="773150" cy="7731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F7F8C9-E963-411B-A728-CF02A794AEC2}">
      <dsp:nvSpPr>
        <dsp:cNvPr id="0" name=""/>
        <dsp:cNvSpPr/>
      </dsp:nvSpPr>
      <dsp:spPr>
        <a:xfrm>
          <a:off x="1623616" y="3514921"/>
          <a:ext cx="4018358" cy="14057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773" tIns="148773" rIns="148773" bIns="148773" numCol="1" spcCol="1270" anchor="ctr" anchorCtr="0">
          <a:noAutofit/>
        </a:bodyPr>
        <a:lstStyle/>
        <a:p>
          <a:pPr marL="0" lvl="0" indent="0" algn="l" defTabSz="1111250">
            <a:lnSpc>
              <a:spcPct val="90000"/>
            </a:lnSpc>
            <a:spcBef>
              <a:spcPct val="0"/>
            </a:spcBef>
            <a:spcAft>
              <a:spcPct val="35000"/>
            </a:spcAft>
            <a:buNone/>
          </a:pPr>
          <a:r>
            <a:rPr lang="en-US" sz="2500" kern="1200"/>
            <a:t>Questions?</a:t>
          </a:r>
        </a:p>
      </dsp:txBody>
      <dsp:txXfrm>
        <a:off x="1623616" y="3514921"/>
        <a:ext cx="4018358" cy="140572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5" tIns="46587" rIns="93175" bIns="46587" rtlCol="0"/>
          <a:lstStyle>
            <a:lvl1pPr algn="r">
              <a:defRPr sz="1200"/>
            </a:lvl1pPr>
          </a:lstStyle>
          <a:p>
            <a:fld id="{82C9E1E2-8677-410C-825A-89483679A4F2}" type="datetimeFigureOut">
              <a:rPr lang="en-US" smtClean="0"/>
              <a:t>8/4/2024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5" tIns="46587" rIns="93175" bIns="46587" rtlCol="0" anchor="b"/>
          <a:lstStyle>
            <a:lvl1pPr algn="r">
              <a:defRPr sz="1200"/>
            </a:lvl1pPr>
          </a:lstStyle>
          <a:p>
            <a:fld id="{78AB1BB0-FD0E-4A46-A889-634713C4C1E3}" type="slidenum">
              <a:rPr lang="en-US" smtClean="0"/>
              <a:t>‹#›</a:t>
            </a:fld>
            <a:endParaRPr lang="en-US" dirty="0"/>
          </a:p>
        </p:txBody>
      </p:sp>
    </p:spTree>
    <p:extLst>
      <p:ext uri="{BB962C8B-B14F-4D97-AF65-F5344CB8AC3E}">
        <p14:creationId xmlns:p14="http://schemas.microsoft.com/office/powerpoint/2010/main" val="191393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5" tIns="46587" rIns="93175" bIns="46587" rtlCol="0"/>
          <a:lstStyle>
            <a:lvl1pPr algn="r">
              <a:defRPr sz="1200"/>
            </a:lvl1pPr>
          </a:lstStyle>
          <a:p>
            <a:fld id="{0FCC5767-DC57-409C-A675-74849B73C5B7}" type="datetimeFigureOut">
              <a:rPr lang="en-US" smtClean="0"/>
              <a:t>8/4/2024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5" tIns="46587" rIns="93175" bIns="46587" rtlCol="0" anchor="b"/>
          <a:lstStyle>
            <a:lvl1pPr algn="r">
              <a:defRPr sz="1200"/>
            </a:lvl1pPr>
          </a:lstStyle>
          <a:p>
            <a:fld id="{A1E44827-4F1B-49C1-B887-D00B187DC068}" type="slidenum">
              <a:rPr lang="en-US" smtClean="0"/>
              <a:t>‹#›</a:t>
            </a:fld>
            <a:endParaRPr lang="en-US" dirty="0"/>
          </a:p>
        </p:txBody>
      </p:sp>
    </p:spTree>
    <p:extLst>
      <p:ext uri="{BB962C8B-B14F-4D97-AF65-F5344CB8AC3E}">
        <p14:creationId xmlns:p14="http://schemas.microsoft.com/office/powerpoint/2010/main" val="8585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E44827-4F1B-49C1-B887-D00B187DC068}" type="slidenum">
              <a:rPr lang="en-US" smtClean="0"/>
              <a:t>1</a:t>
            </a:fld>
            <a:endParaRPr lang="en-US" dirty="0"/>
          </a:p>
        </p:txBody>
      </p:sp>
    </p:spTree>
    <p:extLst>
      <p:ext uri="{BB962C8B-B14F-4D97-AF65-F5344CB8AC3E}">
        <p14:creationId xmlns:p14="http://schemas.microsoft.com/office/powerpoint/2010/main" val="1111937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 Abdalla</a:t>
            </a:r>
          </a:p>
        </p:txBody>
      </p:sp>
      <p:sp>
        <p:nvSpPr>
          <p:cNvPr id="4" name="Slide Number Placeholder 3"/>
          <p:cNvSpPr>
            <a:spLocks noGrp="1"/>
          </p:cNvSpPr>
          <p:nvPr>
            <p:ph type="sldNum" sz="quarter" idx="5"/>
          </p:nvPr>
        </p:nvSpPr>
        <p:spPr/>
        <p:txBody>
          <a:bodyPr/>
          <a:lstStyle/>
          <a:p>
            <a:fld id="{A1E44827-4F1B-49C1-B887-D00B187DC068}" type="slidenum">
              <a:rPr lang="en-US" smtClean="0"/>
              <a:t>12</a:t>
            </a:fld>
            <a:endParaRPr lang="en-US" dirty="0"/>
          </a:p>
        </p:txBody>
      </p:sp>
    </p:spTree>
    <p:extLst>
      <p:ext uri="{BB962C8B-B14F-4D97-AF65-F5344CB8AC3E}">
        <p14:creationId xmlns:p14="http://schemas.microsoft.com/office/powerpoint/2010/main" val="1859988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Dynamic – it is constant process of change.</a:t>
            </a:r>
            <a:endParaRPr lang="en-US" sz="1400" dirty="0"/>
          </a:p>
        </p:txBody>
      </p:sp>
      <p:sp>
        <p:nvSpPr>
          <p:cNvPr id="4" name="Slide Number Placeholder 3"/>
          <p:cNvSpPr>
            <a:spLocks noGrp="1"/>
          </p:cNvSpPr>
          <p:nvPr>
            <p:ph type="sldNum" sz="quarter" idx="10"/>
          </p:nvPr>
        </p:nvSpPr>
        <p:spPr/>
        <p:txBody>
          <a:bodyPr/>
          <a:lstStyle/>
          <a:p>
            <a:fld id="{A1E44827-4F1B-49C1-B887-D00B187DC068}" type="slidenum">
              <a:rPr lang="en-US" smtClean="0"/>
              <a:t>14</a:t>
            </a:fld>
            <a:endParaRPr lang="en-US" dirty="0"/>
          </a:p>
        </p:txBody>
      </p:sp>
    </p:spTree>
    <p:extLst>
      <p:ext uri="{BB962C8B-B14F-4D97-AF65-F5344CB8AC3E}">
        <p14:creationId xmlns:p14="http://schemas.microsoft.com/office/powerpoint/2010/main" val="240175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44" indent="-285744">
              <a:buFontTx/>
              <a:buChar char="-"/>
            </a:pPr>
            <a:endParaRPr lang="en-US" sz="1400" dirty="0"/>
          </a:p>
        </p:txBody>
      </p:sp>
      <p:sp>
        <p:nvSpPr>
          <p:cNvPr id="4" name="Slide Number Placeholder 3"/>
          <p:cNvSpPr>
            <a:spLocks noGrp="1"/>
          </p:cNvSpPr>
          <p:nvPr>
            <p:ph type="sldNum" sz="quarter" idx="10"/>
          </p:nvPr>
        </p:nvSpPr>
        <p:spPr/>
        <p:txBody>
          <a:bodyPr/>
          <a:lstStyle/>
          <a:p>
            <a:fld id="{A1E44827-4F1B-49C1-B887-D00B187DC068}" type="slidenum">
              <a:rPr lang="en-US" smtClean="0"/>
              <a:t>2</a:t>
            </a:fld>
            <a:endParaRPr lang="en-US" dirty="0"/>
          </a:p>
        </p:txBody>
      </p:sp>
    </p:spTree>
    <p:extLst>
      <p:ext uri="{BB962C8B-B14F-4D97-AF65-F5344CB8AC3E}">
        <p14:creationId xmlns:p14="http://schemas.microsoft.com/office/powerpoint/2010/main" val="409476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aseline="0" dirty="0"/>
          </a:p>
        </p:txBody>
      </p:sp>
      <p:sp>
        <p:nvSpPr>
          <p:cNvPr id="4" name="Slide Number Placeholder 3"/>
          <p:cNvSpPr>
            <a:spLocks noGrp="1"/>
          </p:cNvSpPr>
          <p:nvPr>
            <p:ph type="sldNum" sz="quarter" idx="10"/>
          </p:nvPr>
        </p:nvSpPr>
        <p:spPr/>
        <p:txBody>
          <a:bodyPr/>
          <a:lstStyle/>
          <a:p>
            <a:fld id="{A1E44827-4F1B-49C1-B887-D00B187DC068}" type="slidenum">
              <a:rPr lang="en-US" smtClean="0"/>
              <a:t>3</a:t>
            </a:fld>
            <a:endParaRPr lang="en-US" dirty="0"/>
          </a:p>
        </p:txBody>
      </p:sp>
    </p:spTree>
    <p:extLst>
      <p:ext uri="{BB962C8B-B14F-4D97-AF65-F5344CB8AC3E}">
        <p14:creationId xmlns:p14="http://schemas.microsoft.com/office/powerpoint/2010/main" val="2293866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A1E44827-4F1B-49C1-B887-D00B187DC068}" type="slidenum">
              <a:rPr lang="en-US" smtClean="0"/>
              <a:t>4</a:t>
            </a:fld>
            <a:endParaRPr lang="en-US" dirty="0"/>
          </a:p>
        </p:txBody>
      </p:sp>
    </p:spTree>
    <p:extLst>
      <p:ext uri="{BB962C8B-B14F-4D97-AF65-F5344CB8AC3E}">
        <p14:creationId xmlns:p14="http://schemas.microsoft.com/office/powerpoint/2010/main" val="16537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A1E44827-4F1B-49C1-B887-D00B187DC068}" type="slidenum">
              <a:rPr lang="en-US" smtClean="0"/>
              <a:t>5</a:t>
            </a:fld>
            <a:endParaRPr lang="en-US" dirty="0"/>
          </a:p>
        </p:txBody>
      </p:sp>
    </p:spTree>
    <p:extLst>
      <p:ext uri="{BB962C8B-B14F-4D97-AF65-F5344CB8AC3E}">
        <p14:creationId xmlns:p14="http://schemas.microsoft.com/office/powerpoint/2010/main" val="3152971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E44827-4F1B-49C1-B887-D00B187DC068}" type="slidenum">
              <a:rPr lang="en-US" smtClean="0"/>
              <a:t>7</a:t>
            </a:fld>
            <a:endParaRPr lang="en-US" dirty="0"/>
          </a:p>
        </p:txBody>
      </p:sp>
    </p:spTree>
    <p:extLst>
      <p:ext uri="{BB962C8B-B14F-4D97-AF65-F5344CB8AC3E}">
        <p14:creationId xmlns:p14="http://schemas.microsoft.com/office/powerpoint/2010/main" val="291244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E44827-4F1B-49C1-B887-D00B187DC068}" type="slidenum">
              <a:rPr lang="en-US" smtClean="0"/>
              <a:t>8</a:t>
            </a:fld>
            <a:endParaRPr lang="en-US" dirty="0"/>
          </a:p>
        </p:txBody>
      </p:sp>
    </p:spTree>
    <p:extLst>
      <p:ext uri="{BB962C8B-B14F-4D97-AF65-F5344CB8AC3E}">
        <p14:creationId xmlns:p14="http://schemas.microsoft.com/office/powerpoint/2010/main" val="1580105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A1E44827-4F1B-49C1-B887-D00B187DC068}" type="slidenum">
              <a:rPr lang="en-US" smtClean="0"/>
              <a:t>10</a:t>
            </a:fld>
            <a:endParaRPr lang="en-US" dirty="0"/>
          </a:p>
        </p:txBody>
      </p:sp>
    </p:spTree>
    <p:extLst>
      <p:ext uri="{BB962C8B-B14F-4D97-AF65-F5344CB8AC3E}">
        <p14:creationId xmlns:p14="http://schemas.microsoft.com/office/powerpoint/2010/main" val="4244488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E44827-4F1B-49C1-B887-D00B187DC068}" type="slidenum">
              <a:rPr lang="en-US" smtClean="0"/>
              <a:t>11</a:t>
            </a:fld>
            <a:endParaRPr lang="en-US" dirty="0"/>
          </a:p>
        </p:txBody>
      </p:sp>
    </p:spTree>
    <p:extLst>
      <p:ext uri="{BB962C8B-B14F-4D97-AF65-F5344CB8AC3E}">
        <p14:creationId xmlns:p14="http://schemas.microsoft.com/office/powerpoint/2010/main" val="77174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EC0AAD0-16DA-4982-8CA0-ABB12EA5B05A}" type="datetime1">
              <a:rPr lang="en-US" smtClean="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DB5A8-4E18-4A43-87A9-B9D00482D461}"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52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8ADF97-13E9-45A8-A120-283C77A2D979}" type="datetime1">
              <a:rPr lang="en-US" smtClean="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DB5A8-4E18-4A43-87A9-B9D00482D461}" type="slidenum">
              <a:rPr lang="en-US" smtClean="0"/>
              <a:t>‹#›</a:t>
            </a:fld>
            <a:endParaRPr lang="en-US" dirty="0"/>
          </a:p>
        </p:txBody>
      </p:sp>
    </p:spTree>
    <p:extLst>
      <p:ext uri="{BB962C8B-B14F-4D97-AF65-F5344CB8AC3E}">
        <p14:creationId xmlns:p14="http://schemas.microsoft.com/office/powerpoint/2010/main" val="421528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0A5CBC-3449-4F5A-BCB3-486E85E647F3}" type="datetime1">
              <a:rPr lang="en-US" smtClean="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DB5A8-4E18-4A43-87A9-B9D00482D461}"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795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BF01B-015D-4A45-B017-859A822D09C3}" type="datetime1">
              <a:rPr lang="en-US" smtClean="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r">
              <a:defRPr sz="1400">
                <a:latin typeface="+mn-lt"/>
              </a:defRPr>
            </a:lvl1pPr>
          </a:lstStyle>
          <a:p>
            <a:fld id="{C03DB5A8-4E18-4A43-87A9-B9D00482D461}" type="slidenum">
              <a:rPr lang="en-US" smtClean="0"/>
              <a:pPr/>
              <a:t>‹#›</a:t>
            </a:fld>
            <a:endParaRPr lang="en-US" dirty="0"/>
          </a:p>
        </p:txBody>
      </p:sp>
    </p:spTree>
    <p:extLst>
      <p:ext uri="{BB962C8B-B14F-4D97-AF65-F5344CB8AC3E}">
        <p14:creationId xmlns:p14="http://schemas.microsoft.com/office/powerpoint/2010/main" val="4095038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BF7AEF-C69E-48A1-9B56-3C3FBD4D8DD5}" type="datetime1">
              <a:rPr lang="en-US" smtClean="0"/>
              <a:t>8/4/2024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lgn="r">
              <a:defRPr sz="1400">
                <a:latin typeface="+mn-lt"/>
              </a:defRPr>
            </a:lvl1pPr>
          </a:lstStyle>
          <a:p>
            <a:fld id="{C03DB5A8-4E18-4A43-87A9-B9D00482D461}"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7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116EC08-D81E-4F33-AA4E-2EEA0AD60A77}" type="datetime1">
              <a:rPr lang="en-US" smtClean="0"/>
              <a:t>8/4/2024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lgn="r">
              <a:defRPr sz="1400">
                <a:latin typeface="+mn-lt"/>
              </a:defRPr>
            </a:lvl1pPr>
          </a:lstStyle>
          <a:p>
            <a:fld id="{C03DB5A8-4E18-4A43-87A9-B9D00482D461}" type="slidenum">
              <a:rPr lang="en-US" smtClean="0"/>
              <a:pPr/>
              <a:t>‹#›</a:t>
            </a:fld>
            <a:endParaRPr lang="en-US" dirty="0"/>
          </a:p>
        </p:txBody>
      </p:sp>
    </p:spTree>
    <p:extLst>
      <p:ext uri="{BB962C8B-B14F-4D97-AF65-F5344CB8AC3E}">
        <p14:creationId xmlns:p14="http://schemas.microsoft.com/office/powerpoint/2010/main" val="13303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ADF4E2A-E58F-4A3D-A896-F519B132ECFE}" type="datetime1">
              <a:rPr lang="en-US" smtClean="0"/>
              <a:t>8/4/2024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lgn="r">
              <a:defRPr sz="1400">
                <a:latin typeface="+mn-lt"/>
              </a:defRPr>
            </a:lvl1pPr>
          </a:lstStyle>
          <a:p>
            <a:fld id="{C03DB5A8-4E18-4A43-87A9-B9D00482D461}" type="slidenum">
              <a:rPr lang="en-US" smtClean="0"/>
              <a:pPr/>
              <a:t>‹#›</a:t>
            </a:fld>
            <a:endParaRPr lang="en-US" dirty="0"/>
          </a:p>
        </p:txBody>
      </p:sp>
    </p:spTree>
    <p:extLst>
      <p:ext uri="{BB962C8B-B14F-4D97-AF65-F5344CB8AC3E}">
        <p14:creationId xmlns:p14="http://schemas.microsoft.com/office/powerpoint/2010/main" val="375359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9C1C04-00DE-449B-A56D-2CF229ACB6D7}" type="datetime1">
              <a:rPr lang="en-US" smtClean="0"/>
              <a:t>8/4/2024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3DB5A8-4E18-4A43-87A9-B9D00482D461}" type="slidenum">
              <a:rPr lang="en-US" smtClean="0"/>
              <a:t>‹#›</a:t>
            </a:fld>
            <a:endParaRPr lang="en-US" dirty="0"/>
          </a:p>
        </p:txBody>
      </p:sp>
    </p:spTree>
    <p:extLst>
      <p:ext uri="{BB962C8B-B14F-4D97-AF65-F5344CB8AC3E}">
        <p14:creationId xmlns:p14="http://schemas.microsoft.com/office/powerpoint/2010/main" val="146827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E14338-2E1C-4640-8DE4-120CB59CE52E}" type="datetime1">
              <a:rPr lang="en-US" smtClean="0"/>
              <a:t>8/4/2024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3DB5A8-4E18-4A43-87A9-B9D00482D461}" type="slidenum">
              <a:rPr lang="en-US" smtClean="0"/>
              <a:t>‹#›</a:t>
            </a:fld>
            <a:endParaRPr lang="en-US" dirty="0"/>
          </a:p>
        </p:txBody>
      </p:sp>
    </p:spTree>
    <p:extLst>
      <p:ext uri="{BB962C8B-B14F-4D97-AF65-F5344CB8AC3E}">
        <p14:creationId xmlns:p14="http://schemas.microsoft.com/office/powerpoint/2010/main" val="15103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FE24903-2B35-4AE3-849E-E9F840C5C4D8}" type="datetime1">
              <a:rPr lang="en-US" smtClean="0"/>
              <a:t>8/4/2024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DB5A8-4E18-4A43-87A9-B9D00482D461}" type="slidenum">
              <a:rPr lang="en-US" smtClean="0"/>
              <a:t>‹#›</a:t>
            </a:fld>
            <a:endParaRPr lang="en-US" dirty="0"/>
          </a:p>
        </p:txBody>
      </p:sp>
    </p:spTree>
    <p:extLst>
      <p:ext uri="{BB962C8B-B14F-4D97-AF65-F5344CB8AC3E}">
        <p14:creationId xmlns:p14="http://schemas.microsoft.com/office/powerpoint/2010/main" val="80829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3EC5D6-93E0-4B66-8B22-DB9F8EA9F438}" type="datetime1">
              <a:rPr lang="en-US" smtClean="0"/>
              <a:t>8/4/2024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DB5A8-4E18-4A43-87A9-B9D00482D461}"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20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CD058D-C582-4FC4-AF8E-CA28C566F689}" type="datetime1">
              <a:rPr lang="en-US" smtClean="0"/>
              <a:t>8/4/2024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03DB5A8-4E18-4A43-87A9-B9D00482D461}"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12167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625" y="1764792"/>
            <a:ext cx="11486432" cy="2643051"/>
          </a:xfrm>
        </p:spPr>
        <p:txBody>
          <a:bodyPr>
            <a:normAutofit/>
          </a:bodyPr>
          <a:lstStyle/>
          <a:p>
            <a:pPr algn="ctr">
              <a:lnSpc>
                <a:spcPct val="100000"/>
              </a:lnSpc>
              <a:spcBef>
                <a:spcPts val="1200"/>
              </a:spcBef>
            </a:pPr>
            <a:r>
              <a:rPr lang="en-US" sz="3600" dirty="0"/>
              <a:t>Addressing substance misuse and addiction/jail mat services </a:t>
            </a:r>
            <a:br>
              <a:rPr lang="en-US" sz="3600" dirty="0"/>
            </a:br>
            <a:r>
              <a:rPr lang="en-US" sz="3600" dirty="0"/>
              <a:t>Sacramento county jail</a:t>
            </a:r>
            <a:br>
              <a:rPr lang="en-US" dirty="0"/>
            </a:br>
            <a:br>
              <a:rPr lang="en-US" sz="1200" dirty="0"/>
            </a:br>
            <a:r>
              <a:rPr lang="en-US" sz="3300" cap="none" dirty="0"/>
              <a:t>Tianna Hammock,  Health Services Administrator</a:t>
            </a:r>
            <a:br>
              <a:rPr lang="en-US" sz="3300" cap="none" dirty="0"/>
            </a:br>
            <a:endParaRPr lang="en-US" sz="3300" cap="none" dirty="0"/>
          </a:p>
        </p:txBody>
      </p:sp>
      <p:cxnSp>
        <p:nvCxnSpPr>
          <p:cNvPr id="7" name="Straight Connector 6"/>
          <p:cNvCxnSpPr/>
          <p:nvPr/>
        </p:nvCxnSpPr>
        <p:spPr>
          <a:xfrm>
            <a:off x="391624" y="3939095"/>
            <a:ext cx="114864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4" descr="saccty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1624" y="541910"/>
            <a:ext cx="2726480" cy="653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354371" y="4133910"/>
            <a:ext cx="11486432" cy="1107996"/>
          </a:xfrm>
          <a:prstGeom prst="rect">
            <a:avLst/>
          </a:prstGeom>
          <a:noFill/>
        </p:spPr>
        <p:txBody>
          <a:bodyPr wrap="square" rtlCol="0">
            <a:spAutoFit/>
          </a:bodyPr>
          <a:lstStyle/>
          <a:p>
            <a:pPr algn="ctr"/>
            <a:r>
              <a:rPr lang="en-US" sz="3300" dirty="0">
                <a:latin typeface="+mj-lt"/>
              </a:rPr>
              <a:t>Presentation to the 2024 Fentanyl Awareness Summit</a:t>
            </a:r>
          </a:p>
          <a:p>
            <a:pPr algn="ctr"/>
            <a:r>
              <a:rPr lang="en-US" sz="3300" dirty="0">
                <a:latin typeface="+mj-lt"/>
              </a:rPr>
              <a:t>August 15, 2024</a:t>
            </a:r>
          </a:p>
        </p:txBody>
      </p:sp>
      <p:grpSp>
        <p:nvGrpSpPr>
          <p:cNvPr id="11" name="Group 16"/>
          <p:cNvGrpSpPr>
            <a:grpSpLocks/>
          </p:cNvGrpSpPr>
          <p:nvPr/>
        </p:nvGrpSpPr>
        <p:grpSpPr bwMode="auto">
          <a:xfrm>
            <a:off x="0" y="5266944"/>
            <a:ext cx="12195175" cy="1591056"/>
            <a:chOff x="-3765" y="4832896"/>
            <a:chExt cx="9147765" cy="2032192"/>
          </a:xfrm>
        </p:grpSpPr>
        <p:sp>
          <p:nvSpPr>
            <p:cNvPr id="12" name="Freeform 11"/>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latin typeface="Arial" charset="0"/>
              </a:endParaRPr>
            </a:p>
          </p:txBody>
        </p:sp>
        <p:sp>
          <p:nvSpPr>
            <p:cNvPr id="13" name="Freeform 12"/>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latin typeface="Arial" charset="0"/>
              </a:endParaRPr>
            </a:p>
          </p:txBody>
        </p:sp>
        <p:sp>
          <p:nvSpPr>
            <p:cNvPr id="14" name="Freeform 13"/>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17108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normAutofit/>
          </a:bodyPr>
          <a:lstStyle/>
          <a:p>
            <a:r>
              <a:rPr lang="en-US" dirty="0"/>
              <a:t>Sacramento county mat timeline</a:t>
            </a:r>
          </a:p>
        </p:txBody>
      </p:sp>
      <p:sp>
        <p:nvSpPr>
          <p:cNvPr id="4" name="Slide Number Placeholder 3"/>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10</a:t>
            </a:fld>
            <a:endParaRPr lang="en-US" sz="1300"/>
          </a:p>
        </p:txBody>
      </p:sp>
      <p:graphicFrame>
        <p:nvGraphicFramePr>
          <p:cNvPr id="6" name="Content Placeholder 2">
            <a:extLst>
              <a:ext uri="{FF2B5EF4-FFF2-40B4-BE49-F238E27FC236}">
                <a16:creationId xmlns:a16="http://schemas.microsoft.com/office/drawing/2014/main" id="{9EC5DD5F-4FE7-2667-1558-5291DABB0813}"/>
              </a:ext>
            </a:extLst>
          </p:cNvPr>
          <p:cNvGraphicFramePr>
            <a:graphicFrameLocks noGrp="1"/>
          </p:cNvGraphicFramePr>
          <p:nvPr>
            <p:ph idx="1"/>
            <p:extLst>
              <p:ext uri="{D42A27DB-BD31-4B8C-83A1-F6EECF244321}">
                <p14:modId xmlns:p14="http://schemas.microsoft.com/office/powerpoint/2010/main" val="401520838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8597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dirty="0">
                <a:solidFill>
                  <a:srgbClr val="FFFFFF"/>
                </a:solidFill>
              </a:rPr>
              <a:t>MAT Expansion efforts</a:t>
            </a:r>
          </a:p>
        </p:txBody>
      </p:sp>
      <p:sp>
        <p:nvSpPr>
          <p:cNvPr id="4" name="Slide Number Placeholder 3"/>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11</a:t>
            </a:fld>
            <a:endParaRPr lang="en-US" sz="1300"/>
          </a:p>
        </p:txBody>
      </p:sp>
      <p:graphicFrame>
        <p:nvGraphicFramePr>
          <p:cNvPr id="6" name="Content Placeholder 2">
            <a:extLst>
              <a:ext uri="{FF2B5EF4-FFF2-40B4-BE49-F238E27FC236}">
                <a16:creationId xmlns:a16="http://schemas.microsoft.com/office/drawing/2014/main" id="{C41473DD-26D2-EA07-D86F-2ACA36475A32}"/>
              </a:ext>
            </a:extLst>
          </p:cNvPr>
          <p:cNvGraphicFramePr>
            <a:graphicFrameLocks noGrp="1"/>
          </p:cNvGraphicFramePr>
          <p:nvPr>
            <p:ph idx="1"/>
            <p:extLst>
              <p:ext uri="{D42A27DB-BD31-4B8C-83A1-F6EECF244321}">
                <p14:modId xmlns:p14="http://schemas.microsoft.com/office/powerpoint/2010/main" val="4213009961"/>
              </p:ext>
            </p:extLst>
          </p:nvPr>
        </p:nvGraphicFramePr>
        <p:xfrm>
          <a:off x="5906557" y="968375"/>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534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7" name="Rectangle 26">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C91BA566-2788-016D-5066-6E4CD1E8B742}"/>
              </a:ext>
            </a:extLst>
          </p:cNvPr>
          <p:cNvSpPr>
            <a:spLocks noGrp="1"/>
          </p:cNvSpPr>
          <p:nvPr>
            <p:ph type="sldNum" sz="quarter" idx="12"/>
          </p:nvPr>
        </p:nvSpPr>
        <p:spPr>
          <a:xfrm>
            <a:off x="10837333" y="6470704"/>
            <a:ext cx="973667" cy="274320"/>
          </a:xfrm>
        </p:spPr>
        <p:txBody>
          <a:bodyPr vert="horz" lIns="91440" tIns="45720" rIns="91440" bIns="45720" rtlCol="0" anchor="ctr">
            <a:normAutofit/>
          </a:bodyPr>
          <a:lstStyle/>
          <a:p>
            <a:pPr>
              <a:spcAft>
                <a:spcPts val="600"/>
              </a:spcAft>
            </a:pPr>
            <a:fld id="{C03DB5A8-4E18-4A43-87A9-B9D00482D461}" type="slidenum">
              <a:rPr lang="en-US"/>
              <a:pPr>
                <a:spcAft>
                  <a:spcPts val="600"/>
                </a:spcAft>
              </a:pPr>
              <a:t>12</a:t>
            </a:fld>
            <a:endParaRPr lang="en-US"/>
          </a:p>
        </p:txBody>
      </p:sp>
      <p:graphicFrame>
        <p:nvGraphicFramePr>
          <p:cNvPr id="2" name="Chart 1">
            <a:extLst>
              <a:ext uri="{FF2B5EF4-FFF2-40B4-BE49-F238E27FC236}">
                <a16:creationId xmlns:a16="http://schemas.microsoft.com/office/drawing/2014/main" id="{F9ACE199-2616-0D94-AB31-78636446AEB5}"/>
              </a:ext>
            </a:extLst>
          </p:cNvPr>
          <p:cNvGraphicFramePr/>
          <p:nvPr>
            <p:extLst>
              <p:ext uri="{D42A27DB-BD31-4B8C-83A1-F6EECF244321}">
                <p14:modId xmlns:p14="http://schemas.microsoft.com/office/powerpoint/2010/main" val="3169875975"/>
              </p:ext>
            </p:extLst>
          </p:nvPr>
        </p:nvGraphicFramePr>
        <p:xfrm>
          <a:off x="1159497" y="1121791"/>
          <a:ext cx="9945278" cy="4845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A22E4831-D79C-A3C8-2E2B-32B7774F404C}"/>
              </a:ext>
            </a:extLst>
          </p:cNvPr>
          <p:cNvGraphicFramePr/>
          <p:nvPr>
            <p:extLst>
              <p:ext uri="{D42A27DB-BD31-4B8C-83A1-F6EECF244321}">
                <p14:modId xmlns:p14="http://schemas.microsoft.com/office/powerpoint/2010/main" val="4157384636"/>
              </p:ext>
            </p:extLst>
          </p:nvPr>
        </p:nvGraphicFramePr>
        <p:xfrm>
          <a:off x="1332855" y="890834"/>
          <a:ext cx="9771920" cy="50763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86963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7D873D-EF02-FED7-B7A4-1EA2FC18680D}"/>
              </a:ext>
            </a:extLst>
          </p:cNvPr>
          <p:cNvSpPr>
            <a:spLocks noGrp="1"/>
          </p:cNvSpPr>
          <p:nvPr>
            <p:ph type="title"/>
          </p:nvPr>
        </p:nvSpPr>
        <p:spPr>
          <a:xfrm>
            <a:off x="643468" y="643467"/>
            <a:ext cx="3415612" cy="5571066"/>
          </a:xfrm>
        </p:spPr>
        <p:txBody>
          <a:bodyPr>
            <a:normAutofit/>
          </a:bodyPr>
          <a:lstStyle/>
          <a:p>
            <a:r>
              <a:rPr lang="en-US" dirty="0">
                <a:solidFill>
                  <a:srgbClr val="FFFFFF"/>
                </a:solidFill>
              </a:rPr>
              <a:t>SUD Treatment</a:t>
            </a:r>
          </a:p>
        </p:txBody>
      </p:sp>
      <p:sp>
        <p:nvSpPr>
          <p:cNvPr id="4" name="Slide Number Placeholder 3">
            <a:extLst>
              <a:ext uri="{FF2B5EF4-FFF2-40B4-BE49-F238E27FC236}">
                <a16:creationId xmlns:a16="http://schemas.microsoft.com/office/drawing/2014/main" id="{FE7B2796-79DD-9A39-D656-3875A5C7BAD9}"/>
              </a:ext>
            </a:extLst>
          </p:cNvPr>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13</a:t>
            </a:fld>
            <a:endParaRPr lang="en-US" sz="1300"/>
          </a:p>
        </p:txBody>
      </p:sp>
      <p:graphicFrame>
        <p:nvGraphicFramePr>
          <p:cNvPr id="6" name="Content Placeholder 2">
            <a:extLst>
              <a:ext uri="{FF2B5EF4-FFF2-40B4-BE49-F238E27FC236}">
                <a16:creationId xmlns:a16="http://schemas.microsoft.com/office/drawing/2014/main" id="{241FC9FB-B68A-FE46-730A-E3CFE771DB91}"/>
              </a:ext>
            </a:extLst>
          </p:cNvPr>
          <p:cNvGraphicFramePr>
            <a:graphicFrameLocks noGrp="1"/>
          </p:cNvGraphicFramePr>
          <p:nvPr>
            <p:ph idx="1"/>
            <p:extLst>
              <p:ext uri="{D42A27DB-BD31-4B8C-83A1-F6EECF244321}">
                <p14:modId xmlns:p14="http://schemas.microsoft.com/office/powerpoint/2010/main" val="2384185259"/>
              </p:ext>
            </p:extLst>
          </p:nvPr>
        </p:nvGraphicFramePr>
        <p:xfrm>
          <a:off x="5603875" y="294467"/>
          <a:ext cx="5641975" cy="5920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56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r>
              <a:rPr lang="en-US">
                <a:solidFill>
                  <a:srgbClr val="FFFFFF"/>
                </a:solidFill>
              </a:rPr>
              <a:t>summary</a:t>
            </a:r>
          </a:p>
        </p:txBody>
      </p:sp>
      <p:sp>
        <p:nvSpPr>
          <p:cNvPr id="4" name="Slide Number Placeholder 3"/>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14</a:t>
            </a:fld>
            <a:endParaRPr lang="en-US" sz="1300"/>
          </a:p>
        </p:txBody>
      </p:sp>
      <p:graphicFrame>
        <p:nvGraphicFramePr>
          <p:cNvPr id="6" name="Content Placeholder 2">
            <a:extLst>
              <a:ext uri="{FF2B5EF4-FFF2-40B4-BE49-F238E27FC236}">
                <a16:creationId xmlns:a16="http://schemas.microsoft.com/office/drawing/2014/main" id="{966FDA8B-BF7C-0528-0400-800EF4BA5E93}"/>
              </a:ext>
            </a:extLst>
          </p:cNvPr>
          <p:cNvGraphicFramePr>
            <a:graphicFrameLocks noGrp="1"/>
          </p:cNvGraphicFramePr>
          <p:nvPr>
            <p:ph idx="1"/>
            <p:extLst>
              <p:ext uri="{D42A27DB-BD31-4B8C-83A1-F6EECF244321}">
                <p14:modId xmlns:p14="http://schemas.microsoft.com/office/powerpoint/2010/main" val="87756847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731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Jail SYSTEM</a:t>
            </a:r>
          </a:p>
        </p:txBody>
      </p:sp>
      <p:sp>
        <p:nvSpPr>
          <p:cNvPr id="3" name="Content Placeholder 2"/>
          <p:cNvSpPr>
            <a:spLocks noGrp="1"/>
          </p:cNvSpPr>
          <p:nvPr>
            <p:ph idx="1"/>
          </p:nvPr>
        </p:nvSpPr>
        <p:spPr>
          <a:xfrm>
            <a:off x="1024128" y="2084832"/>
            <a:ext cx="6642764" cy="4224528"/>
          </a:xfrm>
        </p:spPr>
        <p:txBody>
          <a:bodyPr>
            <a:noAutofit/>
          </a:bodyPr>
          <a:lstStyle/>
          <a:p>
            <a:pPr marL="233363" indent="-233363">
              <a:lnSpc>
                <a:spcPct val="100000"/>
              </a:lnSpc>
              <a:spcAft>
                <a:spcPts val="400"/>
              </a:spcAft>
              <a:buFont typeface="Wingdings" panose="05000000000000000000" pitchFamily="2" charset="2"/>
              <a:buChar char="§"/>
            </a:pPr>
            <a:r>
              <a:rPr lang="en-US" sz="2400" u="sng" dirty="0"/>
              <a:t>Two Adult Jails</a:t>
            </a:r>
            <a:r>
              <a:rPr lang="en-US" sz="2400" dirty="0"/>
              <a:t> – 3265 ADP 8/4/24</a:t>
            </a:r>
          </a:p>
          <a:p>
            <a:pPr marL="407099" lvl="1" indent="-233363">
              <a:lnSpc>
                <a:spcPct val="100000"/>
              </a:lnSpc>
              <a:buFont typeface="Wingdings" panose="05000000000000000000" pitchFamily="2" charset="2"/>
              <a:buChar char="§"/>
            </a:pPr>
            <a:r>
              <a:rPr lang="en-US" sz="2000" dirty="0"/>
              <a:t>Main Jail – Population –1789 (capacity 2380)</a:t>
            </a:r>
          </a:p>
          <a:p>
            <a:pPr marL="589979" lvl="2" indent="-233363">
              <a:lnSpc>
                <a:spcPct val="100000"/>
              </a:lnSpc>
              <a:buFont typeface="Wingdings" panose="05000000000000000000" pitchFamily="2" charset="2"/>
              <a:buChar char="§"/>
            </a:pPr>
            <a:r>
              <a:rPr lang="en-US" sz="1600" dirty="0"/>
              <a:t>Basement (Pharmacy, Kitchen, Laundry)</a:t>
            </a:r>
          </a:p>
          <a:p>
            <a:pPr marL="589979" lvl="2" indent="-233363">
              <a:lnSpc>
                <a:spcPct val="100000"/>
              </a:lnSpc>
              <a:buFont typeface="Wingdings" panose="05000000000000000000" pitchFamily="2" charset="2"/>
              <a:buChar char="§"/>
            </a:pPr>
            <a:r>
              <a:rPr lang="en-US" sz="1600" dirty="0"/>
              <a:t>1</a:t>
            </a:r>
            <a:r>
              <a:rPr lang="en-US" sz="1600" baseline="30000" dirty="0"/>
              <a:t>st</a:t>
            </a:r>
            <a:r>
              <a:rPr lang="en-US" sz="1600" dirty="0"/>
              <a:t> floor (Intake, Release, Lobby, Courtrooms)</a:t>
            </a:r>
          </a:p>
          <a:p>
            <a:pPr marL="589979" lvl="2" indent="-233363">
              <a:lnSpc>
                <a:spcPct val="100000"/>
              </a:lnSpc>
              <a:buFont typeface="Wingdings" panose="05000000000000000000" pitchFamily="2" charset="2"/>
              <a:buChar char="§"/>
            </a:pPr>
            <a:r>
              <a:rPr lang="en-US" sz="1600" dirty="0"/>
              <a:t>2</a:t>
            </a:r>
            <a:r>
              <a:rPr lang="en-US" sz="1600" baseline="30000" dirty="0"/>
              <a:t>nd</a:t>
            </a:r>
            <a:r>
              <a:rPr lang="en-US" sz="1600" dirty="0"/>
              <a:t> floor (Medical Infirmary, Medical Housing, Acute Psychiatric Unit)</a:t>
            </a:r>
          </a:p>
          <a:p>
            <a:pPr marL="589979" lvl="2" indent="-233363">
              <a:lnSpc>
                <a:spcPct val="100000"/>
              </a:lnSpc>
              <a:buFont typeface="Wingdings" panose="05000000000000000000" pitchFamily="2" charset="2"/>
              <a:buChar char="§"/>
            </a:pPr>
            <a:r>
              <a:rPr lang="en-US" sz="1600" dirty="0"/>
              <a:t>3</a:t>
            </a:r>
            <a:r>
              <a:rPr lang="en-US" sz="1600" baseline="30000" dirty="0"/>
              <a:t>rd</a:t>
            </a:r>
            <a:r>
              <a:rPr lang="en-US" sz="1600" dirty="0"/>
              <a:t> floor (Mental Health housing – IOP, OPP, SITHU)</a:t>
            </a:r>
          </a:p>
          <a:p>
            <a:pPr marL="589979" lvl="2" indent="-233363">
              <a:lnSpc>
                <a:spcPct val="100000"/>
              </a:lnSpc>
              <a:buFont typeface="Wingdings" panose="05000000000000000000" pitchFamily="2" charset="2"/>
              <a:buChar char="§"/>
            </a:pPr>
            <a:r>
              <a:rPr lang="en-US" sz="1600" dirty="0"/>
              <a:t>4</a:t>
            </a:r>
            <a:r>
              <a:rPr lang="en-US" sz="1600" baseline="30000" dirty="0"/>
              <a:t>th</a:t>
            </a:r>
            <a:r>
              <a:rPr lang="en-US" sz="1600" dirty="0"/>
              <a:t>-8</a:t>
            </a:r>
            <a:r>
              <a:rPr lang="en-US" sz="1600" baseline="30000" dirty="0"/>
              <a:t>th</a:t>
            </a:r>
            <a:r>
              <a:rPr lang="en-US" sz="1600" dirty="0"/>
              <a:t> (General population, 6E Withdrawal Monitoring &amp; MAT induction unit, 7W Females)</a:t>
            </a:r>
          </a:p>
          <a:p>
            <a:pPr marL="589979" lvl="2" indent="-233363">
              <a:lnSpc>
                <a:spcPct val="100000"/>
              </a:lnSpc>
              <a:buFont typeface="Wingdings" panose="05000000000000000000" pitchFamily="2" charset="2"/>
              <a:buChar char="§"/>
            </a:pPr>
            <a:r>
              <a:rPr lang="en-US" sz="1600" dirty="0"/>
              <a:t>8W (Segregated housing)</a:t>
            </a:r>
          </a:p>
          <a:p>
            <a:pPr marL="407099" lvl="1" indent="-233363">
              <a:lnSpc>
                <a:spcPct val="100000"/>
              </a:lnSpc>
              <a:buFont typeface="Wingdings" panose="05000000000000000000" pitchFamily="2" charset="2"/>
              <a:buChar char="§"/>
            </a:pPr>
            <a:r>
              <a:rPr lang="en-US" sz="2000" dirty="0"/>
              <a:t>Rio Cosumnes Correctional Center – 1476 (capacity 1625)</a:t>
            </a:r>
          </a:p>
          <a:p>
            <a:pPr marL="589979" lvl="2" indent="-233363">
              <a:lnSpc>
                <a:spcPct val="100000"/>
              </a:lnSpc>
              <a:buFont typeface="Wingdings" panose="05000000000000000000" pitchFamily="2" charset="2"/>
              <a:buChar char="§"/>
            </a:pPr>
            <a:r>
              <a:rPr lang="en-US" sz="1600" dirty="0"/>
              <a:t>Honors dorms, CBF (MH housing), SLF (women) MHU (Infirmary), A&amp;B barracks, J&amp;K barracks, Ramona, SBF, KBF, JKF (GP &amp;PC) </a:t>
            </a:r>
          </a:p>
          <a:p>
            <a:pPr marL="0" indent="0">
              <a:lnSpc>
                <a:spcPct val="100000"/>
              </a:lnSpc>
              <a:buNone/>
            </a:pPr>
            <a:r>
              <a:rPr lang="en-US" sz="2400" dirty="0"/>
              <a:t> </a:t>
            </a:r>
          </a:p>
          <a:p>
            <a:pPr marL="233363" indent="-233363">
              <a:spcAft>
                <a:spcPts val="400"/>
              </a:spcAft>
              <a:buFont typeface="Wingdings" panose="05000000000000000000" pitchFamily="2" charset="2"/>
              <a:buChar char="§"/>
            </a:pPr>
            <a:endParaRPr lang="en-US" sz="2400" dirty="0"/>
          </a:p>
        </p:txBody>
      </p:sp>
      <p:sp>
        <p:nvSpPr>
          <p:cNvPr id="4" name="Slide Number Placeholder 3"/>
          <p:cNvSpPr>
            <a:spLocks noGrp="1"/>
          </p:cNvSpPr>
          <p:nvPr>
            <p:ph type="sldNum" sz="quarter" idx="12"/>
          </p:nvPr>
        </p:nvSpPr>
        <p:spPr/>
        <p:txBody>
          <a:bodyPr/>
          <a:lstStyle/>
          <a:p>
            <a:fld id="{C03DB5A8-4E18-4A43-87A9-B9D00482D461}" type="slidenum">
              <a:rPr lang="en-US" smtClean="0"/>
              <a:t>2</a:t>
            </a:fld>
            <a:endParaRPr lang="en-US" dirty="0"/>
          </a:p>
        </p:txBody>
      </p:sp>
      <p:pic>
        <p:nvPicPr>
          <p:cNvPr id="5" name="Picture 4"/>
          <p:cNvPicPr>
            <a:picLocks noChangeAspect="1"/>
          </p:cNvPicPr>
          <p:nvPr/>
        </p:nvPicPr>
        <p:blipFill>
          <a:blip r:embed="rId3"/>
          <a:stretch>
            <a:fillRect/>
          </a:stretch>
        </p:blipFill>
        <p:spPr>
          <a:xfrm>
            <a:off x="7827338" y="1797031"/>
            <a:ext cx="2916862" cy="2193480"/>
          </a:xfrm>
          <a:prstGeom prst="rect">
            <a:avLst/>
          </a:prstGeom>
          <a:ln>
            <a:noFill/>
          </a:ln>
          <a:effectLst>
            <a:softEdge rad="112500"/>
          </a:effectLst>
        </p:spPr>
      </p:pic>
      <p:pic>
        <p:nvPicPr>
          <p:cNvPr id="6" name="Picture 5"/>
          <p:cNvPicPr>
            <a:picLocks noChangeAspect="1"/>
          </p:cNvPicPr>
          <p:nvPr/>
        </p:nvPicPr>
        <p:blipFill>
          <a:blip r:embed="rId4"/>
          <a:stretch>
            <a:fillRect/>
          </a:stretch>
        </p:blipFill>
        <p:spPr>
          <a:xfrm>
            <a:off x="7827337" y="4446955"/>
            <a:ext cx="3009995" cy="2263517"/>
          </a:xfrm>
          <a:prstGeom prst="rect">
            <a:avLst/>
          </a:prstGeom>
          <a:ln>
            <a:noFill/>
          </a:ln>
          <a:effectLst>
            <a:softEdge rad="112500"/>
          </a:effectLst>
        </p:spPr>
      </p:pic>
      <p:sp>
        <p:nvSpPr>
          <p:cNvPr id="7" name="TextBox 6"/>
          <p:cNvSpPr txBox="1"/>
          <p:nvPr/>
        </p:nvSpPr>
        <p:spPr>
          <a:xfrm>
            <a:off x="7827338" y="1304551"/>
            <a:ext cx="1459340" cy="430887"/>
          </a:xfrm>
          <a:prstGeom prst="rect">
            <a:avLst/>
          </a:prstGeom>
          <a:noFill/>
        </p:spPr>
        <p:txBody>
          <a:bodyPr wrap="square" rtlCol="0">
            <a:spAutoFit/>
          </a:bodyPr>
          <a:lstStyle/>
          <a:p>
            <a:r>
              <a:rPr lang="en-US" sz="2200" b="1" cap="small" dirty="0">
                <a:solidFill>
                  <a:schemeClr val="accent1">
                    <a:lumMod val="75000"/>
                  </a:schemeClr>
                </a:solidFill>
              </a:rPr>
              <a:t>Main Jail</a:t>
            </a:r>
          </a:p>
        </p:txBody>
      </p:sp>
      <p:sp>
        <p:nvSpPr>
          <p:cNvPr id="8" name="TextBox 7"/>
          <p:cNvSpPr txBox="1"/>
          <p:nvPr/>
        </p:nvSpPr>
        <p:spPr>
          <a:xfrm>
            <a:off x="7827338" y="4052645"/>
            <a:ext cx="4281941" cy="430887"/>
          </a:xfrm>
          <a:prstGeom prst="rect">
            <a:avLst/>
          </a:prstGeom>
          <a:noFill/>
        </p:spPr>
        <p:txBody>
          <a:bodyPr wrap="none" rtlCol="0">
            <a:spAutoFit/>
          </a:bodyPr>
          <a:lstStyle/>
          <a:p>
            <a:r>
              <a:rPr lang="en-US" sz="2200" b="1" cap="small" dirty="0">
                <a:solidFill>
                  <a:schemeClr val="accent1">
                    <a:lumMod val="75000"/>
                  </a:schemeClr>
                </a:solidFill>
              </a:rPr>
              <a:t>Rio Cosumnes Correctional Center</a:t>
            </a:r>
          </a:p>
        </p:txBody>
      </p:sp>
    </p:spTree>
    <p:extLst>
      <p:ext uri="{BB962C8B-B14F-4D97-AF65-F5344CB8AC3E}">
        <p14:creationId xmlns:p14="http://schemas.microsoft.com/office/powerpoint/2010/main" val="3422489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8018272" cy="1499616"/>
          </a:xfrm>
        </p:spPr>
        <p:txBody>
          <a:bodyPr>
            <a:normAutofit/>
          </a:bodyPr>
          <a:lstStyle/>
          <a:p>
            <a:r>
              <a:rPr lang="en-US" dirty="0"/>
              <a:t>Correctional Health population</a:t>
            </a:r>
          </a:p>
        </p:txBody>
      </p:sp>
      <p:sp>
        <p:nvSpPr>
          <p:cNvPr id="3" name="Content Placeholder 2"/>
          <p:cNvSpPr>
            <a:spLocks noGrp="1"/>
          </p:cNvSpPr>
          <p:nvPr>
            <p:ph idx="1"/>
          </p:nvPr>
        </p:nvSpPr>
        <p:spPr>
          <a:xfrm>
            <a:off x="1024128" y="2286000"/>
            <a:ext cx="8018271" cy="4023360"/>
          </a:xfrm>
        </p:spPr>
        <p:txBody>
          <a:bodyPr>
            <a:normAutofit/>
          </a:bodyPr>
          <a:lstStyle/>
          <a:p>
            <a:pPr marL="228600" indent="-228600">
              <a:spcAft>
                <a:spcPts val="400"/>
              </a:spcAft>
              <a:buFont typeface="Wingdings" panose="05000000000000000000" pitchFamily="2" charset="2"/>
              <a:buChar char="§"/>
            </a:pPr>
            <a:r>
              <a:rPr lang="en-US" dirty="0"/>
              <a:t>High rates of serious mental health conditions, substance abuse, and chronic diseases (80% June 2024 Data).</a:t>
            </a:r>
          </a:p>
          <a:p>
            <a:pPr marL="228600" indent="-228600">
              <a:spcAft>
                <a:spcPts val="400"/>
              </a:spcAft>
              <a:buFont typeface="Wingdings" panose="05000000000000000000" pitchFamily="2" charset="2"/>
              <a:buChar char="§"/>
            </a:pPr>
            <a:r>
              <a:rPr lang="en-US" dirty="0"/>
              <a:t>High rates of poverty, unemployment, and homelessness (33-37% of population)</a:t>
            </a:r>
          </a:p>
          <a:p>
            <a:pPr marL="228600" indent="-228600">
              <a:spcAft>
                <a:spcPts val="400"/>
              </a:spcAft>
              <a:buFont typeface="Wingdings" panose="05000000000000000000" pitchFamily="2" charset="2"/>
              <a:buChar char="§"/>
            </a:pPr>
            <a:r>
              <a:rPr lang="en-US" dirty="0"/>
              <a:t>Low health literacy</a:t>
            </a:r>
          </a:p>
          <a:p>
            <a:pPr marL="228600" indent="-228600">
              <a:spcAft>
                <a:spcPts val="400"/>
              </a:spcAft>
              <a:buFont typeface="Wingdings" panose="05000000000000000000" pitchFamily="2" charset="2"/>
              <a:buChar char="§"/>
            </a:pPr>
            <a:r>
              <a:rPr lang="en-US" dirty="0"/>
              <a:t>Once released, many have difficulty navigating complex health and behavioral health systems of care</a:t>
            </a:r>
          </a:p>
          <a:p>
            <a:pPr marL="228600" indent="-228600">
              <a:spcAft>
                <a:spcPts val="400"/>
              </a:spcAft>
              <a:buFont typeface="Wingdings" panose="05000000000000000000" pitchFamily="2" charset="2"/>
              <a:buChar char="§"/>
            </a:pPr>
            <a:r>
              <a:rPr lang="en-US" dirty="0"/>
              <a:t>Barriers to care before and after release</a:t>
            </a:r>
          </a:p>
          <a:p>
            <a:pPr marL="233363" indent="-233363">
              <a:spcAft>
                <a:spcPts val="400"/>
              </a:spcAft>
              <a:buFont typeface="Wingdings" panose="05000000000000000000" pitchFamily="2" charset="2"/>
              <a:buChar char="§"/>
            </a:pPr>
            <a:endParaRPr lang="en-US" dirty="0"/>
          </a:p>
          <a:p>
            <a:pPr marL="233363" indent="-233363">
              <a:spcAft>
                <a:spcPts val="400"/>
              </a:spcAft>
              <a:buFont typeface="Wingdings" panose="05000000000000000000" pitchFamily="2" charset="2"/>
              <a:buChar char="§"/>
            </a:pPr>
            <a:endParaRPr lang="en-US" dirty="0"/>
          </a:p>
          <a:p>
            <a:endParaRPr lang="en-US" dirty="0"/>
          </a:p>
        </p:txBody>
      </p:sp>
      <p:sp>
        <p:nvSpPr>
          <p:cNvPr id="9" name="Rectangle 8">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3</a:t>
            </a:fld>
            <a:endParaRPr lang="en-US" sz="1300"/>
          </a:p>
        </p:txBody>
      </p:sp>
    </p:spTree>
    <p:extLst>
      <p:ext uri="{BB962C8B-B14F-4D97-AF65-F5344CB8AC3E}">
        <p14:creationId xmlns:p14="http://schemas.microsoft.com/office/powerpoint/2010/main" val="56563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4129" y="585216"/>
            <a:ext cx="3779085" cy="1499616"/>
          </a:xfrm>
        </p:spPr>
        <p:txBody>
          <a:bodyPr vert="horz" lIns="91440" tIns="45720" rIns="91440" bIns="45720" rtlCol="0" anchor="ctr">
            <a:normAutofit/>
          </a:bodyPr>
          <a:lstStyle/>
          <a:p>
            <a:r>
              <a:rPr lang="en-US" dirty="0">
                <a:solidFill>
                  <a:srgbClr val="FFFFFF"/>
                </a:solidFill>
              </a:rPr>
              <a:t>Jail constraints</a:t>
            </a:r>
          </a:p>
        </p:txBody>
      </p:sp>
      <p:cxnSp>
        <p:nvCxnSpPr>
          <p:cNvPr id="25" name="Straight Connector 24">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2"/>
          </p:nvPr>
        </p:nvSpPr>
        <p:spPr>
          <a:xfrm>
            <a:off x="1024129" y="2286000"/>
            <a:ext cx="3791711" cy="3931920"/>
          </a:xfrm>
        </p:spPr>
        <p:txBody>
          <a:bodyPr vert="horz" lIns="45720" tIns="45720" rIns="45720" bIns="45720" rtlCol="0">
            <a:normAutofit/>
          </a:bodyPr>
          <a:lstStyle/>
          <a:p>
            <a:pPr>
              <a:buFont typeface="Wingdings" panose="05000000000000000000" pitchFamily="2" charset="2"/>
              <a:buChar char="§"/>
            </a:pPr>
            <a:r>
              <a:rPr lang="en-US" dirty="0">
                <a:solidFill>
                  <a:srgbClr val="FFFFFF"/>
                </a:solidFill>
              </a:rPr>
              <a:t> High volume – high churn rate makes in house services and discharge planning difficult.</a:t>
            </a:r>
          </a:p>
          <a:p>
            <a:pPr>
              <a:buFont typeface="Wingdings" panose="05000000000000000000" pitchFamily="2" charset="2"/>
              <a:buChar char="§"/>
            </a:pPr>
            <a:r>
              <a:rPr lang="en-US" dirty="0">
                <a:solidFill>
                  <a:srgbClr val="FFFFFF"/>
                </a:solidFill>
              </a:rPr>
              <a:t> Physical plants – Not designed for health care</a:t>
            </a:r>
          </a:p>
          <a:p>
            <a:pPr>
              <a:buFont typeface="Wingdings" panose="05000000000000000000" pitchFamily="2" charset="2"/>
              <a:buChar char="§"/>
            </a:pPr>
            <a:r>
              <a:rPr lang="en-US" dirty="0">
                <a:solidFill>
                  <a:srgbClr val="FFFFFF"/>
                </a:solidFill>
              </a:rPr>
              <a:t> High need/High demand population</a:t>
            </a:r>
          </a:p>
          <a:p>
            <a:pPr>
              <a:buFont typeface="Wingdings" panose="05000000000000000000" pitchFamily="2" charset="2"/>
              <a:buChar char="§"/>
            </a:pPr>
            <a:endParaRPr lang="en-US" dirty="0">
              <a:solidFill>
                <a:srgbClr val="FFFFFF"/>
              </a:solidFill>
            </a:endParaRPr>
          </a:p>
          <a:p>
            <a:pPr>
              <a:buFont typeface="Wingdings" panose="05000000000000000000" pitchFamily="2" charset="2"/>
              <a:buChar char="§"/>
            </a:pPr>
            <a:endParaRPr lang="en-US" dirty="0">
              <a:solidFill>
                <a:srgbClr val="FFFFFF"/>
              </a:solidFill>
            </a:endParaRPr>
          </a:p>
          <a:p>
            <a:pPr marL="0" indent="0">
              <a:buNone/>
            </a:pPr>
            <a:endParaRPr lang="en-US" dirty="0">
              <a:solidFill>
                <a:srgbClr val="FFFFFF"/>
              </a:solidFill>
            </a:endParaRPr>
          </a:p>
        </p:txBody>
      </p:sp>
      <p:sp>
        <p:nvSpPr>
          <p:cNvPr id="4" name="Slide Number Placeholder 3"/>
          <p:cNvSpPr>
            <a:spLocks noGrp="1"/>
          </p:cNvSpPr>
          <p:nvPr>
            <p:ph type="sldNum" sz="quarter" idx="12"/>
          </p:nvPr>
        </p:nvSpPr>
        <p:spPr>
          <a:xfrm>
            <a:off x="10837333" y="6470704"/>
            <a:ext cx="973667" cy="274320"/>
          </a:xfrm>
        </p:spPr>
        <p:txBody>
          <a:bodyPr vert="horz" lIns="91440" tIns="45720" rIns="91440" bIns="45720" rtlCol="0" anchor="ctr">
            <a:normAutofit/>
          </a:bodyPr>
          <a:lstStyle/>
          <a:p>
            <a:pPr algn="l" defTabSz="914400">
              <a:spcAft>
                <a:spcPts val="600"/>
              </a:spcAft>
            </a:pPr>
            <a:fld id="{C03DB5A8-4E18-4A43-87A9-B9D00482D461}" type="slidenum">
              <a:rPr lang="en-US" sz="1000" smtClean="0">
                <a:latin typeface="+mj-lt"/>
              </a:rPr>
              <a:pPr algn="l" defTabSz="914400">
                <a:spcAft>
                  <a:spcPts val="600"/>
                </a:spcAft>
              </a:pPr>
              <a:t>4</a:t>
            </a:fld>
            <a:endParaRPr lang="en-US" sz="1000">
              <a:latin typeface="+mj-lt"/>
            </a:endParaRPr>
          </a:p>
        </p:txBody>
      </p:sp>
      <p:pic>
        <p:nvPicPr>
          <p:cNvPr id="9" name="Picture 8">
            <a:extLst>
              <a:ext uri="{FF2B5EF4-FFF2-40B4-BE49-F238E27FC236}">
                <a16:creationId xmlns:a16="http://schemas.microsoft.com/office/drawing/2014/main" id="{3C368C50-2E72-2221-E1FB-BEEC1687DBDD}"/>
              </a:ext>
            </a:extLst>
          </p:cNvPr>
          <p:cNvPicPr>
            <a:picLocks noChangeAspect="1"/>
          </p:cNvPicPr>
          <p:nvPr/>
        </p:nvPicPr>
        <p:blipFill>
          <a:blip r:embed="rId3"/>
          <a:stretch>
            <a:fillRect/>
          </a:stretch>
        </p:blipFill>
        <p:spPr>
          <a:xfrm>
            <a:off x="6257203" y="28962"/>
            <a:ext cx="5553797" cy="6716062"/>
          </a:xfrm>
          <a:prstGeom prst="rect">
            <a:avLst/>
          </a:prstGeom>
        </p:spPr>
      </p:pic>
      <p:pic>
        <p:nvPicPr>
          <p:cNvPr id="12" name="Picture 11">
            <a:extLst>
              <a:ext uri="{FF2B5EF4-FFF2-40B4-BE49-F238E27FC236}">
                <a16:creationId xmlns:a16="http://schemas.microsoft.com/office/drawing/2014/main" id="{B1C79626-3F80-8A68-E951-8CD17B25AAE3}"/>
              </a:ext>
            </a:extLst>
          </p:cNvPr>
          <p:cNvPicPr>
            <a:picLocks noChangeAspect="1"/>
          </p:cNvPicPr>
          <p:nvPr/>
        </p:nvPicPr>
        <p:blipFill>
          <a:blip r:embed="rId4"/>
          <a:stretch>
            <a:fillRect/>
          </a:stretch>
        </p:blipFill>
        <p:spPr>
          <a:xfrm>
            <a:off x="247975" y="5221938"/>
            <a:ext cx="5107590" cy="1380340"/>
          </a:xfrm>
          <a:prstGeom prst="rect">
            <a:avLst/>
          </a:prstGeom>
        </p:spPr>
      </p:pic>
    </p:spTree>
    <p:extLst>
      <p:ext uri="{BB962C8B-B14F-4D97-AF65-F5344CB8AC3E}">
        <p14:creationId xmlns:p14="http://schemas.microsoft.com/office/powerpoint/2010/main" val="4188839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4788" y="804333"/>
            <a:ext cx="3391900" cy="5249334"/>
          </a:xfrm>
        </p:spPr>
        <p:txBody>
          <a:bodyPr>
            <a:normAutofit/>
          </a:bodyPr>
          <a:lstStyle/>
          <a:p>
            <a:pPr algn="r"/>
            <a:r>
              <a:rPr lang="en-US">
                <a:solidFill>
                  <a:srgbClr val="FFFFFF"/>
                </a:solidFill>
              </a:rPr>
              <a:t>Range of Health services provided </a:t>
            </a:r>
          </a:p>
        </p:txBody>
      </p:sp>
      <p:sp>
        <p:nvSpPr>
          <p:cNvPr id="3" name="Content Placeholder 2"/>
          <p:cNvSpPr>
            <a:spLocks noGrp="1"/>
          </p:cNvSpPr>
          <p:nvPr>
            <p:ph idx="1"/>
          </p:nvPr>
        </p:nvSpPr>
        <p:spPr>
          <a:xfrm>
            <a:off x="4951048" y="804333"/>
            <a:ext cx="6306003" cy="5249334"/>
          </a:xfrm>
        </p:spPr>
        <p:txBody>
          <a:bodyPr anchor="ctr">
            <a:normAutofit/>
          </a:bodyPr>
          <a:lstStyle/>
          <a:p>
            <a:pPr marL="114300" indent="-114300">
              <a:spcAft>
                <a:spcPts val="400"/>
              </a:spcAft>
              <a:buNone/>
            </a:pPr>
            <a:r>
              <a:rPr lang="en-US" dirty="0"/>
              <a:t>Services provided onsite and offsite (county staff and contracted providers): </a:t>
            </a:r>
          </a:p>
          <a:p>
            <a:pPr marL="114300" indent="-114300">
              <a:spcAft>
                <a:spcPts val="400"/>
              </a:spcAft>
              <a:buFont typeface="Wingdings" panose="05000000000000000000" pitchFamily="2" charset="2"/>
              <a:buChar char="§"/>
            </a:pPr>
            <a:r>
              <a:rPr lang="en-US" dirty="0"/>
              <a:t> Physical Health </a:t>
            </a:r>
          </a:p>
          <a:p>
            <a:pPr marL="288036" lvl="1" indent="-114300">
              <a:buFont typeface="Wingdings" panose="05000000000000000000" pitchFamily="2" charset="2"/>
              <a:buChar char="§"/>
            </a:pPr>
            <a:r>
              <a:rPr lang="en-US" dirty="0"/>
              <a:t>Primary healthcare, specialty services, chronic care</a:t>
            </a:r>
          </a:p>
          <a:p>
            <a:pPr marL="114300" indent="-114300">
              <a:spcAft>
                <a:spcPts val="400"/>
              </a:spcAft>
              <a:buFont typeface="Wingdings" panose="05000000000000000000" pitchFamily="2" charset="2"/>
              <a:buChar char="§"/>
            </a:pPr>
            <a:r>
              <a:rPr lang="en-US" dirty="0"/>
              <a:t>Substance Use Disorder Treatment </a:t>
            </a:r>
          </a:p>
          <a:p>
            <a:pPr marL="288036" lvl="1" indent="-114300">
              <a:buFont typeface="Wingdings" panose="05000000000000000000" pitchFamily="2" charset="2"/>
              <a:buChar char="§"/>
            </a:pPr>
            <a:r>
              <a:rPr lang="en-US" dirty="0"/>
              <a:t>Withdrawal monitoring, MAT induction, SUD groups, individual sessions, discharge planning expansion</a:t>
            </a:r>
          </a:p>
          <a:p>
            <a:pPr marL="114300" indent="-114300">
              <a:spcAft>
                <a:spcPts val="400"/>
              </a:spcAft>
              <a:buFont typeface="Wingdings" panose="05000000000000000000" pitchFamily="2" charset="2"/>
              <a:buChar char="§"/>
            </a:pPr>
            <a:r>
              <a:rPr lang="en-US" dirty="0"/>
              <a:t> Dental  </a:t>
            </a:r>
          </a:p>
          <a:p>
            <a:pPr marL="288036" lvl="1" indent="-114300">
              <a:buFont typeface="Wingdings" panose="05000000000000000000" pitchFamily="2" charset="2"/>
              <a:buChar char="§"/>
            </a:pPr>
            <a:r>
              <a:rPr lang="en-US" dirty="0"/>
              <a:t>Fillings, root canals, stainless steel crowns, extractions, suturing, dentures, cleanings, fractured mandible care and evaluations</a:t>
            </a:r>
          </a:p>
          <a:p>
            <a:pPr marL="114300" indent="-114300">
              <a:buFont typeface="Wingdings" panose="05000000000000000000" pitchFamily="2" charset="2"/>
              <a:buChar char="§"/>
            </a:pPr>
            <a:r>
              <a:rPr lang="en-US" dirty="0"/>
              <a:t>Pharmacy – </a:t>
            </a:r>
          </a:p>
          <a:p>
            <a:pPr marL="288036" lvl="1" indent="-114300">
              <a:buFont typeface="Wingdings" panose="05000000000000000000" pitchFamily="2" charset="2"/>
              <a:buChar char="§"/>
            </a:pPr>
            <a:r>
              <a:rPr lang="en-US" dirty="0"/>
              <a:t>Both sites producing approx. 7000 medications daily (74% of pop), KOP, discharge meds (30 days supply)</a:t>
            </a:r>
          </a:p>
          <a:p>
            <a:pPr>
              <a:buFont typeface="Wingdings" panose="05000000000000000000" pitchFamily="2" charset="2"/>
              <a:buChar char="§"/>
            </a:pPr>
            <a:endParaRPr lang="en-US" i="1" dirty="0"/>
          </a:p>
        </p:txBody>
      </p:sp>
      <p:sp>
        <p:nvSpPr>
          <p:cNvPr id="4" name="Slide Number Placeholder 3"/>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5</a:t>
            </a:fld>
            <a:endParaRPr lang="en-US" sz="1300"/>
          </a:p>
        </p:txBody>
      </p:sp>
    </p:spTree>
    <p:extLst>
      <p:ext uri="{BB962C8B-B14F-4D97-AF65-F5344CB8AC3E}">
        <p14:creationId xmlns:p14="http://schemas.microsoft.com/office/powerpoint/2010/main" val="289027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659CE-1768-C8E3-26B1-A5C2F9557542}"/>
              </a:ext>
            </a:extLst>
          </p:cNvPr>
          <p:cNvSpPr>
            <a:spLocks noGrp="1"/>
          </p:cNvSpPr>
          <p:nvPr>
            <p:ph type="title"/>
          </p:nvPr>
        </p:nvSpPr>
        <p:spPr>
          <a:xfrm>
            <a:off x="1024129" y="585216"/>
            <a:ext cx="3779085" cy="1499616"/>
          </a:xfrm>
        </p:spPr>
        <p:txBody>
          <a:bodyPr vert="horz" lIns="91440" tIns="45720" rIns="91440" bIns="45720" rtlCol="0" anchor="ctr">
            <a:normAutofit/>
          </a:bodyPr>
          <a:lstStyle/>
          <a:p>
            <a:r>
              <a:rPr lang="en-US">
                <a:solidFill>
                  <a:srgbClr val="FFFFFF"/>
                </a:solidFill>
              </a:rPr>
              <a:t>Range of services cont.</a:t>
            </a:r>
          </a:p>
        </p:txBody>
      </p:sp>
      <p:cxnSp>
        <p:nvCxnSpPr>
          <p:cNvPr id="17" name="Straight Connector 16">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FDE524C0-0944-A977-8B78-63BFF0BDA78D}"/>
              </a:ext>
            </a:extLst>
          </p:cNvPr>
          <p:cNvSpPr>
            <a:spLocks noGrp="1"/>
          </p:cNvSpPr>
          <p:nvPr>
            <p:ph sz="half" idx="1"/>
          </p:nvPr>
        </p:nvSpPr>
        <p:spPr>
          <a:xfrm>
            <a:off x="1024129" y="2286000"/>
            <a:ext cx="3791711" cy="3931920"/>
          </a:xfrm>
        </p:spPr>
        <p:txBody>
          <a:bodyPr vert="horz" lIns="45720" tIns="45720" rIns="45720" bIns="45720" rtlCol="0">
            <a:normAutofit lnSpcReduction="10000"/>
          </a:bodyPr>
          <a:lstStyle/>
          <a:p>
            <a:pPr marL="114300" indent="-114300">
              <a:spcAft>
                <a:spcPts val="400"/>
              </a:spcAft>
              <a:buFont typeface="Wingdings" panose="05000000000000000000" pitchFamily="2" charset="2"/>
              <a:buChar char="§"/>
            </a:pPr>
            <a:r>
              <a:rPr lang="en-US" dirty="0">
                <a:solidFill>
                  <a:srgbClr val="FFFFFF"/>
                </a:solidFill>
              </a:rPr>
              <a:t>Mental Health  </a:t>
            </a:r>
          </a:p>
          <a:p>
            <a:pPr marL="288036" lvl="1" indent="-114300">
              <a:buFont typeface="Wingdings" panose="05000000000000000000" pitchFamily="2" charset="2"/>
              <a:buChar char="§"/>
            </a:pPr>
            <a:r>
              <a:rPr lang="en-US" sz="2000" dirty="0">
                <a:solidFill>
                  <a:srgbClr val="FFFFFF"/>
                </a:solidFill>
              </a:rPr>
              <a:t>Acute Psychiatric Unit (APU) (17) </a:t>
            </a:r>
          </a:p>
          <a:p>
            <a:pPr marL="288036" lvl="1" indent="-114300">
              <a:buFont typeface="Wingdings" panose="05000000000000000000" pitchFamily="2" charset="2"/>
              <a:buChar char="§"/>
            </a:pPr>
            <a:r>
              <a:rPr lang="en-US" sz="2000" dirty="0">
                <a:solidFill>
                  <a:srgbClr val="FFFFFF"/>
                </a:solidFill>
              </a:rPr>
              <a:t>Intensive Outpatient Program (IOP) (68 male, 23 female) </a:t>
            </a:r>
          </a:p>
          <a:p>
            <a:pPr marL="288036" lvl="1" indent="-114300">
              <a:buFont typeface="Wingdings" panose="05000000000000000000" pitchFamily="2" charset="2"/>
              <a:buChar char="§"/>
            </a:pPr>
            <a:r>
              <a:rPr lang="en-US" sz="2000" dirty="0">
                <a:solidFill>
                  <a:srgbClr val="FFFFFF"/>
                </a:solidFill>
              </a:rPr>
              <a:t>Enhanced Outpatient Program (525 once fully staffed)</a:t>
            </a:r>
          </a:p>
          <a:p>
            <a:pPr marL="288036" lvl="1" indent="-114300">
              <a:buFont typeface="Wingdings" panose="05000000000000000000" pitchFamily="2" charset="2"/>
              <a:buChar char="§"/>
            </a:pPr>
            <a:r>
              <a:rPr lang="en-US" sz="2000" dirty="0">
                <a:solidFill>
                  <a:srgbClr val="FFFFFF"/>
                </a:solidFill>
              </a:rPr>
              <a:t>IOP expansion (10 female, 20 male), APU expansion (15 beds)</a:t>
            </a:r>
          </a:p>
          <a:p>
            <a:pPr marL="288036" lvl="1" indent="-114300">
              <a:buFont typeface="Wingdings" panose="05000000000000000000" pitchFamily="2" charset="2"/>
              <a:buChar char="§"/>
            </a:pPr>
            <a:endParaRPr lang="en-US" sz="2000" dirty="0">
              <a:solidFill>
                <a:srgbClr val="FFFFFF"/>
              </a:solidFill>
            </a:endParaRPr>
          </a:p>
          <a:p>
            <a:pPr marL="288036" lvl="1" indent="-114300">
              <a:buFont typeface="Wingdings" panose="05000000000000000000" pitchFamily="2" charset="2"/>
              <a:buChar char="§"/>
            </a:pPr>
            <a:r>
              <a:rPr lang="en-US" sz="2000" dirty="0">
                <a:solidFill>
                  <a:srgbClr val="FFFFFF"/>
                </a:solidFill>
              </a:rPr>
              <a:t>Emergent Referrals increased by 152% between Jan 2021 and Dec 2022 and 43% between Jan 2022 and Dec 2023</a:t>
            </a:r>
          </a:p>
          <a:p>
            <a:endParaRPr lang="en-US" dirty="0">
              <a:solidFill>
                <a:srgbClr val="FFFFFF"/>
              </a:solidFill>
            </a:endParaRPr>
          </a:p>
        </p:txBody>
      </p:sp>
      <p:sp>
        <p:nvSpPr>
          <p:cNvPr id="4" name="Slide Number Placeholder 3">
            <a:extLst>
              <a:ext uri="{FF2B5EF4-FFF2-40B4-BE49-F238E27FC236}">
                <a16:creationId xmlns:a16="http://schemas.microsoft.com/office/drawing/2014/main" id="{701870F8-9A29-2E4B-C493-1B0FBF981E38}"/>
              </a:ext>
            </a:extLst>
          </p:cNvPr>
          <p:cNvSpPr>
            <a:spLocks noGrp="1"/>
          </p:cNvSpPr>
          <p:nvPr>
            <p:ph type="sldNum" sz="quarter" idx="12"/>
          </p:nvPr>
        </p:nvSpPr>
        <p:spPr>
          <a:xfrm>
            <a:off x="10837333" y="6470704"/>
            <a:ext cx="973667" cy="274320"/>
          </a:xfrm>
        </p:spPr>
        <p:txBody>
          <a:bodyPr vert="horz" lIns="91440" tIns="45720" rIns="91440" bIns="45720" rtlCol="0" anchor="ctr">
            <a:normAutofit/>
          </a:bodyPr>
          <a:lstStyle/>
          <a:p>
            <a:pPr algn="l" defTabSz="914400">
              <a:spcAft>
                <a:spcPts val="600"/>
              </a:spcAft>
            </a:pPr>
            <a:fld id="{C03DB5A8-4E18-4A43-87A9-B9D00482D461}" type="slidenum">
              <a:rPr lang="en-US" sz="1000" smtClean="0">
                <a:latin typeface="+mj-lt"/>
              </a:rPr>
              <a:pPr algn="l" defTabSz="914400">
                <a:spcAft>
                  <a:spcPts val="600"/>
                </a:spcAft>
              </a:pPr>
              <a:t>6</a:t>
            </a:fld>
            <a:endParaRPr lang="en-US" sz="1000">
              <a:latin typeface="+mj-lt"/>
            </a:endParaRPr>
          </a:p>
        </p:txBody>
      </p:sp>
      <p:graphicFrame>
        <p:nvGraphicFramePr>
          <p:cNvPr id="7" name="Content Placeholder 6">
            <a:extLst>
              <a:ext uri="{FF2B5EF4-FFF2-40B4-BE49-F238E27FC236}">
                <a16:creationId xmlns:a16="http://schemas.microsoft.com/office/drawing/2014/main" id="{F738ECAE-90CD-B40D-C76E-FF22C0A36487}"/>
              </a:ext>
            </a:extLst>
          </p:cNvPr>
          <p:cNvGraphicFramePr>
            <a:graphicFrameLocks noGrp="1"/>
          </p:cNvGraphicFramePr>
          <p:nvPr>
            <p:ph sz="half" idx="2"/>
            <p:extLst>
              <p:ext uri="{D42A27DB-BD31-4B8C-83A1-F6EECF244321}">
                <p14:modId xmlns:p14="http://schemas.microsoft.com/office/powerpoint/2010/main" val="179008959"/>
              </p:ext>
            </p:extLst>
          </p:nvPr>
        </p:nvGraphicFramePr>
        <p:xfrm>
          <a:off x="6230548" y="952107"/>
          <a:ext cx="4808238" cy="5137608"/>
        </p:xfrm>
        <a:graphic>
          <a:graphicData uri="http://schemas.openxmlformats.org/drawingml/2006/table">
            <a:tbl>
              <a:tblPr firstRow="1" firstCol="1" bandRow="1">
                <a:tableStyleId>{5C22544A-7EE6-4342-B048-85BDC9FD1C3A}</a:tableStyleId>
              </a:tblPr>
              <a:tblGrid>
                <a:gridCol w="1428246">
                  <a:extLst>
                    <a:ext uri="{9D8B030D-6E8A-4147-A177-3AD203B41FA5}">
                      <a16:colId xmlns:a16="http://schemas.microsoft.com/office/drawing/2014/main" val="2161737247"/>
                    </a:ext>
                  </a:extLst>
                </a:gridCol>
                <a:gridCol w="1126664">
                  <a:extLst>
                    <a:ext uri="{9D8B030D-6E8A-4147-A177-3AD203B41FA5}">
                      <a16:colId xmlns:a16="http://schemas.microsoft.com/office/drawing/2014/main" val="4197315652"/>
                    </a:ext>
                  </a:extLst>
                </a:gridCol>
                <a:gridCol w="1126664">
                  <a:extLst>
                    <a:ext uri="{9D8B030D-6E8A-4147-A177-3AD203B41FA5}">
                      <a16:colId xmlns:a16="http://schemas.microsoft.com/office/drawing/2014/main" val="3650109660"/>
                    </a:ext>
                  </a:extLst>
                </a:gridCol>
                <a:gridCol w="1126664">
                  <a:extLst>
                    <a:ext uri="{9D8B030D-6E8A-4147-A177-3AD203B41FA5}">
                      <a16:colId xmlns:a16="http://schemas.microsoft.com/office/drawing/2014/main" val="2663470776"/>
                    </a:ext>
                  </a:extLst>
                </a:gridCol>
              </a:tblGrid>
              <a:tr h="366972">
                <a:tc>
                  <a:txBody>
                    <a:bodyPr/>
                    <a:lstStyle/>
                    <a:p>
                      <a:pPr marL="0" marR="0" algn="ctr">
                        <a:lnSpc>
                          <a:spcPct val="107000"/>
                        </a:lnSpc>
                        <a:spcBef>
                          <a:spcPts val="0"/>
                        </a:spcBef>
                        <a:spcAft>
                          <a:spcPts val="0"/>
                        </a:spcAft>
                      </a:pPr>
                      <a:r>
                        <a:rPr lang="en-US" sz="1400" kern="100" dirty="0">
                          <a:effectLst/>
                        </a:rPr>
                        <a:t>Month</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2021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2022</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2023</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9532671"/>
                  </a:ext>
                </a:extLst>
              </a:tr>
              <a:tr h="366972">
                <a:tc>
                  <a:txBody>
                    <a:bodyPr/>
                    <a:lstStyle/>
                    <a:p>
                      <a:pPr marL="0" marR="0" algn="ctr">
                        <a:lnSpc>
                          <a:spcPct val="107000"/>
                        </a:lnSpc>
                        <a:spcBef>
                          <a:spcPts val="0"/>
                        </a:spcBef>
                        <a:spcAft>
                          <a:spcPts val="0"/>
                        </a:spcAft>
                      </a:pPr>
                      <a:r>
                        <a:rPr lang="en-US" sz="1400" kern="100">
                          <a:effectLst/>
                        </a:rPr>
                        <a:t>January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301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496</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1121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0591681"/>
                  </a:ext>
                </a:extLst>
              </a:tr>
              <a:tr h="366972">
                <a:tc>
                  <a:txBody>
                    <a:bodyPr/>
                    <a:lstStyle/>
                    <a:p>
                      <a:pPr marL="0" marR="0" algn="ctr">
                        <a:lnSpc>
                          <a:spcPct val="107000"/>
                        </a:lnSpc>
                        <a:spcBef>
                          <a:spcPts val="0"/>
                        </a:spcBef>
                        <a:spcAft>
                          <a:spcPts val="0"/>
                        </a:spcAft>
                      </a:pPr>
                      <a:r>
                        <a:rPr lang="en-US" sz="1400" kern="100" dirty="0">
                          <a:effectLst/>
                        </a:rPr>
                        <a:t>February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202</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421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1032</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8898171"/>
                  </a:ext>
                </a:extLst>
              </a:tr>
              <a:tr h="366972">
                <a:tc>
                  <a:txBody>
                    <a:bodyPr/>
                    <a:lstStyle/>
                    <a:p>
                      <a:pPr marL="0" marR="0" algn="ctr">
                        <a:lnSpc>
                          <a:spcPct val="107000"/>
                        </a:lnSpc>
                        <a:spcBef>
                          <a:spcPts val="0"/>
                        </a:spcBef>
                        <a:spcAft>
                          <a:spcPts val="0"/>
                        </a:spcAft>
                      </a:pPr>
                      <a:r>
                        <a:rPr lang="en-US" sz="1400" kern="100" dirty="0">
                          <a:effectLst/>
                        </a:rPr>
                        <a:t>March</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264</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622</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1004</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0536639"/>
                  </a:ext>
                </a:extLst>
              </a:tr>
              <a:tr h="366972">
                <a:tc>
                  <a:txBody>
                    <a:bodyPr/>
                    <a:lstStyle/>
                    <a:p>
                      <a:pPr marL="0" marR="0" algn="ctr">
                        <a:lnSpc>
                          <a:spcPct val="107000"/>
                        </a:lnSpc>
                        <a:spcBef>
                          <a:spcPts val="0"/>
                        </a:spcBef>
                        <a:spcAft>
                          <a:spcPts val="0"/>
                        </a:spcAft>
                      </a:pPr>
                      <a:r>
                        <a:rPr lang="en-US" sz="1400" kern="100" dirty="0">
                          <a:effectLst/>
                        </a:rPr>
                        <a:t>April</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268</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644</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1043</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0370151"/>
                  </a:ext>
                </a:extLst>
              </a:tr>
              <a:tr h="366972">
                <a:tc>
                  <a:txBody>
                    <a:bodyPr/>
                    <a:lstStyle/>
                    <a:p>
                      <a:pPr marL="0" marR="0" algn="ctr">
                        <a:lnSpc>
                          <a:spcPct val="107000"/>
                        </a:lnSpc>
                        <a:spcBef>
                          <a:spcPts val="0"/>
                        </a:spcBef>
                        <a:spcAft>
                          <a:spcPts val="0"/>
                        </a:spcAft>
                      </a:pPr>
                      <a:r>
                        <a:rPr lang="en-US" sz="1400" kern="100">
                          <a:effectLst/>
                        </a:rPr>
                        <a:t>May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291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723</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1168</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496611"/>
                  </a:ext>
                </a:extLst>
              </a:tr>
              <a:tr h="366972">
                <a:tc>
                  <a:txBody>
                    <a:bodyPr/>
                    <a:lstStyle/>
                    <a:p>
                      <a:pPr marL="0" marR="0" algn="ctr">
                        <a:lnSpc>
                          <a:spcPct val="107000"/>
                        </a:lnSpc>
                        <a:spcBef>
                          <a:spcPts val="0"/>
                        </a:spcBef>
                        <a:spcAft>
                          <a:spcPts val="0"/>
                        </a:spcAft>
                      </a:pPr>
                      <a:r>
                        <a:rPr lang="en-US" sz="1400" kern="100" dirty="0">
                          <a:effectLst/>
                        </a:rPr>
                        <a:t>June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293</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686</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1398</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451393"/>
                  </a:ext>
                </a:extLst>
              </a:tr>
              <a:tr h="366972">
                <a:tc>
                  <a:txBody>
                    <a:bodyPr/>
                    <a:lstStyle/>
                    <a:p>
                      <a:pPr marL="0" marR="0" algn="ctr">
                        <a:lnSpc>
                          <a:spcPct val="107000"/>
                        </a:lnSpc>
                        <a:spcBef>
                          <a:spcPts val="0"/>
                        </a:spcBef>
                        <a:spcAft>
                          <a:spcPts val="0"/>
                        </a:spcAft>
                      </a:pPr>
                      <a:r>
                        <a:rPr lang="en-US" sz="1400" kern="100">
                          <a:effectLst/>
                        </a:rPr>
                        <a:t>July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286</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824</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1493</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3792276"/>
                  </a:ext>
                </a:extLst>
              </a:tr>
              <a:tr h="366972">
                <a:tc>
                  <a:txBody>
                    <a:bodyPr/>
                    <a:lstStyle/>
                    <a:p>
                      <a:pPr marL="0" marR="0" algn="ctr">
                        <a:lnSpc>
                          <a:spcPct val="107000"/>
                        </a:lnSpc>
                        <a:spcBef>
                          <a:spcPts val="0"/>
                        </a:spcBef>
                        <a:spcAft>
                          <a:spcPts val="0"/>
                        </a:spcAft>
                      </a:pPr>
                      <a:r>
                        <a:rPr lang="en-US" sz="1400" kern="100">
                          <a:effectLst/>
                        </a:rPr>
                        <a:t>August</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337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845</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1121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1056671"/>
                  </a:ext>
                </a:extLst>
              </a:tr>
              <a:tr h="366972">
                <a:tc>
                  <a:txBody>
                    <a:bodyPr/>
                    <a:lstStyle/>
                    <a:p>
                      <a:pPr marL="0" marR="0" algn="ctr">
                        <a:lnSpc>
                          <a:spcPct val="107000"/>
                        </a:lnSpc>
                        <a:spcBef>
                          <a:spcPts val="0"/>
                        </a:spcBef>
                        <a:spcAft>
                          <a:spcPts val="0"/>
                        </a:spcAft>
                      </a:pPr>
                      <a:r>
                        <a:rPr lang="en-US" sz="1400" kern="100">
                          <a:effectLst/>
                        </a:rPr>
                        <a:t>September</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383</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992</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1041</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0224485"/>
                  </a:ext>
                </a:extLst>
              </a:tr>
              <a:tr h="366972">
                <a:tc>
                  <a:txBody>
                    <a:bodyPr/>
                    <a:lstStyle/>
                    <a:p>
                      <a:pPr marL="0" marR="0" algn="ctr">
                        <a:lnSpc>
                          <a:spcPct val="107000"/>
                        </a:lnSpc>
                        <a:spcBef>
                          <a:spcPts val="0"/>
                        </a:spcBef>
                        <a:spcAft>
                          <a:spcPts val="0"/>
                        </a:spcAft>
                      </a:pPr>
                      <a:r>
                        <a:rPr lang="en-US" sz="1400" kern="100">
                          <a:effectLst/>
                        </a:rPr>
                        <a:t>October</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369</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1267</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1345</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5503954"/>
                  </a:ext>
                </a:extLst>
              </a:tr>
              <a:tr h="366972">
                <a:tc>
                  <a:txBody>
                    <a:bodyPr/>
                    <a:lstStyle/>
                    <a:p>
                      <a:pPr marL="0" marR="0" algn="ctr">
                        <a:lnSpc>
                          <a:spcPct val="107000"/>
                        </a:lnSpc>
                        <a:spcBef>
                          <a:spcPts val="0"/>
                        </a:spcBef>
                        <a:spcAft>
                          <a:spcPts val="0"/>
                        </a:spcAft>
                      </a:pPr>
                      <a:r>
                        <a:rPr lang="en-US" sz="1400" kern="100">
                          <a:effectLst/>
                        </a:rPr>
                        <a:t>November</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426</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1075</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1108</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7081223"/>
                  </a:ext>
                </a:extLst>
              </a:tr>
              <a:tr h="366972">
                <a:tc>
                  <a:txBody>
                    <a:bodyPr/>
                    <a:lstStyle/>
                    <a:p>
                      <a:pPr marL="0" marR="0" algn="ctr">
                        <a:lnSpc>
                          <a:spcPct val="107000"/>
                        </a:lnSpc>
                        <a:spcBef>
                          <a:spcPts val="0"/>
                        </a:spcBef>
                        <a:spcAft>
                          <a:spcPts val="0"/>
                        </a:spcAft>
                      </a:pPr>
                      <a:r>
                        <a:rPr lang="en-US" sz="1400" kern="100">
                          <a:effectLst/>
                        </a:rPr>
                        <a:t>December</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a:effectLst/>
                        </a:rPr>
                        <a:t>467</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1213</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kern="100" dirty="0">
                          <a:effectLst/>
                        </a:rPr>
                        <a:t>1129</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0594614"/>
                  </a:ext>
                </a:extLst>
              </a:tr>
              <a:tr h="366972">
                <a:tc>
                  <a:txBody>
                    <a:bodyPr/>
                    <a:lstStyle/>
                    <a:p>
                      <a:pPr marL="0" marR="0" algn="ctr">
                        <a:lnSpc>
                          <a:spcPct val="107000"/>
                        </a:lnSpc>
                        <a:spcBef>
                          <a:spcPts val="0"/>
                        </a:spcBef>
                        <a:spcAft>
                          <a:spcPts val="0"/>
                        </a:spcAft>
                      </a:pPr>
                      <a:r>
                        <a:rPr lang="en-US" sz="1400" kern="100">
                          <a:effectLst/>
                        </a:rPr>
                        <a:t>Total</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kern="100" dirty="0">
                          <a:effectLst/>
                        </a:rPr>
                        <a:t>3,887</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kern="100" dirty="0">
                          <a:effectLst/>
                        </a:rPr>
                        <a:t>9,808</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kern="100" dirty="0">
                          <a:effectLst/>
                        </a:rPr>
                        <a:t>14,003</a:t>
                      </a:r>
                      <a:endParaRPr lang="en-US"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5865634"/>
                  </a:ext>
                </a:extLst>
              </a:tr>
            </a:tbl>
          </a:graphicData>
        </a:graphic>
      </p:graphicFrame>
      <p:sp>
        <p:nvSpPr>
          <p:cNvPr id="3" name="TextBox 2">
            <a:extLst>
              <a:ext uri="{FF2B5EF4-FFF2-40B4-BE49-F238E27FC236}">
                <a16:creationId xmlns:a16="http://schemas.microsoft.com/office/drawing/2014/main" id="{C45B2C28-FCEE-2255-BC84-4E38A4BA7318}"/>
              </a:ext>
            </a:extLst>
          </p:cNvPr>
          <p:cNvSpPr txBox="1"/>
          <p:nvPr/>
        </p:nvSpPr>
        <p:spPr>
          <a:xfrm>
            <a:off x="6415790" y="479685"/>
            <a:ext cx="4421543" cy="369332"/>
          </a:xfrm>
          <a:prstGeom prst="rect">
            <a:avLst/>
          </a:prstGeom>
          <a:noFill/>
        </p:spPr>
        <p:txBody>
          <a:bodyPr wrap="square" rtlCol="0">
            <a:spAutoFit/>
          </a:bodyPr>
          <a:lstStyle/>
          <a:p>
            <a:r>
              <a:rPr lang="en-US" b="1" dirty="0"/>
              <a:t>  EMERGENT MENTAL HEALTH REFERRALS</a:t>
            </a:r>
          </a:p>
        </p:txBody>
      </p:sp>
    </p:spTree>
    <p:extLst>
      <p:ext uri="{BB962C8B-B14F-4D97-AF65-F5344CB8AC3E}">
        <p14:creationId xmlns:p14="http://schemas.microsoft.com/office/powerpoint/2010/main" val="279092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8" y="643467"/>
            <a:ext cx="3415612" cy="5571066"/>
          </a:xfrm>
        </p:spPr>
        <p:txBody>
          <a:bodyPr>
            <a:normAutofit/>
          </a:bodyPr>
          <a:lstStyle/>
          <a:p>
            <a:pPr defTabSz="233172">
              <a:spcAft>
                <a:spcPts val="600"/>
              </a:spcAft>
            </a:pPr>
            <a:r>
              <a:rPr lang="en-US" sz="4000" kern="1200" dirty="0">
                <a:solidFill>
                  <a:schemeClr val="bg1"/>
                </a:solidFill>
                <a:latin typeface="+mn-lt"/>
                <a:ea typeface="+mn-ea"/>
                <a:cs typeface="+mn-cs"/>
              </a:rPr>
              <a:t>Withdrawal Monitoring Efforts</a:t>
            </a:r>
          </a:p>
        </p:txBody>
      </p:sp>
      <p:sp>
        <p:nvSpPr>
          <p:cNvPr id="4" name="Slide Number Placeholder 3"/>
          <p:cNvSpPr>
            <a:spLocks/>
          </p:cNvSpPr>
          <p:nvPr/>
        </p:nvSpPr>
        <p:spPr>
          <a:xfrm>
            <a:off x="10748780" y="4749195"/>
            <a:ext cx="497070" cy="140044"/>
          </a:xfrm>
          <a:prstGeom prst="rect">
            <a:avLst/>
          </a:prstGeom>
        </p:spPr>
        <p:txBody>
          <a:bodyPr>
            <a:normAutofit fontScale="47500" lnSpcReduction="20000"/>
          </a:bodyPr>
          <a:lstStyle/>
          <a:p>
            <a:pPr defTabSz="233172">
              <a:lnSpc>
                <a:spcPct val="90000"/>
              </a:lnSpc>
              <a:spcAft>
                <a:spcPts val="306"/>
              </a:spcAft>
            </a:pPr>
            <a:fld id="{C03DB5A8-4E18-4A43-87A9-B9D00482D461}" type="slidenum">
              <a:rPr lang="en-US" sz="900" kern="1200">
                <a:solidFill>
                  <a:schemeClr val="tx1"/>
                </a:solidFill>
                <a:latin typeface="+mn-lt"/>
                <a:ea typeface="+mn-ea"/>
                <a:cs typeface="+mn-cs"/>
              </a:rPr>
              <a:pPr defTabSz="233172">
                <a:lnSpc>
                  <a:spcPct val="90000"/>
                </a:lnSpc>
                <a:spcAft>
                  <a:spcPts val="306"/>
                </a:spcAft>
              </a:pPr>
              <a:t>7</a:t>
            </a:fld>
            <a:endParaRPr lang="en-US" sz="900"/>
          </a:p>
        </p:txBody>
      </p:sp>
      <p:graphicFrame>
        <p:nvGraphicFramePr>
          <p:cNvPr id="6" name="Content Placeholder 2">
            <a:extLst>
              <a:ext uri="{FF2B5EF4-FFF2-40B4-BE49-F238E27FC236}">
                <a16:creationId xmlns:a16="http://schemas.microsoft.com/office/drawing/2014/main" id="{C41473DD-26D2-EA07-D86F-2ACA36475A32}"/>
              </a:ext>
            </a:extLst>
          </p:cNvPr>
          <p:cNvGraphicFramePr>
            <a:graphicFrameLocks/>
          </p:cNvGraphicFramePr>
          <p:nvPr>
            <p:extLst>
              <p:ext uri="{D42A27DB-BD31-4B8C-83A1-F6EECF244321}">
                <p14:modId xmlns:p14="http://schemas.microsoft.com/office/powerpoint/2010/main" val="780929197"/>
              </p:ext>
            </p:extLst>
          </p:nvPr>
        </p:nvGraphicFramePr>
        <p:xfrm>
          <a:off x="6096000" y="1193369"/>
          <a:ext cx="5149850" cy="50211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734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normAutofit/>
          </a:bodyPr>
          <a:lstStyle/>
          <a:p>
            <a:r>
              <a:rPr lang="en-US" dirty="0"/>
              <a:t>Nationwide</a:t>
            </a:r>
          </a:p>
        </p:txBody>
      </p:sp>
      <p:sp>
        <p:nvSpPr>
          <p:cNvPr id="4" name="Slide Number Placeholder 3"/>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8</a:t>
            </a:fld>
            <a:endParaRPr lang="en-US" sz="1300"/>
          </a:p>
        </p:txBody>
      </p:sp>
      <p:graphicFrame>
        <p:nvGraphicFramePr>
          <p:cNvPr id="6" name="Content Placeholder 2">
            <a:extLst>
              <a:ext uri="{FF2B5EF4-FFF2-40B4-BE49-F238E27FC236}">
                <a16:creationId xmlns:a16="http://schemas.microsoft.com/office/drawing/2014/main" id="{C41473DD-26D2-EA07-D86F-2ACA36475A32}"/>
              </a:ext>
            </a:extLst>
          </p:cNvPr>
          <p:cNvGraphicFramePr>
            <a:graphicFrameLocks noGrp="1"/>
          </p:cNvGraphicFramePr>
          <p:nvPr>
            <p:ph idx="1"/>
            <p:extLst>
              <p:ext uri="{D42A27DB-BD31-4B8C-83A1-F6EECF244321}">
                <p14:modId xmlns:p14="http://schemas.microsoft.com/office/powerpoint/2010/main" val="349339262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327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85D8E-F1D1-7359-5393-59D770056BE2}"/>
              </a:ext>
            </a:extLst>
          </p:cNvPr>
          <p:cNvSpPr>
            <a:spLocks noGrp="1"/>
          </p:cNvSpPr>
          <p:nvPr>
            <p:ph type="title"/>
          </p:nvPr>
        </p:nvSpPr>
        <p:spPr>
          <a:xfrm>
            <a:off x="1024128" y="585216"/>
            <a:ext cx="9720072" cy="1499616"/>
          </a:xfrm>
        </p:spPr>
        <p:txBody>
          <a:bodyPr>
            <a:normAutofit/>
          </a:bodyPr>
          <a:lstStyle/>
          <a:p>
            <a:r>
              <a:rPr lang="en-US" dirty="0"/>
              <a:t>How to move past mat stigma in jails</a:t>
            </a:r>
          </a:p>
        </p:txBody>
      </p:sp>
      <p:sp>
        <p:nvSpPr>
          <p:cNvPr id="4" name="Slide Number Placeholder 3">
            <a:extLst>
              <a:ext uri="{FF2B5EF4-FFF2-40B4-BE49-F238E27FC236}">
                <a16:creationId xmlns:a16="http://schemas.microsoft.com/office/drawing/2014/main" id="{97B8FBCF-A2B0-8EF4-8416-936FBF84F521}"/>
              </a:ext>
            </a:extLst>
          </p:cNvPr>
          <p:cNvSpPr>
            <a:spLocks noGrp="1"/>
          </p:cNvSpPr>
          <p:nvPr>
            <p:ph type="sldNum" sz="quarter" idx="12"/>
          </p:nvPr>
        </p:nvSpPr>
        <p:spPr>
          <a:xfrm>
            <a:off x="10837333" y="6470704"/>
            <a:ext cx="973667" cy="274320"/>
          </a:xfrm>
        </p:spPr>
        <p:txBody>
          <a:bodyPr>
            <a:normAutofit/>
          </a:bodyPr>
          <a:lstStyle/>
          <a:p>
            <a:pPr>
              <a:lnSpc>
                <a:spcPct val="90000"/>
              </a:lnSpc>
              <a:spcAft>
                <a:spcPts val="600"/>
              </a:spcAft>
            </a:pPr>
            <a:fld id="{C03DB5A8-4E18-4A43-87A9-B9D00482D461}" type="slidenum">
              <a:rPr lang="en-US" sz="1300" smtClean="0"/>
              <a:pPr>
                <a:lnSpc>
                  <a:spcPct val="90000"/>
                </a:lnSpc>
                <a:spcAft>
                  <a:spcPts val="600"/>
                </a:spcAft>
              </a:pPr>
              <a:t>9</a:t>
            </a:fld>
            <a:endParaRPr lang="en-US" sz="1300"/>
          </a:p>
        </p:txBody>
      </p:sp>
      <p:graphicFrame>
        <p:nvGraphicFramePr>
          <p:cNvPr id="6" name="Content Placeholder 2">
            <a:extLst>
              <a:ext uri="{FF2B5EF4-FFF2-40B4-BE49-F238E27FC236}">
                <a16:creationId xmlns:a16="http://schemas.microsoft.com/office/drawing/2014/main" id="{B2B3F305-DE30-527C-BE22-6679811AD8AE}"/>
              </a:ext>
            </a:extLst>
          </p:cNvPr>
          <p:cNvGraphicFramePr>
            <a:graphicFrameLocks noGrp="1"/>
          </p:cNvGraphicFramePr>
          <p:nvPr>
            <p:ph idx="1"/>
            <p:extLst>
              <p:ext uri="{D42A27DB-BD31-4B8C-83A1-F6EECF244321}">
                <p14:modId xmlns:p14="http://schemas.microsoft.com/office/powerpoint/2010/main" val="3436549086"/>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1557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E3EA42FF3B6A4C8F533DD5C47D2C84" ma:contentTypeVersion="29" ma:contentTypeDescription="Create a new document." ma:contentTypeScope="" ma:versionID="61f45ac1cb5e5a1771f7a29a11e3255b">
  <xsd:schema xmlns:xsd="http://www.w3.org/2001/XMLSchema" xmlns:xs="http://www.w3.org/2001/XMLSchema" xmlns:p="http://schemas.microsoft.com/office/2006/metadata/properties" xmlns:ns2="38593505-4272-462f-a258-4c91c4dc43d2" xmlns:ns3="46231f6e-34d7-45fa-9867-9b527ee27237" targetNamespace="http://schemas.microsoft.com/office/2006/metadata/properties" ma:root="true" ma:fieldsID="88b8a13a94e4281f13f5b1f877b9f000" ns2:_="" ns3:_="">
    <xsd:import namespace="38593505-4272-462f-a258-4c91c4dc43d2"/>
    <xsd:import namespace="46231f6e-34d7-45fa-9867-9b527ee2723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JoinDate" minOccurs="0"/>
                <xsd:element ref="ns3:MediaLengthInSeconds" minOccurs="0"/>
                <xsd:element ref="ns2:TaxCatchAll"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593505-4272-462f-a258-4c91c4dc43d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1f42df86-5230-47b9-8e60-f9797cd983bf}" ma:internalName="TaxCatchAll" ma:showField="CatchAllData" ma:web="38593505-4272-462f-a258-4c91c4dc43d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6231f6e-34d7-45fa-9867-9b527ee2723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JoinDate" ma:index="20" nillable="true" ma:displayName="Join Date" ma:description="Date member was approved for membership by the SSVMS Board of Directors." ma:format="DateOnly" ma:internalName="JoinDat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d0730a9-4a63-4eb2-8e29-fab45a32ce9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6231f6e-34d7-45fa-9867-9b527ee27237">
      <Terms xmlns="http://schemas.microsoft.com/office/infopath/2007/PartnerControls"/>
    </lcf76f155ced4ddcb4097134ff3c332f>
    <TaxCatchAll xmlns="38593505-4272-462f-a258-4c91c4dc43d2" xsi:nil="true"/>
    <JoinDate xmlns="46231f6e-34d7-45fa-9867-9b527ee27237" xsi:nil="true"/>
  </documentManagement>
</p:properties>
</file>

<file path=customXml/itemProps1.xml><?xml version="1.0" encoding="utf-8"?>
<ds:datastoreItem xmlns:ds="http://schemas.openxmlformats.org/officeDocument/2006/customXml" ds:itemID="{52162EE9-E447-4C28-A78F-6090CC782432}"/>
</file>

<file path=customXml/itemProps2.xml><?xml version="1.0" encoding="utf-8"?>
<ds:datastoreItem xmlns:ds="http://schemas.openxmlformats.org/officeDocument/2006/customXml" ds:itemID="{376DC51A-82C7-4849-9CCB-0461CD81CAED}"/>
</file>

<file path=customXml/itemProps3.xml><?xml version="1.0" encoding="utf-8"?>
<ds:datastoreItem xmlns:ds="http://schemas.openxmlformats.org/officeDocument/2006/customXml" ds:itemID="{D1A1D552-6DB4-44CB-BB78-271A9CEA72DC}"/>
</file>

<file path=docProps/app.xml><?xml version="1.0" encoding="utf-8"?>
<Properties xmlns="http://schemas.openxmlformats.org/officeDocument/2006/extended-properties" xmlns:vt="http://schemas.openxmlformats.org/officeDocument/2006/docPropsVTypes">
  <Template>Integral</Template>
  <TotalTime>1971</TotalTime>
  <Words>992</Words>
  <Application>Microsoft Office PowerPoint</Application>
  <PresentationFormat>Widescreen</PresentationFormat>
  <Paragraphs>175</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Tw Cen MT</vt:lpstr>
      <vt:lpstr>Tw Cen MT Condensed</vt:lpstr>
      <vt:lpstr>Wingdings</vt:lpstr>
      <vt:lpstr>Wingdings 3</vt:lpstr>
      <vt:lpstr>Integral</vt:lpstr>
      <vt:lpstr>Addressing substance misuse and addiction/jail mat services  Sacramento county jail  Tianna Hammock,  Health Services Administrator </vt:lpstr>
      <vt:lpstr>Jail SYSTEM</vt:lpstr>
      <vt:lpstr>Correctional Health population</vt:lpstr>
      <vt:lpstr>Jail constraints</vt:lpstr>
      <vt:lpstr>Range of Health services provided </vt:lpstr>
      <vt:lpstr>Range of services cont.</vt:lpstr>
      <vt:lpstr>Withdrawal Monitoring Efforts</vt:lpstr>
      <vt:lpstr>Nationwide</vt:lpstr>
      <vt:lpstr>How to move past mat stigma in jails</vt:lpstr>
      <vt:lpstr>Sacramento county mat timeline</vt:lpstr>
      <vt:lpstr>MAT Expansion efforts</vt:lpstr>
      <vt:lpstr>PowerPoint Presentation</vt:lpstr>
      <vt:lpstr>SUD Treatment</vt:lpstr>
      <vt:lpstr>summary</vt:lpstr>
    </vt:vector>
  </TitlesOfParts>
  <Company>County of Sacramento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Correctional Health</dc:title>
  <dc:creator>Damiano. Sandy</dc:creator>
  <cp:lastModifiedBy>Hammock. Tianna</cp:lastModifiedBy>
  <cp:revision>140</cp:revision>
  <cp:lastPrinted>2024-02-05T21:27:43Z</cp:lastPrinted>
  <dcterms:created xsi:type="dcterms:W3CDTF">2019-03-04T16:40:19Z</dcterms:created>
  <dcterms:modified xsi:type="dcterms:W3CDTF">2024-08-05T04:27:23Z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0x0101004AE3EA42FF3B6A4C8F533DD5C47D2C84</vt:lpwstr>
  </property>
</Properties>
</file>