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23"/>
  </p:notesMasterIdLst>
  <p:sldIdLst>
    <p:sldId id="256" r:id="rId4"/>
    <p:sldId id="321" r:id="rId5"/>
    <p:sldId id="322" r:id="rId6"/>
    <p:sldId id="328" r:id="rId7"/>
    <p:sldId id="331" r:id="rId8"/>
    <p:sldId id="323" r:id="rId9"/>
    <p:sldId id="338" r:id="rId10"/>
    <p:sldId id="329" r:id="rId11"/>
    <p:sldId id="334" r:id="rId12"/>
    <p:sldId id="320" r:id="rId13"/>
    <p:sldId id="332" r:id="rId14"/>
    <p:sldId id="335" r:id="rId15"/>
    <p:sldId id="336" r:id="rId16"/>
    <p:sldId id="324" r:id="rId17"/>
    <p:sldId id="325" r:id="rId18"/>
    <p:sldId id="339" r:id="rId19"/>
    <p:sldId id="340" r:id="rId20"/>
    <p:sldId id="337" r:id="rId21"/>
    <p:sldId id="295" r:id="rId22"/>
  </p:sldIdLst>
  <p:sldSz cx="9144000" cy="5143500" type="screen16x9"/>
  <p:notesSz cx="6858000" cy="9144000"/>
  <p:embeddedFontLst>
    <p:embeddedFont>
      <p:font typeface="Figtree" charset="0"/>
      <p:regular r:id="rId24"/>
      <p:bold r:id="rId25"/>
      <p:italic r:id="rId26"/>
      <p:boldItalic r:id="rId27"/>
    </p:embeddedFont>
    <p:embeddedFont>
      <p:font typeface="Figtree SemiBold" charset="0"/>
      <p:regular r:id="rId28"/>
      <p:bold r:id="rId29"/>
      <p:italic r:id="rId30"/>
      <p:boldItalic r:id="rId31"/>
    </p:embeddedFont>
    <p:embeddedFont>
      <p:font typeface="Helvetica Neue" panose="020B0604020202020204" charset="0"/>
      <p:regular r:id="rId32"/>
      <p:bold r:id="rId32"/>
      <p:italic r:id="rId32"/>
      <p:boldItalic r:id="rId33"/>
    </p:embeddedFont>
    <p:embeddedFont>
      <p:font typeface="Lato" panose="020F0502020204030203" pitchFamily="34" charset="0"/>
      <p:regular r:id="rId34"/>
      <p:bold r:id="rId35"/>
      <p:italic r:id="rId36"/>
      <p:boldItalic r:id="rId37"/>
    </p:embeddedFont>
    <p:embeddedFont>
      <p:font typeface="Raleway"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irr3GQVYS9mA32pHSf99Jgvncs3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79C"/>
    <a:srgbClr val="1887C9"/>
    <a:srgbClr val="FF9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7389E-1FAB-4AD0-8537-604E90874766}" v="1" dt="2024-08-20T20:46:55.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24"/>
    <p:restoredTop sz="96327"/>
  </p:normalViewPr>
  <p:slideViewPr>
    <p:cSldViewPr snapToGrid="0">
      <p:cViewPr varScale="1">
        <p:scale>
          <a:sx n="109" d="100"/>
          <a:sy n="109" d="100"/>
        </p:scale>
        <p:origin x="749"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8.xml"/><Relationship Id="rId34" Type="http://schemas.openxmlformats.org/officeDocument/2006/relationships/font" Target="fonts/font11.fntdata"/><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7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69" Type="http://customschemas.google.com/relationships/presentationmetadata" Target="metadata"/><Relationship Id="rId8" Type="http://schemas.openxmlformats.org/officeDocument/2006/relationships/slide" Target="slides/slide5.xml"/><Relationship Id="rId72"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7.xml"/><Relationship Id="rId41" Type="http://schemas.openxmlformats.org/officeDocument/2006/relationships/font" Target="fonts/font18.fntdata"/><Relationship Id="rId7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2829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59894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48856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3923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34041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0108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51074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107507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61170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5885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1897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7965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0324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8358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09751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9717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2aa29ef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42aa29ef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16676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Font typeface="Helvetica Neue"/>
              <a:buNone/>
              <a:defRPr sz="4800">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1" name="Google Shape;11;p28"/>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7" name="Google Shape;17;p3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 name="Google Shape;18;p3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cxnSp>
        <p:nvCxnSpPr>
          <p:cNvPr id="20" name="Google Shape;20;p32"/>
          <p:cNvCxnSpPr/>
          <p:nvPr/>
        </p:nvCxnSpPr>
        <p:spPr>
          <a:xfrm rot="10800000" flipH="1">
            <a:off x="423000" y="4511375"/>
            <a:ext cx="8298900" cy="54000"/>
          </a:xfrm>
          <a:prstGeom prst="straightConnector1">
            <a:avLst/>
          </a:prstGeom>
          <a:noFill/>
          <a:ln w="19050" cap="flat" cmpd="sng">
            <a:solidFill>
              <a:schemeClr val="dk2"/>
            </a:solidFill>
            <a:prstDash val="solid"/>
            <a:round/>
            <a:headEnd type="none" w="sm" len="sm"/>
            <a:tailEnd type="none" w="sm" len="sm"/>
          </a:ln>
        </p:spPr>
      </p:cxnSp>
      <p:sp>
        <p:nvSpPr>
          <p:cNvPr id="21" name="Google Shape;21;p32"/>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2" name="Google Shape;22;p32"/>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32"/>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3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200" y="4569550"/>
            <a:ext cx="1549000" cy="478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8" name="Google Shape;28;p3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cxnSp>
        <p:nvCxnSpPr>
          <p:cNvPr id="30" name="Google Shape;30;p3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1" name="Google Shape;31;p34"/>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34"/>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3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4"/>
        <p:cNvGrpSpPr/>
        <p:nvPr/>
      </p:nvGrpSpPr>
      <p:grpSpPr>
        <a:xfrm>
          <a:off x="0" y="0"/>
          <a:ext cx="0" cy="0"/>
          <a:chOff x="0" y="0"/>
          <a:chExt cx="0" cy="0"/>
        </a:xfrm>
      </p:grpSpPr>
      <p:cxnSp>
        <p:nvCxnSpPr>
          <p:cNvPr id="35" name="Google Shape;35;p35"/>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36" name="Google Shape;36;p35"/>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7" name="Google Shape;37;p3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36"/>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3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36"/>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42" name="Google Shape;42;p36"/>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3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4" name="Google Shape;44;p3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cxnSp>
        <p:nvCxnSpPr>
          <p:cNvPr id="46" name="Google Shape;46;p37"/>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47" name="Google Shape;47;p37"/>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48" name="Google Shape;48;p37"/>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49" name="Google Shape;49;p37"/>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0" name="Google Shape;50;p3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27"/>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2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pic>
        <p:nvPicPr>
          <p:cNvPr id="4" name="Picture 3" descr="A bridge over a river&#10;&#10;Description automatically generated">
            <a:extLst>
              <a:ext uri="{FF2B5EF4-FFF2-40B4-BE49-F238E27FC236}">
                <a16:creationId xmlns:a16="http://schemas.microsoft.com/office/drawing/2014/main" id="{79C4F6EF-1E63-3C12-5D33-5A7473455A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7647"/>
          <a:stretch/>
        </p:blipFill>
        <p:spPr>
          <a:xfrm>
            <a:off x="-1" y="-914400"/>
            <a:ext cx="9144000" cy="6096000"/>
          </a:xfrm>
          <a:prstGeom prst="rect">
            <a:avLst/>
          </a:prstGeom>
        </p:spPr>
      </p:pic>
      <p:sp>
        <p:nvSpPr>
          <p:cNvPr id="5" name="Rectangle 4">
            <a:extLst>
              <a:ext uri="{FF2B5EF4-FFF2-40B4-BE49-F238E27FC236}">
                <a16:creationId xmlns:a16="http://schemas.microsoft.com/office/drawing/2014/main" id="{D0F527A1-C0FB-8845-36E2-69F84ABDF081}"/>
              </a:ext>
            </a:extLst>
          </p:cNvPr>
          <p:cNvSpPr/>
          <p:nvPr/>
        </p:nvSpPr>
        <p:spPr>
          <a:xfrm>
            <a:off x="-1" y="3094264"/>
            <a:ext cx="9144001" cy="2087336"/>
          </a:xfrm>
          <a:prstGeom prst="rect">
            <a:avLst/>
          </a:prstGeom>
          <a:solidFill>
            <a:schemeClr val="bg1">
              <a:alpha val="9564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oogle Shape;58;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54600" y="3157587"/>
            <a:ext cx="2634799" cy="1226634"/>
          </a:xfrm>
          <a:prstGeom prst="rect">
            <a:avLst/>
          </a:prstGeom>
          <a:noFill/>
          <a:ln>
            <a:noFill/>
          </a:ln>
        </p:spPr>
      </p:pic>
      <p:sp>
        <p:nvSpPr>
          <p:cNvPr id="2" name="Google Shape;305;p26">
            <a:extLst>
              <a:ext uri="{FF2B5EF4-FFF2-40B4-BE49-F238E27FC236}">
                <a16:creationId xmlns:a16="http://schemas.microsoft.com/office/drawing/2014/main" id="{7526073D-F534-64AC-8197-C96ACCF5DD49}"/>
              </a:ext>
            </a:extLst>
          </p:cNvPr>
          <p:cNvSpPr txBox="1"/>
          <p:nvPr/>
        </p:nvSpPr>
        <p:spPr>
          <a:xfrm>
            <a:off x="0" y="4247504"/>
            <a:ext cx="9144000"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2"/>
              </a:buClr>
              <a:buSzPts val="1100"/>
              <a:buFont typeface="Arial"/>
              <a:buNone/>
            </a:pPr>
            <a:r>
              <a:rPr lang="en" i="0" u="none" strike="noStrike" cap="none" dirty="0" err="1">
                <a:solidFill>
                  <a:srgbClr val="01579C"/>
                </a:solidFill>
                <a:latin typeface="Figtree" pitchFamily="2" charset="0"/>
                <a:ea typeface="Raleway"/>
                <a:cs typeface="Raleway"/>
                <a:sym typeface="Raleway"/>
              </a:rPr>
              <a:t>www.safersacramento.com</a:t>
            </a:r>
            <a:endParaRPr i="0" u="none" strike="noStrike" cap="none" dirty="0">
              <a:solidFill>
                <a:srgbClr val="01579C"/>
              </a:solidFill>
              <a:latin typeface="Figtree" pitchFamily="2"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g242aa29ef66_0_15"/>
          <p:cNvSpPr txBox="1"/>
          <p:nvPr/>
        </p:nvSpPr>
        <p:spPr>
          <a:xfrm>
            <a:off x="425124" y="220393"/>
            <a:ext cx="82937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accent1"/>
                </a:solidFill>
                <a:latin typeface="Figtree" pitchFamily="2" charset="0"/>
              </a:rPr>
              <a:t>CAMPAIGN </a:t>
            </a:r>
            <a:r>
              <a:rPr lang="en-US" sz="1800" b="1" dirty="0">
                <a:solidFill>
                  <a:srgbClr val="FF9917"/>
                </a:solidFill>
                <a:latin typeface="Figtree" pitchFamily="2" charset="0"/>
              </a:rPr>
              <a:t>FENTANYL AWARENESS DAY, MAY 9, 2024</a:t>
            </a:r>
            <a:endParaRPr lang="en-US" sz="1800" dirty="0">
              <a:solidFill>
                <a:srgbClr val="FF9917"/>
              </a:solidFill>
              <a:latin typeface="Figtree" pitchFamily="2" charset="0"/>
            </a:endParaRPr>
          </a:p>
        </p:txBody>
      </p:sp>
      <p:sp>
        <p:nvSpPr>
          <p:cNvPr id="4" name="Google Shape;65;g242aa29ef66_0_15">
            <a:extLst>
              <a:ext uri="{FF2B5EF4-FFF2-40B4-BE49-F238E27FC236}">
                <a16:creationId xmlns:a16="http://schemas.microsoft.com/office/drawing/2014/main" id="{F4BEAB53-5C67-147C-4B82-252422BC324A}"/>
              </a:ext>
            </a:extLst>
          </p:cNvPr>
          <p:cNvSpPr txBox="1"/>
          <p:nvPr/>
        </p:nvSpPr>
        <p:spPr>
          <a:xfrm>
            <a:off x="425123" y="882271"/>
            <a:ext cx="5820555" cy="4154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solidFill>
                  <a:schemeClr val="accent1"/>
                </a:solidFill>
                <a:latin typeface="Figtree" pitchFamily="2" charset="0"/>
              </a:rPr>
              <a:t>OBJECTIVES:</a:t>
            </a:r>
            <a:endParaRPr lang="en-US" sz="1500" dirty="0">
              <a:solidFill>
                <a:srgbClr val="FF9917"/>
              </a:solidFill>
              <a:latin typeface="Figtree" pitchFamily="2" charset="0"/>
            </a:endParaRPr>
          </a:p>
        </p:txBody>
      </p:sp>
      <p:sp>
        <p:nvSpPr>
          <p:cNvPr id="6" name="Google Shape;66;g242aa29ef66_0_15">
            <a:extLst>
              <a:ext uri="{FF2B5EF4-FFF2-40B4-BE49-F238E27FC236}">
                <a16:creationId xmlns:a16="http://schemas.microsoft.com/office/drawing/2014/main" id="{06F7B73F-29BB-37B2-2766-2F160BD10EEA}"/>
              </a:ext>
            </a:extLst>
          </p:cNvPr>
          <p:cNvSpPr txBox="1"/>
          <p:nvPr/>
        </p:nvSpPr>
        <p:spPr>
          <a:xfrm>
            <a:off x="425125" y="1236531"/>
            <a:ext cx="4538762" cy="4062620"/>
          </a:xfrm>
          <a:prstGeom prst="rect">
            <a:avLst/>
          </a:prstGeom>
          <a:noFill/>
          <a:ln>
            <a:noFill/>
          </a:ln>
        </p:spPr>
        <p:txBody>
          <a:bodyPr spcFirstLastPara="1" wrap="square" lIns="91425" tIns="91425" rIns="91425" bIns="91425" anchor="t" anchorCtr="0">
            <a:spAutoFit/>
          </a:bodyPr>
          <a:lstStyle/>
          <a:p>
            <a:pPr marL="342900" indent="-342900" algn="l">
              <a:buAutoNum type="arabicPeriod"/>
            </a:pPr>
            <a:r>
              <a:rPr lang="en-US" dirty="0">
                <a:latin typeface="Figtree" pitchFamily="2" charset="0"/>
              </a:rPr>
              <a:t>Leverage voices from the community to educate audiences about the dangers of fentanyl.</a:t>
            </a:r>
          </a:p>
          <a:p>
            <a:pPr marL="342900" indent="-342900" algn="l">
              <a:buAutoNum type="arabicPeriod"/>
            </a:pPr>
            <a:endParaRPr lang="en-US" dirty="0">
              <a:latin typeface="Figtree" pitchFamily="2" charset="0"/>
            </a:endParaRPr>
          </a:p>
          <a:p>
            <a:pPr marL="342900" indent="-342900" algn="l">
              <a:buAutoNum type="arabicPeriod"/>
            </a:pPr>
            <a:r>
              <a:rPr lang="en-US" dirty="0">
                <a:latin typeface="Figtree" pitchFamily="2" charset="0"/>
              </a:rPr>
              <a:t>Use social media for storytelling, engaging audiences in conversation, and offering treatment and support services.</a:t>
            </a:r>
          </a:p>
          <a:p>
            <a:pPr marL="342900" indent="-342900" algn="l">
              <a:buAutoNum type="arabicPeriod"/>
            </a:pPr>
            <a:endParaRPr lang="en-US" b="0" i="0" dirty="0">
              <a:solidFill>
                <a:srgbClr val="000000"/>
              </a:solidFill>
              <a:effectLst/>
              <a:latin typeface="Figtree" pitchFamily="2" charset="0"/>
            </a:endParaRPr>
          </a:p>
          <a:p>
            <a:pPr marL="342900" indent="-342900" algn="l">
              <a:buAutoNum type="arabicPeriod"/>
            </a:pPr>
            <a:r>
              <a:rPr lang="en-US" dirty="0">
                <a:latin typeface="Figtree" pitchFamily="2" charset="0"/>
              </a:rPr>
              <a:t>Warn citizens of Sacramento County about fake pills that may contain fentanyl.</a:t>
            </a:r>
          </a:p>
          <a:p>
            <a:pPr marL="342900" indent="-342900" algn="l">
              <a:buAutoNum type="arabicPeriod"/>
            </a:pPr>
            <a:endParaRPr lang="en-US" dirty="0">
              <a:latin typeface="Figtree" pitchFamily="2" charset="0"/>
            </a:endParaRPr>
          </a:p>
          <a:p>
            <a:pPr marL="342900" indent="-342900" algn="l">
              <a:buAutoNum type="arabicPeriod"/>
            </a:pPr>
            <a:r>
              <a:rPr lang="en-US" dirty="0">
                <a:latin typeface="Figtree" pitchFamily="2" charset="0"/>
              </a:rPr>
              <a:t>Educate the community about the difference between fentanyl overdose and poisoning.</a:t>
            </a:r>
          </a:p>
          <a:p>
            <a:pPr marL="342900" indent="-342900" algn="l">
              <a:buAutoNum type="arabicPeriod"/>
            </a:pPr>
            <a:endParaRPr lang="en-US" dirty="0">
              <a:latin typeface="Figtree" pitchFamily="2" charset="0"/>
            </a:endParaRPr>
          </a:p>
          <a:p>
            <a:pPr marL="342900" indent="-342900" algn="l">
              <a:buAutoNum type="arabicPeriod"/>
            </a:pPr>
            <a:r>
              <a:rPr lang="en-US" dirty="0">
                <a:latin typeface="Figtree" pitchFamily="2" charset="0"/>
              </a:rPr>
              <a:t>Drive audiences to the Safer Sacramento website for more information about treatment, recovery, harm reduction, and other support services.</a:t>
            </a:r>
          </a:p>
          <a:p>
            <a:pPr marL="342900" indent="-342900" algn="l">
              <a:buAutoNum type="arabicPeriod"/>
            </a:pPr>
            <a:endParaRPr lang="en-US" b="0" i="0" dirty="0">
              <a:solidFill>
                <a:srgbClr val="000000"/>
              </a:solidFill>
              <a:effectLst/>
              <a:latin typeface="Figtree" pitchFamily="2" charset="0"/>
            </a:endParaRPr>
          </a:p>
          <a:p>
            <a:pPr marL="342900" indent="-342900" algn="l">
              <a:buAutoNum type="arabicPeriod"/>
            </a:pPr>
            <a:endParaRPr lang="en-US" b="0" i="0" dirty="0">
              <a:solidFill>
                <a:srgbClr val="000000"/>
              </a:solidFill>
              <a:effectLst/>
              <a:latin typeface="Figtree" pitchFamily="2" charset="0"/>
            </a:endParaRPr>
          </a:p>
        </p:txBody>
      </p:sp>
      <p:pic>
        <p:nvPicPr>
          <p:cNvPr id="5" name="Picture 4" descr="A person hugging a person&#10;&#10;Description automatically generated">
            <a:extLst>
              <a:ext uri="{FF2B5EF4-FFF2-40B4-BE49-F238E27FC236}">
                <a16:creationId xmlns:a16="http://schemas.microsoft.com/office/drawing/2014/main" id="{8B39E46C-4EB7-6CD7-E987-557A524813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1223" y="1090005"/>
            <a:ext cx="5543414" cy="3694273"/>
          </a:xfrm>
          <a:prstGeom prst="rect">
            <a:avLst/>
          </a:prstGeom>
          <a:effectLst>
            <a:softEdge rad="635000"/>
          </a:effectLst>
        </p:spPr>
      </p:pic>
      <p:pic>
        <p:nvPicPr>
          <p:cNvPr id="2" name="Google Shape;58;p2">
            <a:extLst>
              <a:ext uri="{FF2B5EF4-FFF2-40B4-BE49-F238E27FC236}">
                <a16:creationId xmlns:a16="http://schemas.microsoft.com/office/drawing/2014/main" id="{55700A0C-F248-32AB-03E6-DA65673AC6D2}"/>
              </a:ext>
            </a:extLst>
          </p:cNvPr>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282219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4" name="Google Shape;65;g242aa29ef66_0_15">
            <a:extLst>
              <a:ext uri="{FF2B5EF4-FFF2-40B4-BE49-F238E27FC236}">
                <a16:creationId xmlns:a16="http://schemas.microsoft.com/office/drawing/2014/main" id="{F4BEAB53-5C67-147C-4B82-252422BC324A}"/>
              </a:ext>
            </a:extLst>
          </p:cNvPr>
          <p:cNvSpPr txBox="1"/>
          <p:nvPr/>
        </p:nvSpPr>
        <p:spPr>
          <a:xfrm>
            <a:off x="425123" y="564058"/>
            <a:ext cx="5820555" cy="4154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solidFill>
                  <a:schemeClr val="accent1"/>
                </a:solidFill>
                <a:latin typeface="Figtree" pitchFamily="2" charset="0"/>
              </a:rPr>
              <a:t>KEY RESULTS, May 1 - May 31</a:t>
            </a:r>
            <a:endParaRPr lang="en-US" sz="1500" dirty="0">
              <a:solidFill>
                <a:srgbClr val="FF9917"/>
              </a:solidFill>
              <a:latin typeface="Figtree" pitchFamily="2" charset="0"/>
            </a:endParaRPr>
          </a:p>
        </p:txBody>
      </p:sp>
      <p:pic>
        <p:nvPicPr>
          <p:cNvPr id="8" name="Picture 7" descr="A blue eye with a pie chart in the center&#10;&#10;Description automatically generated">
            <a:extLst>
              <a:ext uri="{FF2B5EF4-FFF2-40B4-BE49-F238E27FC236}">
                <a16:creationId xmlns:a16="http://schemas.microsoft.com/office/drawing/2014/main" id="{FE3084CB-81E8-8B59-90B4-5CE5DECED3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5028" y="1187227"/>
            <a:ext cx="636815" cy="636815"/>
          </a:xfrm>
          <a:prstGeom prst="rect">
            <a:avLst/>
          </a:prstGeom>
        </p:spPr>
      </p:pic>
      <p:sp>
        <p:nvSpPr>
          <p:cNvPr id="9" name="Google Shape;65;g242aa29ef66_0_15">
            <a:extLst>
              <a:ext uri="{FF2B5EF4-FFF2-40B4-BE49-F238E27FC236}">
                <a16:creationId xmlns:a16="http://schemas.microsoft.com/office/drawing/2014/main" id="{07A88AC2-80C8-721A-61D5-F1F36A814393}"/>
              </a:ext>
            </a:extLst>
          </p:cNvPr>
          <p:cNvSpPr txBox="1"/>
          <p:nvPr/>
        </p:nvSpPr>
        <p:spPr>
          <a:xfrm>
            <a:off x="437078" y="1903427"/>
            <a:ext cx="1852713"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FF9917"/>
                </a:solidFill>
                <a:latin typeface="Figtree" pitchFamily="2" charset="0"/>
              </a:rPr>
              <a:t>327K+ IMPRESSIONS</a:t>
            </a:r>
            <a:endParaRPr lang="en-US" sz="1200" dirty="0">
              <a:solidFill>
                <a:srgbClr val="FF9917"/>
              </a:solidFill>
              <a:latin typeface="Figtree" pitchFamily="2" charset="0"/>
            </a:endParaRPr>
          </a:p>
        </p:txBody>
      </p:sp>
      <p:sp>
        <p:nvSpPr>
          <p:cNvPr id="11" name="Google Shape;65;g242aa29ef66_0_15">
            <a:extLst>
              <a:ext uri="{FF2B5EF4-FFF2-40B4-BE49-F238E27FC236}">
                <a16:creationId xmlns:a16="http://schemas.microsoft.com/office/drawing/2014/main" id="{690B7587-8251-C50B-2D67-573CEB4747F3}"/>
              </a:ext>
            </a:extLst>
          </p:cNvPr>
          <p:cNvSpPr txBox="1"/>
          <p:nvPr/>
        </p:nvSpPr>
        <p:spPr>
          <a:xfrm>
            <a:off x="254595" y="2189925"/>
            <a:ext cx="2217677" cy="738633"/>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dirty="0">
                <a:solidFill>
                  <a:schemeClr val="bg2"/>
                </a:solidFill>
                <a:latin typeface="Figtree" pitchFamily="2" charset="0"/>
              </a:rPr>
              <a:t>We saturated our target market with engaging content</a:t>
            </a:r>
          </a:p>
        </p:txBody>
      </p:sp>
      <p:pic>
        <p:nvPicPr>
          <p:cNvPr id="13" name="Picture 12" descr="A blue outline of a thumbs up and a heart in a chat bubble&#10;&#10;Description automatically generated">
            <a:extLst>
              <a:ext uri="{FF2B5EF4-FFF2-40B4-BE49-F238E27FC236}">
                <a16:creationId xmlns:a16="http://schemas.microsoft.com/office/drawing/2014/main" id="{6A49B6B9-E271-99E0-FEE0-1DF83665C6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6262" y="1132572"/>
            <a:ext cx="691470" cy="691470"/>
          </a:xfrm>
          <a:prstGeom prst="rect">
            <a:avLst/>
          </a:prstGeom>
        </p:spPr>
      </p:pic>
      <p:sp>
        <p:nvSpPr>
          <p:cNvPr id="14" name="Google Shape;65;g242aa29ef66_0_15">
            <a:extLst>
              <a:ext uri="{FF2B5EF4-FFF2-40B4-BE49-F238E27FC236}">
                <a16:creationId xmlns:a16="http://schemas.microsoft.com/office/drawing/2014/main" id="{4AFF515D-CC88-0515-5ED2-531497AC1C8B}"/>
              </a:ext>
            </a:extLst>
          </p:cNvPr>
          <p:cNvSpPr txBox="1"/>
          <p:nvPr/>
        </p:nvSpPr>
        <p:spPr>
          <a:xfrm>
            <a:off x="3550098" y="1897914"/>
            <a:ext cx="2043797"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FF9917"/>
                </a:solidFill>
                <a:latin typeface="Figtree" pitchFamily="2" charset="0"/>
              </a:rPr>
              <a:t>26K+ ENGAGEMENTS</a:t>
            </a:r>
            <a:endParaRPr lang="en-US" sz="1200" dirty="0">
              <a:solidFill>
                <a:srgbClr val="FF9917"/>
              </a:solidFill>
              <a:latin typeface="Figtree" pitchFamily="2" charset="0"/>
            </a:endParaRPr>
          </a:p>
        </p:txBody>
      </p:sp>
      <p:sp>
        <p:nvSpPr>
          <p:cNvPr id="15" name="Google Shape;65;g242aa29ef66_0_15">
            <a:extLst>
              <a:ext uri="{FF2B5EF4-FFF2-40B4-BE49-F238E27FC236}">
                <a16:creationId xmlns:a16="http://schemas.microsoft.com/office/drawing/2014/main" id="{86D9C34C-7497-A900-FE4A-7872B84A4DF9}"/>
              </a:ext>
            </a:extLst>
          </p:cNvPr>
          <p:cNvSpPr txBox="1"/>
          <p:nvPr/>
        </p:nvSpPr>
        <p:spPr>
          <a:xfrm>
            <a:off x="3463160" y="2192004"/>
            <a:ext cx="2217677" cy="553968"/>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dirty="0">
                <a:solidFill>
                  <a:schemeClr val="bg2"/>
                </a:solidFill>
                <a:latin typeface="Figtree" pitchFamily="2" charset="0"/>
              </a:rPr>
              <a:t>Likes, clicks, shares, comments, saves </a:t>
            </a:r>
          </a:p>
        </p:txBody>
      </p:sp>
      <p:pic>
        <p:nvPicPr>
          <p:cNvPr id="17" name="Picture 16" descr="A blue mouse cursor pointing towards a black background&#10;&#10;Description automatically generated">
            <a:extLst>
              <a:ext uri="{FF2B5EF4-FFF2-40B4-BE49-F238E27FC236}">
                <a16:creationId xmlns:a16="http://schemas.microsoft.com/office/drawing/2014/main" id="{1D1E10E7-CDC1-43FC-7708-6A33A7CDC6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2151" y="1187227"/>
            <a:ext cx="564218" cy="564218"/>
          </a:xfrm>
          <a:prstGeom prst="rect">
            <a:avLst/>
          </a:prstGeom>
        </p:spPr>
      </p:pic>
      <p:sp>
        <p:nvSpPr>
          <p:cNvPr id="18" name="Google Shape;65;g242aa29ef66_0_15">
            <a:extLst>
              <a:ext uri="{FF2B5EF4-FFF2-40B4-BE49-F238E27FC236}">
                <a16:creationId xmlns:a16="http://schemas.microsoft.com/office/drawing/2014/main" id="{EF7B0660-98FD-C80E-BC73-1EE59F321262}"/>
              </a:ext>
            </a:extLst>
          </p:cNvPr>
          <p:cNvSpPr txBox="1"/>
          <p:nvPr/>
        </p:nvSpPr>
        <p:spPr>
          <a:xfrm>
            <a:off x="6722361" y="1904238"/>
            <a:ext cx="2043797"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FF9917"/>
                </a:solidFill>
                <a:latin typeface="Figtree" pitchFamily="2" charset="0"/>
              </a:rPr>
              <a:t>6,184+ CLICKS</a:t>
            </a:r>
            <a:endParaRPr lang="en-US" sz="1200" dirty="0">
              <a:solidFill>
                <a:srgbClr val="FF9917"/>
              </a:solidFill>
              <a:latin typeface="Figtree" pitchFamily="2" charset="0"/>
            </a:endParaRPr>
          </a:p>
        </p:txBody>
      </p:sp>
      <p:sp>
        <p:nvSpPr>
          <p:cNvPr id="19" name="Google Shape;65;g242aa29ef66_0_15">
            <a:extLst>
              <a:ext uri="{FF2B5EF4-FFF2-40B4-BE49-F238E27FC236}">
                <a16:creationId xmlns:a16="http://schemas.microsoft.com/office/drawing/2014/main" id="{5A21D576-D281-DACF-2D42-6DBB02A1BC5A}"/>
              </a:ext>
            </a:extLst>
          </p:cNvPr>
          <p:cNvSpPr txBox="1"/>
          <p:nvPr/>
        </p:nvSpPr>
        <p:spPr>
          <a:xfrm>
            <a:off x="6584347" y="2189925"/>
            <a:ext cx="2408761" cy="553968"/>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dirty="0">
                <a:solidFill>
                  <a:schemeClr val="bg2"/>
                </a:solidFill>
                <a:latin typeface="Figtree" pitchFamily="2" charset="0"/>
              </a:rPr>
              <a:t>After seeing our content, audiences wanted to learn more</a:t>
            </a:r>
          </a:p>
        </p:txBody>
      </p:sp>
      <p:pic>
        <p:nvPicPr>
          <p:cNvPr id="21" name="Picture 20" descr="A computer screen with a cursor&#10;&#10;Description automatically generated">
            <a:extLst>
              <a:ext uri="{FF2B5EF4-FFF2-40B4-BE49-F238E27FC236}">
                <a16:creationId xmlns:a16="http://schemas.microsoft.com/office/drawing/2014/main" id="{877A8E98-9F3D-72B6-F967-A06B88ABD0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53592" y="3028603"/>
            <a:ext cx="636815" cy="636815"/>
          </a:xfrm>
          <a:prstGeom prst="rect">
            <a:avLst/>
          </a:prstGeom>
        </p:spPr>
      </p:pic>
      <p:sp>
        <p:nvSpPr>
          <p:cNvPr id="22" name="Google Shape;65;g242aa29ef66_0_15">
            <a:extLst>
              <a:ext uri="{FF2B5EF4-FFF2-40B4-BE49-F238E27FC236}">
                <a16:creationId xmlns:a16="http://schemas.microsoft.com/office/drawing/2014/main" id="{A02CAC79-F051-9066-0CC5-C80E5E62D811}"/>
              </a:ext>
            </a:extLst>
          </p:cNvPr>
          <p:cNvSpPr txBox="1"/>
          <p:nvPr/>
        </p:nvSpPr>
        <p:spPr>
          <a:xfrm>
            <a:off x="341534" y="3699895"/>
            <a:ext cx="2043797"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FF9917"/>
                </a:solidFill>
                <a:latin typeface="Figtree" pitchFamily="2" charset="0"/>
              </a:rPr>
              <a:t>9.5K+ WEBSITE VISITS</a:t>
            </a:r>
            <a:endParaRPr lang="en-US" sz="1200" dirty="0">
              <a:solidFill>
                <a:srgbClr val="FF9917"/>
              </a:solidFill>
              <a:latin typeface="Figtree" pitchFamily="2" charset="0"/>
            </a:endParaRPr>
          </a:p>
        </p:txBody>
      </p:sp>
      <p:sp>
        <p:nvSpPr>
          <p:cNvPr id="23" name="Google Shape;65;g242aa29ef66_0_15">
            <a:extLst>
              <a:ext uri="{FF2B5EF4-FFF2-40B4-BE49-F238E27FC236}">
                <a16:creationId xmlns:a16="http://schemas.microsoft.com/office/drawing/2014/main" id="{9C726463-14C7-336F-3129-D154F5F45901}"/>
              </a:ext>
            </a:extLst>
          </p:cNvPr>
          <p:cNvSpPr txBox="1"/>
          <p:nvPr/>
        </p:nvSpPr>
        <p:spPr>
          <a:xfrm>
            <a:off x="254593" y="4152454"/>
            <a:ext cx="2217677" cy="553968"/>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dirty="0">
                <a:solidFill>
                  <a:schemeClr val="bg2"/>
                </a:solidFill>
                <a:latin typeface="Figtree" pitchFamily="2" charset="0"/>
              </a:rPr>
              <a:t>From April 17-May 31 we saw massive website traffic</a:t>
            </a:r>
          </a:p>
        </p:txBody>
      </p:sp>
      <p:sp>
        <p:nvSpPr>
          <p:cNvPr id="24" name="Google Shape;65;g242aa29ef66_0_15">
            <a:extLst>
              <a:ext uri="{FF2B5EF4-FFF2-40B4-BE49-F238E27FC236}">
                <a16:creationId xmlns:a16="http://schemas.microsoft.com/office/drawing/2014/main" id="{D925157F-77DA-CC32-C18E-C97AAF076AF5}"/>
              </a:ext>
            </a:extLst>
          </p:cNvPr>
          <p:cNvSpPr txBox="1"/>
          <p:nvPr/>
        </p:nvSpPr>
        <p:spPr>
          <a:xfrm>
            <a:off x="3273193" y="3699713"/>
            <a:ext cx="2597608"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FF9917"/>
                </a:solidFill>
                <a:latin typeface="Figtree" pitchFamily="2" charset="0"/>
              </a:rPr>
              <a:t>4.7K+ FENTANYL FACTS</a:t>
            </a:r>
          </a:p>
          <a:p>
            <a:pPr marL="0" lvl="0" indent="0" algn="ctr" rtl="0">
              <a:spcBef>
                <a:spcPts val="0"/>
              </a:spcBef>
              <a:spcAft>
                <a:spcPts val="0"/>
              </a:spcAft>
              <a:buNone/>
            </a:pPr>
            <a:r>
              <a:rPr lang="en-US" sz="1200" b="1" dirty="0">
                <a:solidFill>
                  <a:srgbClr val="FF9917"/>
                </a:solidFill>
                <a:latin typeface="Figtree" pitchFamily="2" charset="0"/>
              </a:rPr>
              <a:t>PAGE VISITS</a:t>
            </a:r>
            <a:endParaRPr lang="en-US" sz="1200" dirty="0">
              <a:solidFill>
                <a:srgbClr val="FF9917"/>
              </a:solidFill>
              <a:latin typeface="Figtree" pitchFamily="2" charset="0"/>
            </a:endParaRPr>
          </a:p>
        </p:txBody>
      </p:sp>
      <p:sp>
        <p:nvSpPr>
          <p:cNvPr id="25" name="Google Shape;65;g242aa29ef66_0_15">
            <a:extLst>
              <a:ext uri="{FF2B5EF4-FFF2-40B4-BE49-F238E27FC236}">
                <a16:creationId xmlns:a16="http://schemas.microsoft.com/office/drawing/2014/main" id="{A790C5DB-20BA-C0E5-4F7D-9D87C89BE7A6}"/>
              </a:ext>
            </a:extLst>
          </p:cNvPr>
          <p:cNvSpPr txBox="1"/>
          <p:nvPr/>
        </p:nvSpPr>
        <p:spPr>
          <a:xfrm>
            <a:off x="3463160" y="4152454"/>
            <a:ext cx="2217677" cy="553968"/>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dirty="0">
                <a:solidFill>
                  <a:schemeClr val="bg2"/>
                </a:solidFill>
                <a:latin typeface="Figtree" pitchFamily="2" charset="0"/>
              </a:rPr>
              <a:t>Our primary call-to-action page during the campaign</a:t>
            </a:r>
          </a:p>
        </p:txBody>
      </p:sp>
      <p:pic>
        <p:nvPicPr>
          <p:cNvPr id="27" name="Picture 26" descr="A blue and black logo&#10;&#10;Description automatically generated">
            <a:extLst>
              <a:ext uri="{FF2B5EF4-FFF2-40B4-BE49-F238E27FC236}">
                <a16:creationId xmlns:a16="http://schemas.microsoft.com/office/drawing/2014/main" id="{5E148DBF-04D4-98E1-E702-C5FD11A157E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5028" y="3028603"/>
            <a:ext cx="636815" cy="636815"/>
          </a:xfrm>
          <a:prstGeom prst="rect">
            <a:avLst/>
          </a:prstGeom>
        </p:spPr>
      </p:pic>
      <p:sp>
        <p:nvSpPr>
          <p:cNvPr id="30" name="Google Shape;65;g242aa29ef66_0_15">
            <a:extLst>
              <a:ext uri="{FF2B5EF4-FFF2-40B4-BE49-F238E27FC236}">
                <a16:creationId xmlns:a16="http://schemas.microsoft.com/office/drawing/2014/main" id="{A7BF5E5F-ECD0-F583-B80C-3DCAD815F0BB}"/>
              </a:ext>
            </a:extLst>
          </p:cNvPr>
          <p:cNvSpPr txBox="1"/>
          <p:nvPr/>
        </p:nvSpPr>
        <p:spPr>
          <a:xfrm>
            <a:off x="6624783" y="3699713"/>
            <a:ext cx="2327885"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FF9917"/>
                </a:solidFill>
                <a:latin typeface="Figtree" pitchFamily="2" charset="0"/>
              </a:rPr>
              <a:t>ENGAGEMENT RATE</a:t>
            </a:r>
          </a:p>
          <a:p>
            <a:pPr marL="0" lvl="0" indent="0" algn="ctr" rtl="0">
              <a:spcBef>
                <a:spcPts val="0"/>
              </a:spcBef>
              <a:spcAft>
                <a:spcPts val="0"/>
              </a:spcAft>
              <a:buNone/>
            </a:pPr>
            <a:r>
              <a:rPr lang="en-US" sz="1200" dirty="0">
                <a:solidFill>
                  <a:srgbClr val="FF9917"/>
                </a:solidFill>
                <a:latin typeface="Figtree" pitchFamily="2" charset="0"/>
              </a:rPr>
              <a:t>(1% to 3% is considered good!)</a:t>
            </a:r>
          </a:p>
        </p:txBody>
      </p:sp>
      <p:sp>
        <p:nvSpPr>
          <p:cNvPr id="31" name="Google Shape;65;g242aa29ef66_0_15">
            <a:extLst>
              <a:ext uri="{FF2B5EF4-FFF2-40B4-BE49-F238E27FC236}">
                <a16:creationId xmlns:a16="http://schemas.microsoft.com/office/drawing/2014/main" id="{B2FF4A3F-C41D-3FB9-52E0-4A6B66D65E22}"/>
              </a:ext>
            </a:extLst>
          </p:cNvPr>
          <p:cNvSpPr txBox="1"/>
          <p:nvPr/>
        </p:nvSpPr>
        <p:spPr>
          <a:xfrm>
            <a:off x="6591902" y="4152454"/>
            <a:ext cx="2408761" cy="738633"/>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US" sz="1200" dirty="0">
                <a:solidFill>
                  <a:srgbClr val="364141"/>
                </a:solidFill>
                <a:effectLst/>
                <a:latin typeface="Figtree" pitchFamily="2" charset="0"/>
              </a:rPr>
              <a:t>This indicates how engaged people are with the brand/campaign</a:t>
            </a:r>
            <a:endParaRPr lang="en" sz="1200" dirty="0">
              <a:solidFill>
                <a:schemeClr val="bg2"/>
              </a:solidFill>
              <a:latin typeface="Figtree" pitchFamily="2" charset="0"/>
            </a:endParaRPr>
          </a:p>
        </p:txBody>
      </p:sp>
      <p:sp>
        <p:nvSpPr>
          <p:cNvPr id="3" name="Google Shape;65;g242aa29ef66_0_15">
            <a:extLst>
              <a:ext uri="{FF2B5EF4-FFF2-40B4-BE49-F238E27FC236}">
                <a16:creationId xmlns:a16="http://schemas.microsoft.com/office/drawing/2014/main" id="{A845EF7E-E612-9DD0-BE48-7D8D43B18B5E}"/>
              </a:ext>
            </a:extLst>
          </p:cNvPr>
          <p:cNvSpPr txBox="1"/>
          <p:nvPr/>
        </p:nvSpPr>
        <p:spPr>
          <a:xfrm>
            <a:off x="425124" y="220393"/>
            <a:ext cx="82937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accent1"/>
                </a:solidFill>
                <a:latin typeface="Figtree" pitchFamily="2" charset="0"/>
              </a:rPr>
              <a:t>CAMPAIGN </a:t>
            </a:r>
            <a:r>
              <a:rPr lang="en-US" sz="1800" b="1" dirty="0">
                <a:solidFill>
                  <a:srgbClr val="FF9917"/>
                </a:solidFill>
                <a:latin typeface="Figtree" pitchFamily="2" charset="0"/>
              </a:rPr>
              <a:t>FENTANYL AWARENESS DAY, MAY 9, 2024</a:t>
            </a:r>
            <a:endParaRPr lang="en-US" sz="1800" dirty="0">
              <a:solidFill>
                <a:srgbClr val="FF9917"/>
              </a:solidFill>
              <a:latin typeface="Figtree" pitchFamily="2" charset="0"/>
            </a:endParaRPr>
          </a:p>
        </p:txBody>
      </p:sp>
      <p:sp>
        <p:nvSpPr>
          <p:cNvPr id="5" name="Google Shape;65;g242aa29ef66_0_15">
            <a:extLst>
              <a:ext uri="{FF2B5EF4-FFF2-40B4-BE49-F238E27FC236}">
                <a16:creationId xmlns:a16="http://schemas.microsoft.com/office/drawing/2014/main" id="{B53C3B4D-CC7F-A75E-510D-7F7C04436FF5}"/>
              </a:ext>
            </a:extLst>
          </p:cNvPr>
          <p:cNvSpPr txBox="1"/>
          <p:nvPr/>
        </p:nvSpPr>
        <p:spPr>
          <a:xfrm>
            <a:off x="7116389" y="2977693"/>
            <a:ext cx="1344675"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solidFill>
                  <a:srgbClr val="1887C9"/>
                </a:solidFill>
                <a:latin typeface="Figtree" pitchFamily="2" charset="0"/>
              </a:rPr>
              <a:t>8.2%</a:t>
            </a:r>
            <a:endParaRPr lang="en-US" sz="4000" dirty="0">
              <a:solidFill>
                <a:srgbClr val="1887C9"/>
              </a:solidFill>
              <a:latin typeface="Figtree" pitchFamily="2" charset="0"/>
            </a:endParaRPr>
          </a:p>
        </p:txBody>
      </p:sp>
      <p:pic>
        <p:nvPicPr>
          <p:cNvPr id="2" name="Google Shape;58;p2">
            <a:extLst>
              <a:ext uri="{FF2B5EF4-FFF2-40B4-BE49-F238E27FC236}">
                <a16:creationId xmlns:a16="http://schemas.microsoft.com/office/drawing/2014/main" id="{D741CAB4-5AAE-7DD6-FB3E-538CAAFCE155}"/>
              </a:ext>
            </a:extLst>
          </p:cNvPr>
          <p:cNvPicPr preferRelativeResize="0"/>
          <p:nvPr/>
        </p:nvPicPr>
        <p:blipFill rotWithShape="1">
          <a:blip r:embed="rId8"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126823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4" name="Picture 3" descr="A person in a plaid shirt&#10;&#10;Description automatically generated">
            <a:extLst>
              <a:ext uri="{FF2B5EF4-FFF2-40B4-BE49-F238E27FC236}">
                <a16:creationId xmlns:a16="http://schemas.microsoft.com/office/drawing/2014/main" id="{1DDF3745-36BB-1241-4666-EDD00C8E40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0500" y="0"/>
            <a:ext cx="5143500" cy="5143500"/>
          </a:xfrm>
          <a:prstGeom prst="rect">
            <a:avLst/>
          </a:prstGeom>
        </p:spPr>
      </p:pic>
      <p:sp>
        <p:nvSpPr>
          <p:cNvPr id="5" name="Google Shape;65;g242aa29ef66_0_15">
            <a:extLst>
              <a:ext uri="{FF2B5EF4-FFF2-40B4-BE49-F238E27FC236}">
                <a16:creationId xmlns:a16="http://schemas.microsoft.com/office/drawing/2014/main" id="{7F858A99-F341-81E0-C1CA-3DE1D7D854A2}"/>
              </a:ext>
            </a:extLst>
          </p:cNvPr>
          <p:cNvSpPr txBox="1"/>
          <p:nvPr/>
        </p:nvSpPr>
        <p:spPr>
          <a:xfrm>
            <a:off x="206061" y="1277105"/>
            <a:ext cx="3581595" cy="341629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i="1" dirty="0">
                <a:solidFill>
                  <a:srgbClr val="000000"/>
                </a:solidFill>
                <a:effectLst/>
                <a:latin typeface="Figtree" pitchFamily="2" charset="0"/>
              </a:rPr>
              <a:t>The Ripple Effect </a:t>
            </a:r>
            <a:r>
              <a:rPr lang="en-US" dirty="0">
                <a:solidFill>
                  <a:srgbClr val="000000"/>
                </a:solidFill>
                <a:effectLst/>
                <a:latin typeface="Figtree" pitchFamily="2" charset="0"/>
              </a:rPr>
              <a:t>is an eight-part documentary blog series that integrates fact-based research and multimedia content to bring personal perspectives and expert testimony to the forefront.</a:t>
            </a:r>
            <a:br>
              <a:rPr lang="en-US" dirty="0">
                <a:latin typeface="Figtree" pitchFamily="2" charset="0"/>
              </a:rPr>
            </a:br>
            <a:br>
              <a:rPr lang="en-US" dirty="0">
                <a:latin typeface="Figtree" pitchFamily="2" charset="0"/>
              </a:rPr>
            </a:br>
            <a:r>
              <a:rPr lang="en-US" dirty="0">
                <a:solidFill>
                  <a:srgbClr val="000000"/>
                </a:solidFill>
                <a:effectLst/>
                <a:latin typeface="Figtree" pitchFamily="2" charset="0"/>
              </a:rPr>
              <a:t>The new series sheds light on the harrowing reality of the fentanyl crisis in the U.S. and its impact on Sacramento County in particular. Each installment delves deep into the multifaceted aspects of this epidemic, exploring its origins, impact on families and the community, and the relentless efforts to combat the crisis.</a:t>
            </a:r>
            <a:endParaRPr lang="en-US" dirty="0">
              <a:solidFill>
                <a:schemeClr val="bg2"/>
              </a:solidFill>
              <a:latin typeface="Figtree" pitchFamily="2" charset="0"/>
            </a:endParaRPr>
          </a:p>
        </p:txBody>
      </p:sp>
      <p:sp>
        <p:nvSpPr>
          <p:cNvPr id="2" name="Google Shape;65;g242aa29ef66_0_15">
            <a:extLst>
              <a:ext uri="{FF2B5EF4-FFF2-40B4-BE49-F238E27FC236}">
                <a16:creationId xmlns:a16="http://schemas.microsoft.com/office/drawing/2014/main" id="{DD224310-F164-3D69-62A6-EA0A52AE5ECF}"/>
              </a:ext>
            </a:extLst>
          </p:cNvPr>
          <p:cNvSpPr txBox="1"/>
          <p:nvPr/>
        </p:nvSpPr>
        <p:spPr>
          <a:xfrm>
            <a:off x="206061" y="216094"/>
            <a:ext cx="2660524" cy="738633"/>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1800" b="1" dirty="0">
                <a:solidFill>
                  <a:schemeClr val="accent1"/>
                </a:solidFill>
                <a:latin typeface="Figtree" pitchFamily="2" charset="0"/>
              </a:rPr>
              <a:t>SAFER SACRAMENTO </a:t>
            </a:r>
            <a:r>
              <a:rPr lang="en-US" sz="1800" b="1" i="1" dirty="0">
                <a:solidFill>
                  <a:srgbClr val="FF9917"/>
                </a:solidFill>
                <a:latin typeface="Figtree" pitchFamily="2" charset="0"/>
              </a:rPr>
              <a:t>THE RIPPLE EFFECT</a:t>
            </a:r>
            <a:endParaRPr lang="en-US" sz="1800" i="1" dirty="0">
              <a:solidFill>
                <a:srgbClr val="FF9917"/>
              </a:solidFill>
              <a:latin typeface="Figtree" pitchFamily="2" charset="0"/>
            </a:endParaRPr>
          </a:p>
        </p:txBody>
      </p:sp>
      <p:pic>
        <p:nvPicPr>
          <p:cNvPr id="3" name="Google Shape;58;p2">
            <a:extLst>
              <a:ext uri="{FF2B5EF4-FFF2-40B4-BE49-F238E27FC236}">
                <a16:creationId xmlns:a16="http://schemas.microsoft.com/office/drawing/2014/main" id="{2D23A6BC-467C-555E-0426-3510D9336E0F}"/>
              </a:ext>
            </a:extLst>
          </p:cNvPr>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58220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10" name="Google Shape;65;g242aa29ef66_0_15">
            <a:extLst>
              <a:ext uri="{FF2B5EF4-FFF2-40B4-BE49-F238E27FC236}">
                <a16:creationId xmlns:a16="http://schemas.microsoft.com/office/drawing/2014/main" id="{75C207B6-3224-4F96-A032-FC494F83A07E}"/>
              </a:ext>
            </a:extLst>
          </p:cNvPr>
          <p:cNvSpPr txBox="1"/>
          <p:nvPr/>
        </p:nvSpPr>
        <p:spPr>
          <a:xfrm>
            <a:off x="401482" y="3052081"/>
            <a:ext cx="8341035"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a:solidFill>
                  <a:schemeClr val="accent1"/>
                </a:solidFill>
                <a:latin typeface="Figtree" pitchFamily="2" charset="0"/>
              </a:rPr>
              <a:t>WE LAUNCHED </a:t>
            </a:r>
            <a:r>
              <a:rPr lang="en-US" sz="1800" b="1" i="1" dirty="0">
                <a:solidFill>
                  <a:schemeClr val="accent1"/>
                </a:solidFill>
                <a:latin typeface="Figtree" pitchFamily="2" charset="0"/>
              </a:rPr>
              <a:t>THE RIPPLE EFFECT </a:t>
            </a:r>
            <a:r>
              <a:rPr lang="en-US" sz="1800" b="1" dirty="0">
                <a:solidFill>
                  <a:schemeClr val="accent1"/>
                </a:solidFill>
                <a:latin typeface="Figtree" pitchFamily="2" charset="0"/>
              </a:rPr>
              <a:t>ON APRIL 30, 2024.</a:t>
            </a:r>
            <a:endParaRPr lang="en-US" sz="1800" dirty="0">
              <a:solidFill>
                <a:srgbClr val="FF9917"/>
              </a:solidFill>
              <a:latin typeface="Figtree" pitchFamily="2" charset="0"/>
            </a:endParaRPr>
          </a:p>
        </p:txBody>
      </p:sp>
      <p:sp>
        <p:nvSpPr>
          <p:cNvPr id="11" name="Google Shape;65;g242aa29ef66_0_15">
            <a:extLst>
              <a:ext uri="{FF2B5EF4-FFF2-40B4-BE49-F238E27FC236}">
                <a16:creationId xmlns:a16="http://schemas.microsoft.com/office/drawing/2014/main" id="{690FF6D5-516E-E274-4B32-06D170F0FC9A}"/>
              </a:ext>
            </a:extLst>
          </p:cNvPr>
          <p:cNvSpPr txBox="1"/>
          <p:nvPr/>
        </p:nvSpPr>
        <p:spPr>
          <a:xfrm>
            <a:off x="582627" y="3405132"/>
            <a:ext cx="7986838"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dirty="0">
                <a:solidFill>
                  <a:srgbClr val="FF9917"/>
                </a:solidFill>
                <a:latin typeface="Figtree" pitchFamily="2" charset="0"/>
              </a:rPr>
              <a:t>IT ALREADY HAS OVER 15K VIEWS, WITH A TIME-ON-PAGE AVERAGE OF 3:30.</a:t>
            </a:r>
            <a:endParaRPr lang="en-US" sz="2400" dirty="0">
              <a:solidFill>
                <a:srgbClr val="FF9917"/>
              </a:solidFill>
              <a:latin typeface="Figtree" pitchFamily="2" charset="0"/>
            </a:endParaRPr>
          </a:p>
        </p:txBody>
      </p:sp>
      <p:grpSp>
        <p:nvGrpSpPr>
          <p:cNvPr id="14" name="Group 13">
            <a:extLst>
              <a:ext uri="{FF2B5EF4-FFF2-40B4-BE49-F238E27FC236}">
                <a16:creationId xmlns:a16="http://schemas.microsoft.com/office/drawing/2014/main" id="{FCC55F3E-A2C9-5C2E-9C3A-DC92656E28F0}"/>
              </a:ext>
            </a:extLst>
          </p:cNvPr>
          <p:cNvGrpSpPr/>
          <p:nvPr/>
        </p:nvGrpSpPr>
        <p:grpSpPr>
          <a:xfrm>
            <a:off x="210393" y="640385"/>
            <a:ext cx="8723220" cy="2071563"/>
            <a:chOff x="210393" y="380324"/>
            <a:chExt cx="8723220" cy="2071563"/>
          </a:xfrm>
        </p:grpSpPr>
        <p:pic>
          <p:nvPicPr>
            <p:cNvPr id="4" name="Picture 3" descr="A person in a plaid shirt&#10;&#10;Description automatically generated">
              <a:extLst>
                <a:ext uri="{FF2B5EF4-FFF2-40B4-BE49-F238E27FC236}">
                  <a16:creationId xmlns:a16="http://schemas.microsoft.com/office/drawing/2014/main" id="{1DDF3745-36BB-1241-4666-EDD00C8E40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393" y="380324"/>
              <a:ext cx="2071563" cy="2071563"/>
            </a:xfrm>
            <a:prstGeom prst="rect">
              <a:avLst/>
            </a:prstGeom>
          </p:spPr>
        </p:pic>
        <p:pic>
          <p:nvPicPr>
            <p:cNvPr id="3" name="Picture 2" descr="A person with blonde hair&#10;&#10;Description automatically generated">
              <a:extLst>
                <a:ext uri="{FF2B5EF4-FFF2-40B4-BE49-F238E27FC236}">
                  <a16:creationId xmlns:a16="http://schemas.microsoft.com/office/drawing/2014/main" id="{C627F856-8887-1A1A-C5CA-9114E75DF1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4832" y="380325"/>
              <a:ext cx="2071562" cy="2071562"/>
            </a:xfrm>
            <a:prstGeom prst="rect">
              <a:avLst/>
            </a:prstGeom>
          </p:spPr>
        </p:pic>
        <p:pic>
          <p:nvPicPr>
            <p:cNvPr id="7" name="Picture 6" descr="A person with a white square on her face&#10;&#10;Description automatically generated with medium confidence">
              <a:extLst>
                <a:ext uri="{FF2B5EF4-FFF2-40B4-BE49-F238E27FC236}">
                  <a16:creationId xmlns:a16="http://schemas.microsoft.com/office/drawing/2014/main" id="{E8E2FCF3-460F-5AC6-CA54-DBD67F4ACE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7612" y="380324"/>
              <a:ext cx="2071563" cy="2071563"/>
            </a:xfrm>
            <a:prstGeom prst="rect">
              <a:avLst/>
            </a:prstGeom>
          </p:spPr>
        </p:pic>
        <p:pic>
          <p:nvPicPr>
            <p:cNvPr id="13" name="Picture 12" descr="A person with a beard&#10;&#10;Description automatically generated">
              <a:extLst>
                <a:ext uri="{FF2B5EF4-FFF2-40B4-BE49-F238E27FC236}">
                  <a16:creationId xmlns:a16="http://schemas.microsoft.com/office/drawing/2014/main" id="{0ED9C64C-09A2-EB4F-AD03-0A5BD16D06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62051" y="380324"/>
              <a:ext cx="2071562" cy="2071562"/>
            </a:xfrm>
            <a:prstGeom prst="rect">
              <a:avLst/>
            </a:prstGeom>
          </p:spPr>
        </p:pic>
      </p:grpSp>
      <p:pic>
        <p:nvPicPr>
          <p:cNvPr id="2" name="Google Shape;58;p2">
            <a:extLst>
              <a:ext uri="{FF2B5EF4-FFF2-40B4-BE49-F238E27FC236}">
                <a16:creationId xmlns:a16="http://schemas.microsoft.com/office/drawing/2014/main" id="{689F60C4-43EB-05B6-657F-5900B3BBE9B7}"/>
              </a:ext>
            </a:extLst>
          </p:cNvPr>
          <p:cNvPicPr preferRelativeResize="0"/>
          <p:nvPr/>
        </p:nvPicPr>
        <p:blipFill rotWithShape="1">
          <a:blip r:embed="rId7"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18747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g242aa29ef66_0_15"/>
          <p:cNvSpPr txBox="1"/>
          <p:nvPr/>
        </p:nvSpPr>
        <p:spPr>
          <a:xfrm>
            <a:off x="425124" y="220393"/>
            <a:ext cx="82937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accent1"/>
                </a:solidFill>
                <a:latin typeface="Figtree" pitchFamily="2" charset="0"/>
              </a:rPr>
              <a:t>BILLBOARDS AND TRANSIT STOPS </a:t>
            </a:r>
            <a:r>
              <a:rPr lang="en-US" sz="1800" b="1" dirty="0">
                <a:solidFill>
                  <a:srgbClr val="FF9917"/>
                </a:solidFill>
                <a:latin typeface="Figtree" pitchFamily="2" charset="0"/>
              </a:rPr>
              <a:t>A NEW CREATIVE APPROACH</a:t>
            </a:r>
            <a:endParaRPr lang="en-US" sz="1800" dirty="0">
              <a:solidFill>
                <a:srgbClr val="FF9917"/>
              </a:solidFill>
              <a:latin typeface="Figtree" pitchFamily="2" charset="0"/>
            </a:endParaRPr>
          </a:p>
        </p:txBody>
      </p:sp>
      <p:pic>
        <p:nvPicPr>
          <p:cNvPr id="7" name="Picture 6" descr="A person taking a pill&#10;&#10;Description automatically generated">
            <a:extLst>
              <a:ext uri="{FF2B5EF4-FFF2-40B4-BE49-F238E27FC236}">
                <a16:creationId xmlns:a16="http://schemas.microsoft.com/office/drawing/2014/main" id="{19DC2AB7-AEC4-777F-E026-497A9040FB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124" y="1763484"/>
            <a:ext cx="4057693" cy="2028847"/>
          </a:xfrm>
          <a:prstGeom prst="rect">
            <a:avLst/>
          </a:prstGeom>
        </p:spPr>
      </p:pic>
      <p:pic>
        <p:nvPicPr>
          <p:cNvPr id="12" name="Picture 11" descr="A close-up of a person taking a pill&#10;&#10;Description automatically generated">
            <a:extLst>
              <a:ext uri="{FF2B5EF4-FFF2-40B4-BE49-F238E27FC236}">
                <a16:creationId xmlns:a16="http://schemas.microsoft.com/office/drawing/2014/main" id="{E9EB48BF-C41F-262D-4837-0DD3E8CD2F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1181" y="1763483"/>
            <a:ext cx="4057693" cy="2028847"/>
          </a:xfrm>
          <a:prstGeom prst="rect">
            <a:avLst/>
          </a:prstGeom>
        </p:spPr>
      </p:pic>
      <p:sp>
        <p:nvSpPr>
          <p:cNvPr id="16" name="Google Shape;65;g242aa29ef66_0_15">
            <a:extLst>
              <a:ext uri="{FF2B5EF4-FFF2-40B4-BE49-F238E27FC236}">
                <a16:creationId xmlns:a16="http://schemas.microsoft.com/office/drawing/2014/main" id="{185576A5-E2E0-5D0F-2E08-5A75E7D3CFF1}"/>
              </a:ext>
            </a:extLst>
          </p:cNvPr>
          <p:cNvSpPr txBox="1"/>
          <p:nvPr/>
        </p:nvSpPr>
        <p:spPr>
          <a:xfrm>
            <a:off x="425123" y="1056799"/>
            <a:ext cx="8293751"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solidFill>
                  <a:schemeClr val="accent1"/>
                </a:solidFill>
                <a:latin typeface="Figtree" pitchFamily="2" charset="0"/>
              </a:rPr>
              <a:t>BILLBOARDS PLACED AROUND SACRAMENTO COUNTY</a:t>
            </a:r>
            <a:endParaRPr lang="en-US" sz="1500" dirty="0">
              <a:solidFill>
                <a:srgbClr val="FF9917"/>
              </a:solidFill>
              <a:latin typeface="Figtree" pitchFamily="2" charset="0"/>
            </a:endParaRPr>
          </a:p>
        </p:txBody>
      </p:sp>
      <p:pic>
        <p:nvPicPr>
          <p:cNvPr id="2" name="Google Shape;58;p2">
            <a:extLst>
              <a:ext uri="{FF2B5EF4-FFF2-40B4-BE49-F238E27FC236}">
                <a16:creationId xmlns:a16="http://schemas.microsoft.com/office/drawing/2014/main" id="{F31ADBE5-B255-7E50-8407-F95C45F8E151}"/>
              </a:ext>
            </a:extLst>
          </p:cNvPr>
          <p:cNvPicPr preferRelativeResize="0"/>
          <p:nvPr/>
        </p:nvPicPr>
        <p:blipFill rotWithShape="1">
          <a:blip r:embed="rId5"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176663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g242aa29ef66_0_15"/>
          <p:cNvSpPr txBox="1"/>
          <p:nvPr/>
        </p:nvSpPr>
        <p:spPr>
          <a:xfrm>
            <a:off x="425124" y="220393"/>
            <a:ext cx="82937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accent1"/>
                </a:solidFill>
                <a:latin typeface="Figtree" pitchFamily="2" charset="0"/>
              </a:rPr>
              <a:t>BILLBOARDS AND TRANSIT STOPS </a:t>
            </a:r>
            <a:r>
              <a:rPr lang="en-US" sz="1800" b="1" dirty="0">
                <a:solidFill>
                  <a:srgbClr val="FF9917"/>
                </a:solidFill>
                <a:latin typeface="Figtree" pitchFamily="2" charset="0"/>
              </a:rPr>
              <a:t>A NEW CREATIVE APPROACH</a:t>
            </a:r>
            <a:endParaRPr lang="en-US" sz="1800" dirty="0">
              <a:solidFill>
                <a:srgbClr val="FF9917"/>
              </a:solidFill>
              <a:latin typeface="Figtree" pitchFamily="2" charset="0"/>
            </a:endParaRPr>
          </a:p>
        </p:txBody>
      </p:sp>
      <p:sp>
        <p:nvSpPr>
          <p:cNvPr id="16" name="Google Shape;65;g242aa29ef66_0_15">
            <a:extLst>
              <a:ext uri="{FF2B5EF4-FFF2-40B4-BE49-F238E27FC236}">
                <a16:creationId xmlns:a16="http://schemas.microsoft.com/office/drawing/2014/main" id="{185576A5-E2E0-5D0F-2E08-5A75E7D3CFF1}"/>
              </a:ext>
            </a:extLst>
          </p:cNvPr>
          <p:cNvSpPr txBox="1"/>
          <p:nvPr/>
        </p:nvSpPr>
        <p:spPr>
          <a:xfrm>
            <a:off x="425123" y="1083578"/>
            <a:ext cx="8293751"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solidFill>
                  <a:schemeClr val="accent1"/>
                </a:solidFill>
                <a:latin typeface="Figtree" pitchFamily="2" charset="0"/>
              </a:rPr>
              <a:t>TRANSIT POSTERS PLACED AROUND SACRAMENTO COUNTY</a:t>
            </a:r>
            <a:endParaRPr lang="en-US" sz="1500" dirty="0">
              <a:solidFill>
                <a:srgbClr val="FF9917"/>
              </a:solidFill>
              <a:latin typeface="Figtree" pitchFamily="2" charset="0"/>
            </a:endParaRPr>
          </a:p>
        </p:txBody>
      </p:sp>
      <p:pic>
        <p:nvPicPr>
          <p:cNvPr id="4" name="Picture 3" descr="A person taking a pill&#10;&#10;Description automatically generated">
            <a:extLst>
              <a:ext uri="{FF2B5EF4-FFF2-40B4-BE49-F238E27FC236}">
                <a16:creationId xmlns:a16="http://schemas.microsoft.com/office/drawing/2014/main" id="{5B88A580-F6CC-754E-ED74-4DF39AB9EB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430" y="1669556"/>
            <a:ext cx="2059905" cy="3000865"/>
          </a:xfrm>
          <a:prstGeom prst="rect">
            <a:avLst/>
          </a:prstGeom>
        </p:spPr>
      </p:pic>
      <p:pic>
        <p:nvPicPr>
          <p:cNvPr id="6" name="Picture 5" descr="A close-up of a person's face&#10;&#10;Description automatically generated">
            <a:extLst>
              <a:ext uri="{FF2B5EF4-FFF2-40B4-BE49-F238E27FC236}">
                <a16:creationId xmlns:a16="http://schemas.microsoft.com/office/drawing/2014/main" id="{2D9ED785-9AF0-E73F-A45D-691DDAE8C2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1425" y="1668374"/>
            <a:ext cx="2061150" cy="3000865"/>
          </a:xfrm>
          <a:prstGeom prst="rect">
            <a:avLst/>
          </a:prstGeom>
        </p:spPr>
      </p:pic>
      <p:pic>
        <p:nvPicPr>
          <p:cNvPr id="9" name="Picture 8" descr="A close-up of a person holding a pill&#10;&#10;Description automatically generated">
            <a:extLst>
              <a:ext uri="{FF2B5EF4-FFF2-40B4-BE49-F238E27FC236}">
                <a16:creationId xmlns:a16="http://schemas.microsoft.com/office/drawing/2014/main" id="{57C514D3-1365-D51C-4CA6-17667747A1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7665" y="1668374"/>
            <a:ext cx="2059905" cy="2997808"/>
          </a:xfrm>
          <a:prstGeom prst="rect">
            <a:avLst/>
          </a:prstGeom>
        </p:spPr>
      </p:pic>
      <p:pic>
        <p:nvPicPr>
          <p:cNvPr id="2" name="Google Shape;58;p2">
            <a:extLst>
              <a:ext uri="{FF2B5EF4-FFF2-40B4-BE49-F238E27FC236}">
                <a16:creationId xmlns:a16="http://schemas.microsoft.com/office/drawing/2014/main" id="{885246CB-A823-7B10-EA03-BE87B247B83F}"/>
              </a:ext>
            </a:extLst>
          </p:cNvPr>
          <p:cNvPicPr preferRelativeResize="0"/>
          <p:nvPr/>
        </p:nvPicPr>
        <p:blipFill rotWithShape="1">
          <a:blip r:embed="rId6"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207252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g242aa29ef66_0_15"/>
          <p:cNvSpPr txBox="1"/>
          <p:nvPr/>
        </p:nvSpPr>
        <p:spPr>
          <a:xfrm>
            <a:off x="425124" y="220393"/>
            <a:ext cx="82937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accent1"/>
                </a:solidFill>
                <a:latin typeface="Figtree" pitchFamily="2" charset="0"/>
              </a:rPr>
              <a:t>FREE RESOURCES </a:t>
            </a:r>
            <a:r>
              <a:rPr lang="en-US" sz="1800" b="1" dirty="0">
                <a:solidFill>
                  <a:srgbClr val="FF9917"/>
                </a:solidFill>
                <a:latin typeface="Figtree" pitchFamily="2" charset="0"/>
              </a:rPr>
              <a:t>VIDEO LEARNING</a:t>
            </a:r>
            <a:endParaRPr lang="en-US" sz="1800" dirty="0">
              <a:solidFill>
                <a:srgbClr val="FF9917"/>
              </a:solidFill>
              <a:latin typeface="Figtree" pitchFamily="2" charset="0"/>
            </a:endParaRPr>
          </a:p>
        </p:txBody>
      </p:sp>
      <p:pic>
        <p:nvPicPr>
          <p:cNvPr id="7" name="Picture 6" descr="A screenshot of a news report&#10;&#10;Description automatically generated">
            <a:extLst>
              <a:ext uri="{FF2B5EF4-FFF2-40B4-BE49-F238E27FC236}">
                <a16:creationId xmlns:a16="http://schemas.microsoft.com/office/drawing/2014/main" id="{1EDA0A5A-CB73-375E-7F69-A510E2EFA4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4319" y="1007502"/>
            <a:ext cx="4297680" cy="3915605"/>
          </a:xfrm>
          <a:prstGeom prst="rect">
            <a:avLst/>
          </a:prstGeom>
        </p:spPr>
      </p:pic>
      <p:sp>
        <p:nvSpPr>
          <p:cNvPr id="8" name="Google Shape;65;g242aa29ef66_0_15">
            <a:extLst>
              <a:ext uri="{FF2B5EF4-FFF2-40B4-BE49-F238E27FC236}">
                <a16:creationId xmlns:a16="http://schemas.microsoft.com/office/drawing/2014/main" id="{ED1A0D81-0C69-E732-D148-CCFCF2B6399E}"/>
              </a:ext>
            </a:extLst>
          </p:cNvPr>
          <p:cNvSpPr txBox="1"/>
          <p:nvPr/>
        </p:nvSpPr>
        <p:spPr>
          <a:xfrm>
            <a:off x="5201082" y="2041989"/>
            <a:ext cx="3581595" cy="156963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1800" b="1" dirty="0">
                <a:solidFill>
                  <a:srgbClr val="01579C"/>
                </a:solidFill>
                <a:latin typeface="Figtree" pitchFamily="2" charset="0"/>
              </a:rPr>
              <a:t>Video Learning </a:t>
            </a:r>
            <a:r>
              <a:rPr lang="en-US" sz="1800" dirty="0">
                <a:latin typeface="Figtree" pitchFamily="2" charset="0"/>
              </a:rPr>
              <a:t>Hundreds of free videos on the Safer Sacramento website cover various topics. Hear from experts, members of the community, and others. </a:t>
            </a:r>
            <a:endParaRPr lang="en-US" sz="1800" dirty="0">
              <a:solidFill>
                <a:schemeClr val="bg2"/>
              </a:solidFill>
              <a:latin typeface="Figtree" pitchFamily="2" charset="0"/>
            </a:endParaRPr>
          </a:p>
        </p:txBody>
      </p:sp>
      <p:pic>
        <p:nvPicPr>
          <p:cNvPr id="2" name="Google Shape;58;p2">
            <a:extLst>
              <a:ext uri="{FF2B5EF4-FFF2-40B4-BE49-F238E27FC236}">
                <a16:creationId xmlns:a16="http://schemas.microsoft.com/office/drawing/2014/main" id="{FCFBEB3B-E0F8-1319-5FBF-44A13070724C}"/>
              </a:ext>
            </a:extLst>
          </p:cNvPr>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1418377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g242aa29ef66_0_15"/>
          <p:cNvSpPr txBox="1"/>
          <p:nvPr/>
        </p:nvSpPr>
        <p:spPr>
          <a:xfrm>
            <a:off x="425124" y="220393"/>
            <a:ext cx="82937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accent1"/>
                </a:solidFill>
                <a:latin typeface="Figtree" pitchFamily="2" charset="0"/>
              </a:rPr>
              <a:t>FREE RESOURCES </a:t>
            </a:r>
            <a:r>
              <a:rPr lang="en-US" sz="1800" b="1" dirty="0">
                <a:solidFill>
                  <a:srgbClr val="FF9917"/>
                </a:solidFill>
                <a:latin typeface="Figtree" pitchFamily="2" charset="0"/>
              </a:rPr>
              <a:t>REMEMBERING THOSE WE’VE LOST</a:t>
            </a:r>
            <a:endParaRPr lang="en-US" sz="1800" dirty="0">
              <a:solidFill>
                <a:srgbClr val="FF9917"/>
              </a:solidFill>
              <a:latin typeface="Figtree" pitchFamily="2" charset="0"/>
            </a:endParaRPr>
          </a:p>
        </p:txBody>
      </p:sp>
      <p:pic>
        <p:nvPicPr>
          <p:cNvPr id="3" name="Picture 2" descr="A screenshot of a website&#10;&#10;Description automatically generated">
            <a:extLst>
              <a:ext uri="{FF2B5EF4-FFF2-40B4-BE49-F238E27FC236}">
                <a16:creationId xmlns:a16="http://schemas.microsoft.com/office/drawing/2014/main" id="{1D038ECC-83AE-34BB-82BE-D8AB30B1FE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799" y="872444"/>
            <a:ext cx="7772400" cy="3903183"/>
          </a:xfrm>
          <a:prstGeom prst="rect">
            <a:avLst/>
          </a:prstGeom>
        </p:spPr>
      </p:pic>
      <p:pic>
        <p:nvPicPr>
          <p:cNvPr id="2" name="Google Shape;58;p2">
            <a:extLst>
              <a:ext uri="{FF2B5EF4-FFF2-40B4-BE49-F238E27FC236}">
                <a16:creationId xmlns:a16="http://schemas.microsoft.com/office/drawing/2014/main" id="{DE6155B3-3998-D848-C041-81844BB288B8}"/>
              </a:ext>
            </a:extLst>
          </p:cNvPr>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103261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3" name="Google Shape;65;g242aa29ef66_0_15">
            <a:extLst>
              <a:ext uri="{FF2B5EF4-FFF2-40B4-BE49-F238E27FC236}">
                <a16:creationId xmlns:a16="http://schemas.microsoft.com/office/drawing/2014/main" id="{9C726463-14C7-336F-3129-D154F5F45901}"/>
              </a:ext>
            </a:extLst>
          </p:cNvPr>
          <p:cNvSpPr txBox="1"/>
          <p:nvPr/>
        </p:nvSpPr>
        <p:spPr>
          <a:xfrm>
            <a:off x="495372" y="4094064"/>
            <a:ext cx="2032000" cy="553968"/>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b="1" dirty="0">
                <a:solidFill>
                  <a:srgbClr val="01579C"/>
                </a:solidFill>
                <a:latin typeface="Figtree SemiBold" pitchFamily="2" charset="0"/>
              </a:rPr>
              <a:t>Youth Social Media Project</a:t>
            </a:r>
          </a:p>
        </p:txBody>
      </p:sp>
      <p:sp>
        <p:nvSpPr>
          <p:cNvPr id="3" name="Google Shape;65;g242aa29ef66_0_15">
            <a:extLst>
              <a:ext uri="{FF2B5EF4-FFF2-40B4-BE49-F238E27FC236}">
                <a16:creationId xmlns:a16="http://schemas.microsoft.com/office/drawing/2014/main" id="{A845EF7E-E612-9DD0-BE48-7D8D43B18B5E}"/>
              </a:ext>
            </a:extLst>
          </p:cNvPr>
          <p:cNvSpPr txBox="1"/>
          <p:nvPr/>
        </p:nvSpPr>
        <p:spPr>
          <a:xfrm>
            <a:off x="425124" y="220393"/>
            <a:ext cx="82937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accent1"/>
                </a:solidFill>
                <a:latin typeface="Figtree" pitchFamily="2" charset="0"/>
              </a:rPr>
              <a:t>WHAT’S NEXT? </a:t>
            </a:r>
            <a:r>
              <a:rPr lang="en-US" sz="1800" b="1" dirty="0">
                <a:solidFill>
                  <a:srgbClr val="FF9917"/>
                </a:solidFill>
                <a:latin typeface="Figtree" pitchFamily="2" charset="0"/>
              </a:rPr>
              <a:t>UPCOMING PROJECTS</a:t>
            </a:r>
            <a:endParaRPr lang="en-US" sz="1800" dirty="0">
              <a:solidFill>
                <a:srgbClr val="FF9917"/>
              </a:solidFill>
              <a:latin typeface="Figtree" pitchFamily="2" charset="0"/>
            </a:endParaRPr>
          </a:p>
        </p:txBody>
      </p:sp>
      <p:sp>
        <p:nvSpPr>
          <p:cNvPr id="6" name="Google Shape;65;g242aa29ef66_0_15">
            <a:extLst>
              <a:ext uri="{FF2B5EF4-FFF2-40B4-BE49-F238E27FC236}">
                <a16:creationId xmlns:a16="http://schemas.microsoft.com/office/drawing/2014/main" id="{4796C953-E6B1-D711-F5D6-678F9043A226}"/>
              </a:ext>
            </a:extLst>
          </p:cNvPr>
          <p:cNvSpPr txBox="1"/>
          <p:nvPr/>
        </p:nvSpPr>
        <p:spPr>
          <a:xfrm>
            <a:off x="2605668" y="4063120"/>
            <a:ext cx="2011680" cy="369302"/>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b="1" dirty="0">
                <a:solidFill>
                  <a:srgbClr val="01579C"/>
                </a:solidFill>
                <a:latin typeface="Figtree SemiBold" pitchFamily="2" charset="0"/>
              </a:rPr>
              <a:t>The Healing Center</a:t>
            </a:r>
          </a:p>
        </p:txBody>
      </p:sp>
      <p:sp>
        <p:nvSpPr>
          <p:cNvPr id="7" name="Google Shape;65;g242aa29ef66_0_15">
            <a:extLst>
              <a:ext uri="{FF2B5EF4-FFF2-40B4-BE49-F238E27FC236}">
                <a16:creationId xmlns:a16="http://schemas.microsoft.com/office/drawing/2014/main" id="{B521F66A-9AA9-6674-5BC2-CC23E9D3623E}"/>
              </a:ext>
            </a:extLst>
          </p:cNvPr>
          <p:cNvSpPr txBox="1"/>
          <p:nvPr/>
        </p:nvSpPr>
        <p:spPr>
          <a:xfrm>
            <a:off x="4695643" y="4094064"/>
            <a:ext cx="2011681" cy="553968"/>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b="1" dirty="0">
                <a:solidFill>
                  <a:srgbClr val="01579C"/>
                </a:solidFill>
                <a:latin typeface="Figtree SemiBold" pitchFamily="2" charset="0"/>
              </a:rPr>
              <a:t>Reaching Diverse Communities</a:t>
            </a:r>
          </a:p>
        </p:txBody>
      </p:sp>
      <p:sp>
        <p:nvSpPr>
          <p:cNvPr id="10" name="Google Shape;65;g242aa29ef66_0_15">
            <a:extLst>
              <a:ext uri="{FF2B5EF4-FFF2-40B4-BE49-F238E27FC236}">
                <a16:creationId xmlns:a16="http://schemas.microsoft.com/office/drawing/2014/main" id="{391427B7-D5BA-F9D1-68A3-743B34FC9271}"/>
              </a:ext>
            </a:extLst>
          </p:cNvPr>
          <p:cNvSpPr txBox="1"/>
          <p:nvPr/>
        </p:nvSpPr>
        <p:spPr>
          <a:xfrm>
            <a:off x="6785619" y="4094064"/>
            <a:ext cx="2011680" cy="369302"/>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b="1" dirty="0">
                <a:solidFill>
                  <a:srgbClr val="01579C"/>
                </a:solidFill>
                <a:latin typeface="Figtree SemiBold" pitchFamily="2" charset="0"/>
              </a:rPr>
              <a:t>Content for Older Adults</a:t>
            </a:r>
          </a:p>
        </p:txBody>
      </p:sp>
      <p:pic>
        <p:nvPicPr>
          <p:cNvPr id="4" name="Picture 3" descr="A group of young people laughing&#10;&#10;Description automatically generated">
            <a:extLst>
              <a:ext uri="{FF2B5EF4-FFF2-40B4-BE49-F238E27FC236}">
                <a16:creationId xmlns:a16="http://schemas.microsoft.com/office/drawing/2014/main" id="{CF8FFAF3-1180-5207-6023-C0F5D6A4D4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73" y="1008377"/>
            <a:ext cx="2032000" cy="3048000"/>
          </a:xfrm>
          <a:prstGeom prst="rect">
            <a:avLst/>
          </a:prstGeom>
        </p:spPr>
      </p:pic>
      <p:pic>
        <p:nvPicPr>
          <p:cNvPr id="8" name="Picture 7" descr="A group of people putting their hands together&#10;&#10;Description automatically generated">
            <a:extLst>
              <a:ext uri="{FF2B5EF4-FFF2-40B4-BE49-F238E27FC236}">
                <a16:creationId xmlns:a16="http://schemas.microsoft.com/office/drawing/2014/main" id="{DA8E5C14-B4A3-7949-47EB-101C860EDCE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3"/>
          <a:stretch/>
        </p:blipFill>
        <p:spPr>
          <a:xfrm>
            <a:off x="4695643" y="1008377"/>
            <a:ext cx="2011680" cy="3044952"/>
          </a:xfrm>
          <a:prstGeom prst="rect">
            <a:avLst/>
          </a:prstGeom>
        </p:spPr>
      </p:pic>
      <p:pic>
        <p:nvPicPr>
          <p:cNvPr id="11" name="Picture 10" descr="A person hugging a person&#10;&#10;Description automatically generated">
            <a:extLst>
              <a:ext uri="{FF2B5EF4-FFF2-40B4-BE49-F238E27FC236}">
                <a16:creationId xmlns:a16="http://schemas.microsoft.com/office/drawing/2014/main" id="{A33BC48F-AD6E-5F5F-5509-4EE7916B65E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
          <a:stretch/>
        </p:blipFill>
        <p:spPr>
          <a:xfrm>
            <a:off x="2605668" y="1008376"/>
            <a:ext cx="2011680" cy="3044951"/>
          </a:xfrm>
          <a:prstGeom prst="rect">
            <a:avLst/>
          </a:prstGeom>
        </p:spPr>
      </p:pic>
      <p:pic>
        <p:nvPicPr>
          <p:cNvPr id="13" name="Picture 12" descr="A group of older people laughing&#10;&#10;Description automatically generated">
            <a:extLst>
              <a:ext uri="{FF2B5EF4-FFF2-40B4-BE49-F238E27FC236}">
                <a16:creationId xmlns:a16="http://schemas.microsoft.com/office/drawing/2014/main" id="{5BDE6534-DA6A-8A8B-2C9E-6DD8165B69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85618" y="1008376"/>
            <a:ext cx="2011680" cy="3044950"/>
          </a:xfrm>
          <a:prstGeom prst="rect">
            <a:avLst/>
          </a:prstGeom>
        </p:spPr>
      </p:pic>
      <p:pic>
        <p:nvPicPr>
          <p:cNvPr id="2" name="Google Shape;58;p2">
            <a:extLst>
              <a:ext uri="{FF2B5EF4-FFF2-40B4-BE49-F238E27FC236}">
                <a16:creationId xmlns:a16="http://schemas.microsoft.com/office/drawing/2014/main" id="{F217FB1A-44F7-EC83-8097-DECFB38B752A}"/>
              </a:ext>
            </a:extLst>
          </p:cNvPr>
          <p:cNvPicPr preferRelativeResize="0"/>
          <p:nvPr/>
        </p:nvPicPr>
        <p:blipFill rotWithShape="1">
          <a:blip r:embed="rId7"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3786432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26"/>
          <p:cNvSpPr txBox="1"/>
          <p:nvPr/>
        </p:nvSpPr>
        <p:spPr>
          <a:xfrm>
            <a:off x="-1" y="918370"/>
            <a:ext cx="9144000"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2"/>
              </a:buClr>
              <a:buSzPts val="1100"/>
              <a:buFont typeface="Arial"/>
              <a:buNone/>
            </a:pPr>
            <a:r>
              <a:rPr lang="en" sz="3600" b="1" i="0" u="none" strike="noStrike" cap="none" dirty="0">
                <a:solidFill>
                  <a:srgbClr val="234770"/>
                </a:solidFill>
                <a:latin typeface="Figtree" pitchFamily="2" charset="0"/>
                <a:ea typeface="Raleway"/>
                <a:cs typeface="Raleway"/>
                <a:sym typeface="Raleway"/>
              </a:rPr>
              <a:t>JOIN THE CONVERSATION</a:t>
            </a:r>
            <a:endParaRPr sz="1400" b="0" i="0" u="none" strike="noStrike" cap="none" dirty="0">
              <a:solidFill>
                <a:srgbClr val="234770"/>
              </a:solidFill>
              <a:latin typeface="Figtree" pitchFamily="2" charset="0"/>
              <a:sym typeface="Arial"/>
            </a:endParaRPr>
          </a:p>
        </p:txBody>
      </p:sp>
      <p:pic>
        <p:nvPicPr>
          <p:cNvPr id="3" name="Picture 2" descr="A blue square with white letter f on it&#10;&#10;Description automatically generated">
            <a:extLst>
              <a:ext uri="{FF2B5EF4-FFF2-40B4-BE49-F238E27FC236}">
                <a16:creationId xmlns:a16="http://schemas.microsoft.com/office/drawing/2014/main" id="{1DCCC0DA-1EBC-607F-EE1E-323BD1494B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6704" y="1641021"/>
            <a:ext cx="1583872" cy="1583872"/>
          </a:xfrm>
          <a:prstGeom prst="rect">
            <a:avLst/>
          </a:prstGeom>
        </p:spPr>
      </p:pic>
      <p:pic>
        <p:nvPicPr>
          <p:cNvPr id="5" name="Picture 4" descr="A logo of a camera&#10;&#10;Description automatically generated">
            <a:extLst>
              <a:ext uri="{FF2B5EF4-FFF2-40B4-BE49-F238E27FC236}">
                <a16:creationId xmlns:a16="http://schemas.microsoft.com/office/drawing/2014/main" id="{2EC13707-3701-656E-C49A-18C6CAB14E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0064" y="1641021"/>
            <a:ext cx="1583872" cy="1583872"/>
          </a:xfrm>
          <a:prstGeom prst="rect">
            <a:avLst/>
          </a:prstGeom>
        </p:spPr>
      </p:pic>
      <p:pic>
        <p:nvPicPr>
          <p:cNvPr id="7" name="Picture 6" descr="A black square with a white and blue logo&#10;&#10;Description automatically generated">
            <a:extLst>
              <a:ext uri="{FF2B5EF4-FFF2-40B4-BE49-F238E27FC236}">
                <a16:creationId xmlns:a16="http://schemas.microsoft.com/office/drawing/2014/main" id="{3F9D1312-C52A-1CF5-CC3E-5BDDE0D62F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3424" y="1641021"/>
            <a:ext cx="1583872" cy="1583872"/>
          </a:xfrm>
          <a:prstGeom prst="rect">
            <a:avLst/>
          </a:prstGeom>
        </p:spPr>
      </p:pic>
      <p:sp>
        <p:nvSpPr>
          <p:cNvPr id="10" name="Google Shape;305;p26">
            <a:extLst>
              <a:ext uri="{FF2B5EF4-FFF2-40B4-BE49-F238E27FC236}">
                <a16:creationId xmlns:a16="http://schemas.microsoft.com/office/drawing/2014/main" id="{04ECC8CE-4921-C128-90DF-DF35B36A9338}"/>
              </a:ext>
            </a:extLst>
          </p:cNvPr>
          <p:cNvSpPr txBox="1"/>
          <p:nvPr/>
        </p:nvSpPr>
        <p:spPr>
          <a:xfrm>
            <a:off x="-1" y="1542650"/>
            <a:ext cx="9144000" cy="46163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2"/>
              </a:buClr>
              <a:buSzPts val="1100"/>
              <a:buFont typeface="Arial"/>
              <a:buNone/>
            </a:pPr>
            <a:r>
              <a:rPr lang="en" sz="1800" b="1" i="0" u="none" strike="noStrike" cap="none" dirty="0">
                <a:solidFill>
                  <a:srgbClr val="FF9917"/>
                </a:solidFill>
                <a:latin typeface="Figtree" pitchFamily="2" charset="0"/>
                <a:ea typeface="Raleway"/>
                <a:cs typeface="Raleway"/>
                <a:sym typeface="Raleway"/>
              </a:rPr>
              <a:t>FIND US ON SOCIAL: @</a:t>
            </a:r>
            <a:r>
              <a:rPr lang="en" sz="1800" b="1" i="0" u="none" strike="noStrike" cap="none" dirty="0" err="1">
                <a:solidFill>
                  <a:srgbClr val="FF9917"/>
                </a:solidFill>
                <a:latin typeface="Figtree" pitchFamily="2" charset="0"/>
                <a:ea typeface="Raleway"/>
                <a:cs typeface="Raleway"/>
                <a:sym typeface="Raleway"/>
              </a:rPr>
              <a:t>safersacramento</a:t>
            </a:r>
            <a:endParaRPr sz="1800" b="0" i="0" u="none" strike="noStrike" cap="none" dirty="0">
              <a:solidFill>
                <a:srgbClr val="FF9917"/>
              </a:solidFill>
              <a:latin typeface="Figtree" pitchFamily="2" charset="0"/>
              <a:sym typeface="Arial"/>
            </a:endParaRPr>
          </a:p>
        </p:txBody>
      </p:sp>
      <p:sp>
        <p:nvSpPr>
          <p:cNvPr id="11" name="Google Shape;305;p26">
            <a:extLst>
              <a:ext uri="{FF2B5EF4-FFF2-40B4-BE49-F238E27FC236}">
                <a16:creationId xmlns:a16="http://schemas.microsoft.com/office/drawing/2014/main" id="{9A2E69FD-35EC-C25F-46F7-121877E9EDA6}"/>
              </a:ext>
            </a:extLst>
          </p:cNvPr>
          <p:cNvSpPr txBox="1"/>
          <p:nvPr/>
        </p:nvSpPr>
        <p:spPr>
          <a:xfrm>
            <a:off x="-1" y="3070412"/>
            <a:ext cx="9144000" cy="46163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2"/>
              </a:buClr>
              <a:buSzPts val="1100"/>
              <a:buFont typeface="Arial"/>
              <a:buNone/>
            </a:pPr>
            <a:r>
              <a:rPr lang="en" sz="1800" i="0" u="none" strike="noStrike" cap="none" dirty="0" err="1">
                <a:solidFill>
                  <a:srgbClr val="01579C"/>
                </a:solidFill>
                <a:latin typeface="Figtree" pitchFamily="2" charset="0"/>
                <a:ea typeface="Raleway"/>
                <a:cs typeface="Raleway"/>
                <a:sym typeface="Raleway"/>
              </a:rPr>
              <a:t>www.safersacramento.com</a:t>
            </a:r>
            <a:endParaRPr sz="1800" i="0" u="none" strike="noStrike" cap="none" dirty="0">
              <a:solidFill>
                <a:srgbClr val="01579C"/>
              </a:solidFill>
              <a:latin typeface="Figtree" pitchFamily="2" charset="0"/>
              <a:sym typeface="Arial"/>
            </a:endParaRPr>
          </a:p>
        </p:txBody>
      </p:sp>
      <p:pic>
        <p:nvPicPr>
          <p:cNvPr id="2" name="Google Shape;58;p2">
            <a:extLst>
              <a:ext uri="{FF2B5EF4-FFF2-40B4-BE49-F238E27FC236}">
                <a16:creationId xmlns:a16="http://schemas.microsoft.com/office/drawing/2014/main" id="{2BCF227F-2031-A4D3-8A7C-A36BFF00D69D}"/>
              </a:ext>
            </a:extLst>
          </p:cNvPr>
          <p:cNvPicPr preferRelativeResize="0"/>
          <p:nvPr/>
        </p:nvPicPr>
        <p:blipFill rotWithShape="1">
          <a:blip r:embed="rId6"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g242aa29ef66_0_15"/>
          <p:cNvSpPr txBox="1"/>
          <p:nvPr/>
        </p:nvSpPr>
        <p:spPr>
          <a:xfrm>
            <a:off x="425124" y="220393"/>
            <a:ext cx="82937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accent1"/>
                </a:solidFill>
                <a:latin typeface="Figtree" pitchFamily="2" charset="0"/>
              </a:rPr>
              <a:t>SAFER SACRAMENTO </a:t>
            </a:r>
            <a:r>
              <a:rPr lang="en-US" sz="1800" b="1" dirty="0">
                <a:solidFill>
                  <a:srgbClr val="FF9917"/>
                </a:solidFill>
                <a:latin typeface="Figtree" pitchFamily="2" charset="0"/>
              </a:rPr>
              <a:t>MISSION</a:t>
            </a:r>
            <a:endParaRPr lang="en-US" sz="1800" dirty="0">
              <a:solidFill>
                <a:srgbClr val="FF9917"/>
              </a:solidFill>
              <a:latin typeface="Figtree" pitchFamily="2" charset="0"/>
            </a:endParaRPr>
          </a:p>
        </p:txBody>
      </p:sp>
      <p:sp>
        <p:nvSpPr>
          <p:cNvPr id="66" name="Google Shape;66;g242aa29ef66_0_15"/>
          <p:cNvSpPr txBox="1"/>
          <p:nvPr/>
        </p:nvSpPr>
        <p:spPr>
          <a:xfrm>
            <a:off x="425125" y="1662074"/>
            <a:ext cx="3449451" cy="255451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0" i="0" dirty="0">
                <a:solidFill>
                  <a:srgbClr val="000000"/>
                </a:solidFill>
                <a:effectLst/>
                <a:latin typeface="Figtree" pitchFamily="2" charset="0"/>
              </a:rPr>
              <a:t>Safer Sacramento provides educational multimedia resources to guide individuals to make healthy choices and to avoid or reduce the potential harm from the use or misuse of alcohol, tobacco, marijuana, and other substances.</a:t>
            </a:r>
          </a:p>
          <a:p>
            <a:pPr marL="0" lvl="0" indent="0" algn="l" rtl="0">
              <a:spcBef>
                <a:spcPts val="0"/>
              </a:spcBef>
              <a:spcAft>
                <a:spcPts val="0"/>
              </a:spcAft>
              <a:buNone/>
            </a:pPr>
            <a:endParaRPr lang="en-US" dirty="0">
              <a:latin typeface="Figtree" pitchFamily="2" charset="0"/>
            </a:endParaRPr>
          </a:p>
          <a:p>
            <a:pPr marL="0" lvl="0" indent="0" algn="l" rtl="0">
              <a:spcBef>
                <a:spcPts val="0"/>
              </a:spcBef>
              <a:spcAft>
                <a:spcPts val="0"/>
              </a:spcAft>
              <a:buNone/>
            </a:pPr>
            <a:r>
              <a:rPr lang="en-US" b="1" dirty="0">
                <a:solidFill>
                  <a:schemeClr val="accent1"/>
                </a:solidFill>
                <a:latin typeface="Figtree" pitchFamily="2" charset="0"/>
              </a:rPr>
              <a:t>We leverage digital tools and platforms to reach communities across Sacramento County.</a:t>
            </a:r>
            <a:endParaRPr lang="en" b="1" dirty="0">
              <a:solidFill>
                <a:schemeClr val="accent1"/>
              </a:solidFill>
              <a:latin typeface="Figtree" pitchFamily="2" charset="0"/>
            </a:endParaRPr>
          </a:p>
        </p:txBody>
      </p:sp>
      <p:sp>
        <p:nvSpPr>
          <p:cNvPr id="3" name="Google Shape;65;g242aa29ef66_0_15">
            <a:extLst>
              <a:ext uri="{FF2B5EF4-FFF2-40B4-BE49-F238E27FC236}">
                <a16:creationId xmlns:a16="http://schemas.microsoft.com/office/drawing/2014/main" id="{A0CB96E9-7ECE-7DFB-8A20-39295ADB9379}"/>
              </a:ext>
            </a:extLst>
          </p:cNvPr>
          <p:cNvSpPr txBox="1"/>
          <p:nvPr/>
        </p:nvSpPr>
        <p:spPr>
          <a:xfrm>
            <a:off x="425123" y="1255099"/>
            <a:ext cx="8293751"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solidFill>
                  <a:schemeClr val="accent1"/>
                </a:solidFill>
                <a:latin typeface="Figtree" pitchFamily="2" charset="0"/>
              </a:rPr>
              <a:t>EDUCATION FOR ALL</a:t>
            </a:r>
            <a:endParaRPr lang="en-US" sz="1500" dirty="0">
              <a:solidFill>
                <a:srgbClr val="FF9917"/>
              </a:solidFill>
              <a:latin typeface="Figtree" pitchFamily="2" charset="0"/>
            </a:endParaRPr>
          </a:p>
        </p:txBody>
      </p:sp>
      <p:pic>
        <p:nvPicPr>
          <p:cNvPr id="5" name="Picture 4" descr="A group of people posing for a photo&#10;&#10;Description automatically generated">
            <a:extLst>
              <a:ext uri="{FF2B5EF4-FFF2-40B4-BE49-F238E27FC236}">
                <a16:creationId xmlns:a16="http://schemas.microsoft.com/office/drawing/2014/main" id="{CCB2A1B8-2B97-8384-FDF5-089E5647F2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9679" y="926911"/>
            <a:ext cx="5616618" cy="3743057"/>
          </a:xfrm>
          <a:prstGeom prst="rect">
            <a:avLst/>
          </a:prstGeom>
          <a:effectLst>
            <a:softEdge rad="317500"/>
          </a:effectLst>
        </p:spPr>
      </p:pic>
      <p:pic>
        <p:nvPicPr>
          <p:cNvPr id="2" name="Google Shape;58;p2">
            <a:extLst>
              <a:ext uri="{FF2B5EF4-FFF2-40B4-BE49-F238E27FC236}">
                <a16:creationId xmlns:a16="http://schemas.microsoft.com/office/drawing/2014/main" id="{0634B090-F02E-48BE-4256-15B98948DC28}"/>
              </a:ext>
            </a:extLst>
          </p:cNvPr>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177734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5" name="Picture 4" descr="A person with long hair and tattoos&#10;&#10;Description automatically generated">
            <a:extLst>
              <a:ext uri="{FF2B5EF4-FFF2-40B4-BE49-F238E27FC236}">
                <a16:creationId xmlns:a16="http://schemas.microsoft.com/office/drawing/2014/main" id="{6431498C-AF04-347B-78CB-74C4BA796E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5281" y="550189"/>
            <a:ext cx="2636095" cy="4462681"/>
          </a:xfrm>
          <a:prstGeom prst="rect">
            <a:avLst/>
          </a:prstGeom>
          <a:effectLst>
            <a:softEdge rad="317500"/>
          </a:effectLst>
        </p:spPr>
      </p:pic>
      <p:sp>
        <p:nvSpPr>
          <p:cNvPr id="65" name="Google Shape;65;g242aa29ef66_0_15"/>
          <p:cNvSpPr txBox="1"/>
          <p:nvPr/>
        </p:nvSpPr>
        <p:spPr>
          <a:xfrm>
            <a:off x="425124" y="220393"/>
            <a:ext cx="82937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accent1"/>
                </a:solidFill>
                <a:latin typeface="Figtree" pitchFamily="2" charset="0"/>
              </a:rPr>
              <a:t>SAFER SACRAMENTO </a:t>
            </a:r>
            <a:r>
              <a:rPr lang="en-US" sz="1800" b="1" dirty="0">
                <a:solidFill>
                  <a:srgbClr val="FF9917"/>
                </a:solidFill>
                <a:latin typeface="Figtree" pitchFamily="2" charset="0"/>
              </a:rPr>
              <a:t>GOALS</a:t>
            </a:r>
            <a:endParaRPr lang="en-US" sz="1800" dirty="0">
              <a:solidFill>
                <a:srgbClr val="FF9917"/>
              </a:solidFill>
              <a:latin typeface="Figtree" pitchFamily="2" charset="0"/>
            </a:endParaRPr>
          </a:p>
        </p:txBody>
      </p:sp>
      <p:sp>
        <p:nvSpPr>
          <p:cNvPr id="66" name="Google Shape;66;g242aa29ef66_0_15"/>
          <p:cNvSpPr txBox="1"/>
          <p:nvPr/>
        </p:nvSpPr>
        <p:spPr>
          <a:xfrm>
            <a:off x="425124" y="2055914"/>
            <a:ext cx="5249055" cy="2123628"/>
          </a:xfrm>
          <a:prstGeom prst="rect">
            <a:avLst/>
          </a:prstGeom>
          <a:noFill/>
          <a:ln>
            <a:noFill/>
          </a:ln>
        </p:spPr>
        <p:txBody>
          <a:bodyPr spcFirstLastPara="1" wrap="square" lIns="91425" tIns="91425" rIns="91425" bIns="91425" anchor="t" anchorCtr="0">
            <a:spAutoFit/>
          </a:bodyPr>
          <a:lstStyle/>
          <a:p>
            <a:pPr marL="342900" indent="-342900" algn="l">
              <a:buAutoNum type="arabicPeriod"/>
            </a:pPr>
            <a:r>
              <a:rPr lang="en-US" b="0" i="0" dirty="0">
                <a:solidFill>
                  <a:srgbClr val="000000"/>
                </a:solidFill>
                <a:effectLst/>
                <a:latin typeface="Figtree" pitchFamily="2" charset="0"/>
              </a:rPr>
              <a:t>Seamlessly blend science, art, and expertise to educate the citizens of Sacramento County on the effects of substance use and the importance of prevention and treatment.</a:t>
            </a:r>
          </a:p>
          <a:p>
            <a:pPr marL="342900" indent="-342900" algn="l">
              <a:buAutoNum type="arabicPeriod"/>
            </a:pPr>
            <a:endParaRPr lang="en-US" dirty="0">
              <a:latin typeface="Figtree" pitchFamily="2" charset="0"/>
            </a:endParaRPr>
          </a:p>
          <a:p>
            <a:pPr marL="342900" indent="-342900" algn="l">
              <a:buAutoNum type="arabicPeriod"/>
            </a:pPr>
            <a:r>
              <a:rPr lang="en-US" b="0" i="0" dirty="0">
                <a:solidFill>
                  <a:srgbClr val="000000"/>
                </a:solidFill>
                <a:effectLst/>
                <a:latin typeface="Figtree" pitchFamily="2" charset="0"/>
              </a:rPr>
              <a:t>Contribute to reducing the rate of substance use and its potential harm.</a:t>
            </a:r>
          </a:p>
          <a:p>
            <a:pPr marL="342900" indent="-342900" algn="l">
              <a:buAutoNum type="arabicPeriod"/>
            </a:pPr>
            <a:endParaRPr lang="en-US" dirty="0">
              <a:latin typeface="Figtree" pitchFamily="2" charset="0"/>
            </a:endParaRPr>
          </a:p>
          <a:p>
            <a:pPr marL="342900" indent="-342900" algn="l">
              <a:buAutoNum type="arabicPeriod"/>
            </a:pPr>
            <a:r>
              <a:rPr lang="en-US" b="0" i="0" dirty="0">
                <a:solidFill>
                  <a:srgbClr val="000000"/>
                </a:solidFill>
                <a:effectLst/>
                <a:latin typeface="Figtree" pitchFamily="2" charset="0"/>
              </a:rPr>
              <a:t>Promote equitable access to prevention, intervention, and treatment services for the citizens of Sacramento County.</a:t>
            </a:r>
          </a:p>
        </p:txBody>
      </p:sp>
      <p:sp>
        <p:nvSpPr>
          <p:cNvPr id="3" name="Google Shape;65;g242aa29ef66_0_15">
            <a:extLst>
              <a:ext uri="{FF2B5EF4-FFF2-40B4-BE49-F238E27FC236}">
                <a16:creationId xmlns:a16="http://schemas.microsoft.com/office/drawing/2014/main" id="{A0CB96E9-7ECE-7DFB-8A20-39295ADB9379}"/>
              </a:ext>
            </a:extLst>
          </p:cNvPr>
          <p:cNvSpPr txBox="1"/>
          <p:nvPr/>
        </p:nvSpPr>
        <p:spPr>
          <a:xfrm>
            <a:off x="425123" y="1409614"/>
            <a:ext cx="5820555"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solidFill>
                  <a:schemeClr val="accent1"/>
                </a:solidFill>
                <a:latin typeface="Figtree" pitchFamily="2" charset="0"/>
              </a:rPr>
              <a:t>EQUITABLE ACCESS TO PREVENTION, INTERVENTION, TREATMENT, AND HARM REDUCTION SERVICES</a:t>
            </a:r>
            <a:endParaRPr lang="en-US" sz="1500" dirty="0">
              <a:solidFill>
                <a:srgbClr val="FF9917"/>
              </a:solidFill>
              <a:latin typeface="Figtree" pitchFamily="2" charset="0"/>
            </a:endParaRPr>
          </a:p>
        </p:txBody>
      </p:sp>
      <p:pic>
        <p:nvPicPr>
          <p:cNvPr id="2" name="Google Shape;58;p2">
            <a:extLst>
              <a:ext uri="{FF2B5EF4-FFF2-40B4-BE49-F238E27FC236}">
                <a16:creationId xmlns:a16="http://schemas.microsoft.com/office/drawing/2014/main" id="{F7A2D1FA-A1FF-049D-64F1-375417B65642}"/>
              </a:ext>
            </a:extLst>
          </p:cNvPr>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283288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 name="Picture 5" descr="A computer screen with a picture of a group of people&#10;&#10;Description automatically generated">
            <a:extLst>
              <a:ext uri="{FF2B5EF4-FFF2-40B4-BE49-F238E27FC236}">
                <a16:creationId xmlns:a16="http://schemas.microsoft.com/office/drawing/2014/main" id="{29AA6B64-F71F-E326-CF59-EA395E637747}"/>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1966464" y="1266100"/>
            <a:ext cx="5208367" cy="2929706"/>
          </a:xfrm>
          <a:prstGeom prst="rect">
            <a:avLst/>
          </a:prstGeom>
        </p:spPr>
      </p:pic>
      <p:sp>
        <p:nvSpPr>
          <p:cNvPr id="65" name="Google Shape;65;g242aa29ef66_0_15"/>
          <p:cNvSpPr txBox="1"/>
          <p:nvPr/>
        </p:nvSpPr>
        <p:spPr>
          <a:xfrm>
            <a:off x="428475" y="467232"/>
            <a:ext cx="2660524" cy="738633"/>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1800" b="1" dirty="0">
                <a:solidFill>
                  <a:schemeClr val="accent1"/>
                </a:solidFill>
                <a:latin typeface="Figtree" pitchFamily="2" charset="0"/>
              </a:rPr>
              <a:t>SAFER SACRAMENTO </a:t>
            </a:r>
            <a:r>
              <a:rPr lang="en-US" sz="1800" b="1" dirty="0">
                <a:solidFill>
                  <a:srgbClr val="FF9917"/>
                </a:solidFill>
                <a:latin typeface="Figtree" pitchFamily="2" charset="0"/>
              </a:rPr>
              <a:t>DIGITAL ECOSYSTEM</a:t>
            </a:r>
            <a:endParaRPr lang="en-US" sz="1800" dirty="0">
              <a:solidFill>
                <a:srgbClr val="FF9917"/>
              </a:solidFill>
              <a:latin typeface="Figtree" pitchFamily="2" charset="0"/>
            </a:endParaRPr>
          </a:p>
        </p:txBody>
      </p:sp>
      <p:pic>
        <p:nvPicPr>
          <p:cNvPr id="10" name="Picture 9" descr="A blue outline of a thumbs up and a heart in a chat bubble&#10;&#10;Description automatically generated">
            <a:extLst>
              <a:ext uri="{FF2B5EF4-FFF2-40B4-BE49-F238E27FC236}">
                <a16:creationId xmlns:a16="http://schemas.microsoft.com/office/drawing/2014/main" id="{9F567383-ED7D-6D20-B250-E3DB5C86D8A8}"/>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a:off x="2187420" y="2226015"/>
            <a:ext cx="691470" cy="691470"/>
          </a:xfrm>
          <a:prstGeom prst="rect">
            <a:avLst/>
          </a:prstGeom>
        </p:spPr>
      </p:pic>
      <p:pic>
        <p:nvPicPr>
          <p:cNvPr id="11" name="Picture 10" descr="A blue and black logo&#10;&#10;Description automatically generated">
            <a:extLst>
              <a:ext uri="{FF2B5EF4-FFF2-40B4-BE49-F238E27FC236}">
                <a16:creationId xmlns:a16="http://schemas.microsoft.com/office/drawing/2014/main" id="{22DAD264-34B1-E809-17B0-B72E0EFF100D}"/>
              </a:ext>
            </a:extLst>
          </p:cNvPr>
          <p:cNvPicPr>
            <a:picLocks noChangeAspect="1"/>
          </p:cNvPicPr>
          <p:nvPr/>
        </p:nvPicPr>
        <p:blipFill>
          <a:blip r:embed="rId5" cstate="email">
            <a:biLevel thresh="50000"/>
            <a:extLst>
              <a:ext uri="{28A0092B-C50C-407E-A947-70E740481C1C}">
                <a14:useLocalDpi xmlns:a14="http://schemas.microsoft.com/office/drawing/2010/main"/>
              </a:ext>
            </a:extLst>
          </a:blip>
          <a:stretch>
            <a:fillRect/>
          </a:stretch>
        </p:blipFill>
        <p:spPr>
          <a:xfrm>
            <a:off x="4253589" y="422909"/>
            <a:ext cx="636815" cy="636815"/>
          </a:xfrm>
          <a:prstGeom prst="rect">
            <a:avLst/>
          </a:prstGeom>
        </p:spPr>
      </p:pic>
      <p:pic>
        <p:nvPicPr>
          <p:cNvPr id="13" name="Picture 12" descr="A blue and white website with text&#10;&#10;Description automatically generated">
            <a:extLst>
              <a:ext uri="{FF2B5EF4-FFF2-40B4-BE49-F238E27FC236}">
                <a16:creationId xmlns:a16="http://schemas.microsoft.com/office/drawing/2014/main" id="{C93C4DAC-9999-1BB5-796F-E47754DE1C8C}"/>
              </a:ext>
            </a:extLst>
          </p:cNvPr>
          <p:cNvPicPr>
            <a:picLocks noChangeAspect="1"/>
          </p:cNvPicPr>
          <p:nvPr/>
        </p:nvPicPr>
        <p:blipFill>
          <a:blip r:embed="rId6" cstate="email">
            <a:biLevel thresh="75000"/>
            <a:extLst>
              <a:ext uri="{28A0092B-C50C-407E-A947-70E740481C1C}">
                <a14:useLocalDpi xmlns:a14="http://schemas.microsoft.com/office/drawing/2010/main"/>
              </a:ext>
            </a:extLst>
          </a:blip>
          <a:stretch>
            <a:fillRect/>
          </a:stretch>
        </p:blipFill>
        <p:spPr>
          <a:xfrm>
            <a:off x="6262407" y="2296031"/>
            <a:ext cx="551438" cy="551438"/>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3BECA21D-B394-DB06-12A7-F656BEABD0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96277" y="4384218"/>
            <a:ext cx="551438" cy="551438"/>
          </a:xfrm>
          <a:prstGeom prst="rect">
            <a:avLst/>
          </a:prstGeom>
        </p:spPr>
      </p:pic>
      <p:sp>
        <p:nvSpPr>
          <p:cNvPr id="17" name="Oval 16">
            <a:extLst>
              <a:ext uri="{FF2B5EF4-FFF2-40B4-BE49-F238E27FC236}">
                <a16:creationId xmlns:a16="http://schemas.microsoft.com/office/drawing/2014/main" id="{1E9FA455-6761-561B-25BE-9D9A6BB62173}"/>
              </a:ext>
            </a:extLst>
          </p:cNvPr>
          <p:cNvSpPr/>
          <p:nvPr/>
        </p:nvSpPr>
        <p:spPr>
          <a:xfrm>
            <a:off x="2979944" y="1140249"/>
            <a:ext cx="3181409" cy="3181409"/>
          </a:xfrm>
          <a:prstGeom prst="ellipse">
            <a:avLst/>
          </a:prstGeom>
          <a:noFill/>
          <a:ln>
            <a:solidFill>
              <a:srgbClr val="FF99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oogle Shape;58;p2">
            <a:extLst>
              <a:ext uri="{FF2B5EF4-FFF2-40B4-BE49-F238E27FC236}">
                <a16:creationId xmlns:a16="http://schemas.microsoft.com/office/drawing/2014/main" id="{F07CB52B-8610-F48A-9775-C4482D86BCA7}"/>
              </a:ext>
            </a:extLst>
          </p:cNvPr>
          <p:cNvPicPr preferRelativeResize="0"/>
          <p:nvPr/>
        </p:nvPicPr>
        <p:blipFill rotWithShape="1">
          <a:blip r:embed="rId8"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164375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g242aa29ef66_0_15"/>
          <p:cNvSpPr txBox="1"/>
          <p:nvPr/>
        </p:nvSpPr>
        <p:spPr>
          <a:xfrm>
            <a:off x="0" y="694847"/>
            <a:ext cx="91440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a:solidFill>
                  <a:schemeClr val="accent1"/>
                </a:solidFill>
                <a:latin typeface="Figtree" pitchFamily="2" charset="0"/>
              </a:rPr>
              <a:t>MEETING PEOPLE WHERE THEY ARE </a:t>
            </a:r>
            <a:r>
              <a:rPr lang="en-US" sz="1800" b="1" dirty="0">
                <a:solidFill>
                  <a:srgbClr val="FF9917"/>
                </a:solidFill>
                <a:latin typeface="Figtree" pitchFamily="2" charset="0"/>
              </a:rPr>
              <a:t>SOCIAL MEDIA</a:t>
            </a:r>
            <a:endParaRPr lang="en-US" sz="1800" dirty="0">
              <a:solidFill>
                <a:srgbClr val="FF9917"/>
              </a:solidFill>
              <a:latin typeface="Figtree" pitchFamily="2" charset="0"/>
            </a:endParaRPr>
          </a:p>
        </p:txBody>
      </p:sp>
      <p:sp>
        <p:nvSpPr>
          <p:cNvPr id="10" name="Google Shape;66;g242aa29ef66_0_15">
            <a:extLst>
              <a:ext uri="{FF2B5EF4-FFF2-40B4-BE49-F238E27FC236}">
                <a16:creationId xmlns:a16="http://schemas.microsoft.com/office/drawing/2014/main" id="{BAECEE01-830E-65CA-17C4-061139C437E6}"/>
              </a:ext>
            </a:extLst>
          </p:cNvPr>
          <p:cNvSpPr txBox="1"/>
          <p:nvPr/>
        </p:nvSpPr>
        <p:spPr>
          <a:xfrm>
            <a:off x="254187" y="1159455"/>
            <a:ext cx="8611782" cy="830966"/>
          </a:xfrm>
          <a:prstGeom prst="rect">
            <a:avLst/>
          </a:prstGeom>
          <a:noFill/>
          <a:ln>
            <a:noFill/>
          </a:ln>
        </p:spPr>
        <p:txBody>
          <a:bodyPr spcFirstLastPara="1" wrap="square" lIns="91425" tIns="91425" rIns="91425" bIns="91425" anchor="t" anchorCtr="0">
            <a:spAutoFit/>
          </a:bodyPr>
          <a:lstStyle/>
          <a:p>
            <a:pPr algn="l"/>
            <a:r>
              <a:rPr lang="en-US" dirty="0"/>
              <a:t>By harnessing the power and reach of social media and crafting effective strategies across multiple channels and media types, our outreach efforts align with evidence-based practices for translating science into public health messages and promoting behavior change.</a:t>
            </a:r>
            <a:endParaRPr lang="en-US" dirty="0">
              <a:solidFill>
                <a:schemeClr val="bg2"/>
              </a:solidFill>
              <a:effectLst/>
              <a:latin typeface="Figtree" pitchFamily="2" charset="0"/>
            </a:endParaRPr>
          </a:p>
        </p:txBody>
      </p:sp>
      <p:sp>
        <p:nvSpPr>
          <p:cNvPr id="6" name="Rectangle 5">
            <a:extLst>
              <a:ext uri="{FF2B5EF4-FFF2-40B4-BE49-F238E27FC236}">
                <a16:creationId xmlns:a16="http://schemas.microsoft.com/office/drawing/2014/main" id="{1F939607-27B6-11A6-16DA-A538F81692AA}"/>
              </a:ext>
            </a:extLst>
          </p:cNvPr>
          <p:cNvSpPr/>
          <p:nvPr/>
        </p:nvSpPr>
        <p:spPr>
          <a:xfrm>
            <a:off x="254191" y="2184291"/>
            <a:ext cx="2030276" cy="2418705"/>
          </a:xfrm>
          <a:prstGeom prst="rect">
            <a:avLst/>
          </a:prstGeom>
          <a:solidFill>
            <a:srgbClr val="0157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13F8D18-5FD3-A1B8-A010-DDCD12CF667A}"/>
              </a:ext>
            </a:extLst>
          </p:cNvPr>
          <p:cNvSpPr/>
          <p:nvPr/>
        </p:nvSpPr>
        <p:spPr>
          <a:xfrm>
            <a:off x="254188" y="2184292"/>
            <a:ext cx="2030276" cy="551158"/>
          </a:xfrm>
          <a:prstGeom prst="rect">
            <a:avLst/>
          </a:prstGeom>
          <a:solidFill>
            <a:srgbClr val="FF99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0">
            <a:extLst>
              <a:ext uri="{FF2B5EF4-FFF2-40B4-BE49-F238E27FC236}">
                <a16:creationId xmlns:a16="http://schemas.microsoft.com/office/drawing/2014/main" id="{549F6FED-F694-7CF5-0169-C91C1DB4331E}"/>
              </a:ext>
            </a:extLst>
          </p:cNvPr>
          <p:cNvSpPr txBox="1"/>
          <p:nvPr/>
        </p:nvSpPr>
        <p:spPr>
          <a:xfrm>
            <a:off x="254188" y="2305982"/>
            <a:ext cx="2030275" cy="276999"/>
          </a:xfrm>
          <a:prstGeom prst="rect">
            <a:avLst/>
          </a:prstGeom>
          <a:noFill/>
        </p:spPr>
        <p:txBody>
          <a:bodyPr wrap="square" rtlCol="0">
            <a:spAutoFit/>
          </a:bodyPr>
          <a:lstStyle/>
          <a:p>
            <a:pPr algn="ctr"/>
            <a:r>
              <a:rPr lang="en-US" sz="1200" b="1" dirty="0">
                <a:solidFill>
                  <a:schemeClr val="bg1"/>
                </a:solidFill>
              </a:rPr>
              <a:t>SOCIAL VALIDITY</a:t>
            </a:r>
          </a:p>
        </p:txBody>
      </p:sp>
      <p:sp>
        <p:nvSpPr>
          <p:cNvPr id="13" name="TextBox 12">
            <a:extLst>
              <a:ext uri="{FF2B5EF4-FFF2-40B4-BE49-F238E27FC236}">
                <a16:creationId xmlns:a16="http://schemas.microsoft.com/office/drawing/2014/main" id="{2174E8B5-82CD-0EE1-C6B1-CF64A82C2BAD}"/>
              </a:ext>
            </a:extLst>
          </p:cNvPr>
          <p:cNvSpPr txBox="1"/>
          <p:nvPr/>
        </p:nvSpPr>
        <p:spPr>
          <a:xfrm>
            <a:off x="254187" y="2778680"/>
            <a:ext cx="2030276" cy="954107"/>
          </a:xfrm>
          <a:prstGeom prst="rect">
            <a:avLst/>
          </a:prstGeom>
          <a:noFill/>
        </p:spPr>
        <p:txBody>
          <a:bodyPr wrap="square" rtlCol="0">
            <a:spAutoFit/>
          </a:bodyPr>
          <a:lstStyle/>
          <a:p>
            <a:pPr algn="ctr"/>
            <a:r>
              <a:rPr lang="en-US" dirty="0">
                <a:solidFill>
                  <a:schemeClr val="bg1"/>
                </a:solidFill>
              </a:rPr>
              <a:t>Content is presented in a way that fits with the viewer’s life and values.</a:t>
            </a:r>
          </a:p>
        </p:txBody>
      </p:sp>
      <p:sp>
        <p:nvSpPr>
          <p:cNvPr id="14" name="Rectangle 13">
            <a:extLst>
              <a:ext uri="{FF2B5EF4-FFF2-40B4-BE49-F238E27FC236}">
                <a16:creationId xmlns:a16="http://schemas.microsoft.com/office/drawing/2014/main" id="{303539A1-B5F6-2A40-80C9-594702CD14F6}"/>
              </a:ext>
            </a:extLst>
          </p:cNvPr>
          <p:cNvSpPr/>
          <p:nvPr/>
        </p:nvSpPr>
        <p:spPr>
          <a:xfrm>
            <a:off x="2448028" y="2184291"/>
            <a:ext cx="2030277" cy="2418705"/>
          </a:xfrm>
          <a:prstGeom prst="rect">
            <a:avLst/>
          </a:prstGeom>
          <a:solidFill>
            <a:srgbClr val="0157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E383642-9ABC-B979-865E-0B4EAE416703}"/>
              </a:ext>
            </a:extLst>
          </p:cNvPr>
          <p:cNvSpPr/>
          <p:nvPr/>
        </p:nvSpPr>
        <p:spPr>
          <a:xfrm>
            <a:off x="2448028" y="2184292"/>
            <a:ext cx="2030278" cy="551158"/>
          </a:xfrm>
          <a:prstGeom prst="rect">
            <a:avLst/>
          </a:prstGeom>
          <a:solidFill>
            <a:srgbClr val="FF99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2E12C230-0F05-F522-ACB8-C1EDB1919BA4}"/>
              </a:ext>
            </a:extLst>
          </p:cNvPr>
          <p:cNvSpPr txBox="1"/>
          <p:nvPr/>
        </p:nvSpPr>
        <p:spPr>
          <a:xfrm>
            <a:off x="2448028" y="2305982"/>
            <a:ext cx="2007031" cy="276999"/>
          </a:xfrm>
          <a:prstGeom prst="rect">
            <a:avLst/>
          </a:prstGeom>
          <a:noFill/>
        </p:spPr>
        <p:txBody>
          <a:bodyPr wrap="square" rtlCol="0">
            <a:spAutoFit/>
          </a:bodyPr>
          <a:lstStyle/>
          <a:p>
            <a:pPr algn="ctr"/>
            <a:r>
              <a:rPr lang="en-US" sz="1200" b="1" dirty="0">
                <a:solidFill>
                  <a:schemeClr val="bg1"/>
                </a:solidFill>
              </a:rPr>
              <a:t>IMMEDIACY</a:t>
            </a:r>
          </a:p>
        </p:txBody>
      </p:sp>
      <p:sp>
        <p:nvSpPr>
          <p:cNvPr id="17" name="TextBox 16">
            <a:extLst>
              <a:ext uri="{FF2B5EF4-FFF2-40B4-BE49-F238E27FC236}">
                <a16:creationId xmlns:a16="http://schemas.microsoft.com/office/drawing/2014/main" id="{49D9E377-C00E-F5E8-B49F-2F89A1F4891F}"/>
              </a:ext>
            </a:extLst>
          </p:cNvPr>
          <p:cNvSpPr txBox="1"/>
          <p:nvPr/>
        </p:nvSpPr>
        <p:spPr>
          <a:xfrm>
            <a:off x="2448025" y="2778680"/>
            <a:ext cx="2030276" cy="1384995"/>
          </a:xfrm>
          <a:prstGeom prst="rect">
            <a:avLst/>
          </a:prstGeom>
          <a:noFill/>
        </p:spPr>
        <p:txBody>
          <a:bodyPr wrap="square" rtlCol="0">
            <a:spAutoFit/>
          </a:bodyPr>
          <a:lstStyle/>
          <a:p>
            <a:pPr algn="ctr"/>
            <a:r>
              <a:rPr lang="en-US" dirty="0">
                <a:solidFill>
                  <a:schemeClr val="bg1"/>
                </a:solidFill>
              </a:rPr>
              <a:t>Content is grounded in current information and true stories that lend a sense of immediacy and importance to the content presented. </a:t>
            </a:r>
          </a:p>
        </p:txBody>
      </p:sp>
      <p:sp>
        <p:nvSpPr>
          <p:cNvPr id="18" name="Rectangle 17">
            <a:extLst>
              <a:ext uri="{FF2B5EF4-FFF2-40B4-BE49-F238E27FC236}">
                <a16:creationId xmlns:a16="http://schemas.microsoft.com/office/drawing/2014/main" id="{BE1BB2A8-048B-1CDC-3C2B-3BB959B6F112}"/>
              </a:ext>
            </a:extLst>
          </p:cNvPr>
          <p:cNvSpPr/>
          <p:nvPr/>
        </p:nvSpPr>
        <p:spPr>
          <a:xfrm>
            <a:off x="4641864" y="2184291"/>
            <a:ext cx="2030276" cy="2418705"/>
          </a:xfrm>
          <a:prstGeom prst="rect">
            <a:avLst/>
          </a:prstGeom>
          <a:solidFill>
            <a:srgbClr val="0157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4B5BE63-A4D9-1E17-6CBA-1E89D25FFCC9}"/>
              </a:ext>
            </a:extLst>
          </p:cNvPr>
          <p:cNvSpPr/>
          <p:nvPr/>
        </p:nvSpPr>
        <p:spPr>
          <a:xfrm>
            <a:off x="4641863" y="2184292"/>
            <a:ext cx="2030276" cy="551158"/>
          </a:xfrm>
          <a:prstGeom prst="rect">
            <a:avLst/>
          </a:prstGeom>
          <a:solidFill>
            <a:srgbClr val="FF99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TextBox 19">
            <a:extLst>
              <a:ext uri="{FF2B5EF4-FFF2-40B4-BE49-F238E27FC236}">
                <a16:creationId xmlns:a16="http://schemas.microsoft.com/office/drawing/2014/main" id="{03C2980B-4D32-720C-4D83-333B57902925}"/>
              </a:ext>
            </a:extLst>
          </p:cNvPr>
          <p:cNvSpPr txBox="1"/>
          <p:nvPr/>
        </p:nvSpPr>
        <p:spPr>
          <a:xfrm>
            <a:off x="4641863" y="2229038"/>
            <a:ext cx="2030276" cy="461665"/>
          </a:xfrm>
          <a:prstGeom prst="rect">
            <a:avLst/>
          </a:prstGeom>
          <a:noFill/>
        </p:spPr>
        <p:txBody>
          <a:bodyPr wrap="square" rtlCol="0">
            <a:spAutoFit/>
          </a:bodyPr>
          <a:lstStyle/>
          <a:p>
            <a:pPr algn="ctr"/>
            <a:r>
              <a:rPr lang="en-US" sz="1200" b="1" dirty="0">
                <a:solidFill>
                  <a:schemeClr val="bg1"/>
                </a:solidFill>
              </a:rPr>
              <a:t>ECOLOGOCAL</a:t>
            </a:r>
          </a:p>
          <a:p>
            <a:pPr algn="ctr"/>
            <a:r>
              <a:rPr lang="en-US" sz="1200" b="1" dirty="0">
                <a:solidFill>
                  <a:schemeClr val="bg1"/>
                </a:solidFill>
              </a:rPr>
              <a:t>VALIDITY</a:t>
            </a:r>
          </a:p>
        </p:txBody>
      </p:sp>
      <p:sp>
        <p:nvSpPr>
          <p:cNvPr id="21" name="TextBox 20">
            <a:extLst>
              <a:ext uri="{FF2B5EF4-FFF2-40B4-BE49-F238E27FC236}">
                <a16:creationId xmlns:a16="http://schemas.microsoft.com/office/drawing/2014/main" id="{6682F78A-E8E6-272A-F84E-F21DACFF06EA}"/>
              </a:ext>
            </a:extLst>
          </p:cNvPr>
          <p:cNvSpPr txBox="1"/>
          <p:nvPr/>
        </p:nvSpPr>
        <p:spPr>
          <a:xfrm>
            <a:off x="4641859" y="2778680"/>
            <a:ext cx="2030280" cy="1169551"/>
          </a:xfrm>
          <a:prstGeom prst="rect">
            <a:avLst/>
          </a:prstGeom>
          <a:noFill/>
        </p:spPr>
        <p:txBody>
          <a:bodyPr wrap="square" rtlCol="0">
            <a:spAutoFit/>
          </a:bodyPr>
          <a:lstStyle/>
          <a:p>
            <a:pPr algn="ctr"/>
            <a:r>
              <a:rPr lang="en-US" dirty="0">
                <a:solidFill>
                  <a:schemeClr val="bg1"/>
                </a:solidFill>
              </a:rPr>
              <a:t>Content is delivered in a manner and within an online environment that is appropriate and non-threatening.</a:t>
            </a:r>
          </a:p>
        </p:txBody>
      </p:sp>
      <p:sp>
        <p:nvSpPr>
          <p:cNvPr id="26" name="Rectangle 25">
            <a:extLst>
              <a:ext uri="{FF2B5EF4-FFF2-40B4-BE49-F238E27FC236}">
                <a16:creationId xmlns:a16="http://schemas.microsoft.com/office/drawing/2014/main" id="{73DC171D-FD5A-8F5E-062E-9B5C6596B9CD}"/>
              </a:ext>
            </a:extLst>
          </p:cNvPr>
          <p:cNvSpPr/>
          <p:nvPr/>
        </p:nvSpPr>
        <p:spPr>
          <a:xfrm>
            <a:off x="6855768" y="2184291"/>
            <a:ext cx="2030277" cy="2418705"/>
          </a:xfrm>
          <a:prstGeom prst="rect">
            <a:avLst/>
          </a:prstGeom>
          <a:solidFill>
            <a:srgbClr val="0157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6E598F5-8FBB-2EB3-DEEF-876A91435A04}"/>
              </a:ext>
            </a:extLst>
          </p:cNvPr>
          <p:cNvSpPr/>
          <p:nvPr/>
        </p:nvSpPr>
        <p:spPr>
          <a:xfrm>
            <a:off x="6858939" y="2184292"/>
            <a:ext cx="2027105" cy="551158"/>
          </a:xfrm>
          <a:prstGeom prst="rect">
            <a:avLst/>
          </a:prstGeom>
          <a:solidFill>
            <a:srgbClr val="FF99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87B50D56-8FB7-1720-6C74-E0732E5B8F43}"/>
              </a:ext>
            </a:extLst>
          </p:cNvPr>
          <p:cNvSpPr txBox="1"/>
          <p:nvPr/>
        </p:nvSpPr>
        <p:spPr>
          <a:xfrm>
            <a:off x="6858940" y="2250653"/>
            <a:ext cx="2027104" cy="461665"/>
          </a:xfrm>
          <a:prstGeom prst="rect">
            <a:avLst/>
          </a:prstGeom>
          <a:noFill/>
        </p:spPr>
        <p:txBody>
          <a:bodyPr wrap="square" rtlCol="0">
            <a:spAutoFit/>
          </a:bodyPr>
          <a:lstStyle/>
          <a:p>
            <a:pPr algn="ctr"/>
            <a:r>
              <a:rPr lang="en-US" sz="1200" b="1" dirty="0">
                <a:solidFill>
                  <a:schemeClr val="bg1"/>
                </a:solidFill>
              </a:rPr>
              <a:t>STAKEHOLDER</a:t>
            </a:r>
          </a:p>
          <a:p>
            <a:pPr algn="ctr"/>
            <a:r>
              <a:rPr lang="en-US" sz="1200" b="1" dirty="0">
                <a:solidFill>
                  <a:schemeClr val="bg1"/>
                </a:solidFill>
              </a:rPr>
              <a:t>PARTICIPATION</a:t>
            </a:r>
          </a:p>
        </p:txBody>
      </p:sp>
      <p:sp>
        <p:nvSpPr>
          <p:cNvPr id="25" name="TextBox 24">
            <a:extLst>
              <a:ext uri="{FF2B5EF4-FFF2-40B4-BE49-F238E27FC236}">
                <a16:creationId xmlns:a16="http://schemas.microsoft.com/office/drawing/2014/main" id="{442590D7-776F-76D7-03F7-86CBC5712A1D}"/>
              </a:ext>
            </a:extLst>
          </p:cNvPr>
          <p:cNvSpPr txBox="1"/>
          <p:nvPr/>
        </p:nvSpPr>
        <p:spPr>
          <a:xfrm>
            <a:off x="6835693" y="2778680"/>
            <a:ext cx="2030276" cy="1384995"/>
          </a:xfrm>
          <a:prstGeom prst="rect">
            <a:avLst/>
          </a:prstGeom>
          <a:noFill/>
        </p:spPr>
        <p:txBody>
          <a:bodyPr wrap="square" rtlCol="0">
            <a:spAutoFit/>
          </a:bodyPr>
          <a:lstStyle/>
          <a:p>
            <a:pPr algn="ctr"/>
            <a:r>
              <a:rPr lang="en-US" dirty="0">
                <a:solidFill>
                  <a:schemeClr val="bg1"/>
                </a:solidFill>
              </a:rPr>
              <a:t>Content is designed to be engaging and to place learners in control of receiving the information, making them active learners.</a:t>
            </a:r>
          </a:p>
        </p:txBody>
      </p:sp>
      <p:pic>
        <p:nvPicPr>
          <p:cNvPr id="2" name="Google Shape;58;p2">
            <a:extLst>
              <a:ext uri="{FF2B5EF4-FFF2-40B4-BE49-F238E27FC236}">
                <a16:creationId xmlns:a16="http://schemas.microsoft.com/office/drawing/2014/main" id="{75AB746D-C676-A200-A43D-CC3267244ED2}"/>
              </a:ext>
            </a:extLst>
          </p:cNvPr>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339482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4" name="Google Shape;65;g242aa29ef66_0_15">
            <a:extLst>
              <a:ext uri="{FF2B5EF4-FFF2-40B4-BE49-F238E27FC236}">
                <a16:creationId xmlns:a16="http://schemas.microsoft.com/office/drawing/2014/main" id="{F4BEAB53-5C67-147C-4B82-252422BC324A}"/>
              </a:ext>
            </a:extLst>
          </p:cNvPr>
          <p:cNvSpPr txBox="1"/>
          <p:nvPr/>
        </p:nvSpPr>
        <p:spPr>
          <a:xfrm>
            <a:off x="425123" y="341250"/>
            <a:ext cx="8341035" cy="4154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solidFill>
                  <a:schemeClr val="accent1"/>
                </a:solidFill>
                <a:latin typeface="Figtree" pitchFamily="2" charset="0"/>
              </a:rPr>
              <a:t>KEY RESULTS </a:t>
            </a:r>
            <a:r>
              <a:rPr lang="en-US" sz="1500" b="1" dirty="0">
                <a:solidFill>
                  <a:srgbClr val="FF9917"/>
                </a:solidFill>
                <a:latin typeface="Figtree" pitchFamily="2" charset="0"/>
              </a:rPr>
              <a:t>PROJECT OVERVIEW SINCE MARCH 2023</a:t>
            </a:r>
            <a:endParaRPr lang="en-US" sz="1500" dirty="0">
              <a:solidFill>
                <a:srgbClr val="FF9917"/>
              </a:solidFill>
              <a:latin typeface="Figtree" pitchFamily="2" charset="0"/>
            </a:endParaRPr>
          </a:p>
        </p:txBody>
      </p:sp>
      <p:pic>
        <p:nvPicPr>
          <p:cNvPr id="8" name="Picture 7" descr="A blue eye with a pie chart in the center&#10;&#10;Description automatically generated">
            <a:extLst>
              <a:ext uri="{FF2B5EF4-FFF2-40B4-BE49-F238E27FC236}">
                <a16:creationId xmlns:a16="http://schemas.microsoft.com/office/drawing/2014/main" id="{FE3084CB-81E8-8B59-90B4-5CE5DECED3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5028" y="1187227"/>
            <a:ext cx="636815" cy="636815"/>
          </a:xfrm>
          <a:prstGeom prst="rect">
            <a:avLst/>
          </a:prstGeom>
        </p:spPr>
      </p:pic>
      <p:sp>
        <p:nvSpPr>
          <p:cNvPr id="9" name="Google Shape;65;g242aa29ef66_0_15">
            <a:extLst>
              <a:ext uri="{FF2B5EF4-FFF2-40B4-BE49-F238E27FC236}">
                <a16:creationId xmlns:a16="http://schemas.microsoft.com/office/drawing/2014/main" id="{07A88AC2-80C8-721A-61D5-F1F36A814393}"/>
              </a:ext>
            </a:extLst>
          </p:cNvPr>
          <p:cNvSpPr txBox="1"/>
          <p:nvPr/>
        </p:nvSpPr>
        <p:spPr>
          <a:xfrm>
            <a:off x="437078" y="1903427"/>
            <a:ext cx="1852713"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FF9917"/>
                </a:solidFill>
                <a:latin typeface="Figtree" pitchFamily="2" charset="0"/>
              </a:rPr>
              <a:t>3.9M+ IMPRESSIONS</a:t>
            </a:r>
            <a:endParaRPr lang="en-US" sz="1200" dirty="0">
              <a:solidFill>
                <a:srgbClr val="FF9917"/>
              </a:solidFill>
              <a:latin typeface="Figtree" pitchFamily="2" charset="0"/>
            </a:endParaRPr>
          </a:p>
        </p:txBody>
      </p:sp>
      <p:sp>
        <p:nvSpPr>
          <p:cNvPr id="11" name="Google Shape;65;g242aa29ef66_0_15">
            <a:extLst>
              <a:ext uri="{FF2B5EF4-FFF2-40B4-BE49-F238E27FC236}">
                <a16:creationId xmlns:a16="http://schemas.microsoft.com/office/drawing/2014/main" id="{690B7587-8251-C50B-2D67-573CEB4747F3}"/>
              </a:ext>
            </a:extLst>
          </p:cNvPr>
          <p:cNvSpPr txBox="1"/>
          <p:nvPr/>
        </p:nvSpPr>
        <p:spPr>
          <a:xfrm>
            <a:off x="254595" y="2189925"/>
            <a:ext cx="2217677" cy="738633"/>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dirty="0">
                <a:solidFill>
                  <a:schemeClr val="bg2"/>
                </a:solidFill>
                <a:latin typeface="Figtree" pitchFamily="2" charset="0"/>
              </a:rPr>
              <a:t>We saturated our target market with engaging content</a:t>
            </a:r>
          </a:p>
        </p:txBody>
      </p:sp>
      <p:pic>
        <p:nvPicPr>
          <p:cNvPr id="13" name="Picture 12" descr="A blue outline of a thumbs up and a heart in a chat bubble&#10;&#10;Description automatically generated">
            <a:extLst>
              <a:ext uri="{FF2B5EF4-FFF2-40B4-BE49-F238E27FC236}">
                <a16:creationId xmlns:a16="http://schemas.microsoft.com/office/drawing/2014/main" id="{6A49B6B9-E271-99E0-FEE0-1DF83665C6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6262" y="1132572"/>
            <a:ext cx="691470" cy="691470"/>
          </a:xfrm>
          <a:prstGeom prst="rect">
            <a:avLst/>
          </a:prstGeom>
        </p:spPr>
      </p:pic>
      <p:sp>
        <p:nvSpPr>
          <p:cNvPr id="14" name="Google Shape;65;g242aa29ef66_0_15">
            <a:extLst>
              <a:ext uri="{FF2B5EF4-FFF2-40B4-BE49-F238E27FC236}">
                <a16:creationId xmlns:a16="http://schemas.microsoft.com/office/drawing/2014/main" id="{4AFF515D-CC88-0515-5ED2-531497AC1C8B}"/>
              </a:ext>
            </a:extLst>
          </p:cNvPr>
          <p:cNvSpPr txBox="1"/>
          <p:nvPr/>
        </p:nvSpPr>
        <p:spPr>
          <a:xfrm>
            <a:off x="3550098" y="1897914"/>
            <a:ext cx="2043797"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FF9917"/>
                </a:solidFill>
                <a:latin typeface="Figtree" pitchFamily="2" charset="0"/>
              </a:rPr>
              <a:t>141K+ ENGAGEMENTS</a:t>
            </a:r>
            <a:endParaRPr lang="en-US" sz="1200" dirty="0">
              <a:solidFill>
                <a:srgbClr val="FF9917"/>
              </a:solidFill>
              <a:latin typeface="Figtree" pitchFamily="2" charset="0"/>
            </a:endParaRPr>
          </a:p>
        </p:txBody>
      </p:sp>
      <p:sp>
        <p:nvSpPr>
          <p:cNvPr id="15" name="Google Shape;65;g242aa29ef66_0_15">
            <a:extLst>
              <a:ext uri="{FF2B5EF4-FFF2-40B4-BE49-F238E27FC236}">
                <a16:creationId xmlns:a16="http://schemas.microsoft.com/office/drawing/2014/main" id="{86D9C34C-7497-A900-FE4A-7872B84A4DF9}"/>
              </a:ext>
            </a:extLst>
          </p:cNvPr>
          <p:cNvSpPr txBox="1"/>
          <p:nvPr/>
        </p:nvSpPr>
        <p:spPr>
          <a:xfrm>
            <a:off x="3463160" y="2192004"/>
            <a:ext cx="2217677" cy="553968"/>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dirty="0">
                <a:solidFill>
                  <a:schemeClr val="bg2"/>
                </a:solidFill>
                <a:latin typeface="Figtree" pitchFamily="2" charset="0"/>
              </a:rPr>
              <a:t>Likes, clicks, shares, comments, saves </a:t>
            </a:r>
          </a:p>
        </p:txBody>
      </p:sp>
      <p:pic>
        <p:nvPicPr>
          <p:cNvPr id="17" name="Picture 16" descr="A blue mouse cursor pointing towards a black background&#10;&#10;Description automatically generated">
            <a:extLst>
              <a:ext uri="{FF2B5EF4-FFF2-40B4-BE49-F238E27FC236}">
                <a16:creationId xmlns:a16="http://schemas.microsoft.com/office/drawing/2014/main" id="{1D1E10E7-CDC1-43FC-7708-6A33A7CDC6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2151" y="1187227"/>
            <a:ext cx="564218" cy="564218"/>
          </a:xfrm>
          <a:prstGeom prst="rect">
            <a:avLst/>
          </a:prstGeom>
        </p:spPr>
      </p:pic>
      <p:sp>
        <p:nvSpPr>
          <p:cNvPr id="18" name="Google Shape;65;g242aa29ef66_0_15">
            <a:extLst>
              <a:ext uri="{FF2B5EF4-FFF2-40B4-BE49-F238E27FC236}">
                <a16:creationId xmlns:a16="http://schemas.microsoft.com/office/drawing/2014/main" id="{EF7B0660-98FD-C80E-BC73-1EE59F321262}"/>
              </a:ext>
            </a:extLst>
          </p:cNvPr>
          <p:cNvSpPr txBox="1"/>
          <p:nvPr/>
        </p:nvSpPr>
        <p:spPr>
          <a:xfrm>
            <a:off x="6722361" y="1904238"/>
            <a:ext cx="2043797"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FF9917"/>
                </a:solidFill>
                <a:latin typeface="Figtree" pitchFamily="2" charset="0"/>
              </a:rPr>
              <a:t>29K+ CLICKS</a:t>
            </a:r>
            <a:endParaRPr lang="en-US" sz="1200" dirty="0">
              <a:solidFill>
                <a:srgbClr val="FF9917"/>
              </a:solidFill>
              <a:latin typeface="Figtree" pitchFamily="2" charset="0"/>
            </a:endParaRPr>
          </a:p>
        </p:txBody>
      </p:sp>
      <p:sp>
        <p:nvSpPr>
          <p:cNvPr id="19" name="Google Shape;65;g242aa29ef66_0_15">
            <a:extLst>
              <a:ext uri="{FF2B5EF4-FFF2-40B4-BE49-F238E27FC236}">
                <a16:creationId xmlns:a16="http://schemas.microsoft.com/office/drawing/2014/main" id="{5A21D576-D281-DACF-2D42-6DBB02A1BC5A}"/>
              </a:ext>
            </a:extLst>
          </p:cNvPr>
          <p:cNvSpPr txBox="1"/>
          <p:nvPr/>
        </p:nvSpPr>
        <p:spPr>
          <a:xfrm>
            <a:off x="6584347" y="2189925"/>
            <a:ext cx="2408761" cy="553968"/>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dirty="0">
                <a:solidFill>
                  <a:schemeClr val="bg2"/>
                </a:solidFill>
                <a:latin typeface="Figtree" pitchFamily="2" charset="0"/>
              </a:rPr>
              <a:t>After seeing our content, audiences wanted to learn more</a:t>
            </a:r>
          </a:p>
        </p:txBody>
      </p:sp>
      <p:pic>
        <p:nvPicPr>
          <p:cNvPr id="21" name="Picture 20" descr="A computer screen with a cursor&#10;&#10;Description automatically generated">
            <a:extLst>
              <a:ext uri="{FF2B5EF4-FFF2-40B4-BE49-F238E27FC236}">
                <a16:creationId xmlns:a16="http://schemas.microsoft.com/office/drawing/2014/main" id="{877A8E98-9F3D-72B6-F967-A06B88ABD0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53592" y="3028603"/>
            <a:ext cx="636815" cy="636815"/>
          </a:xfrm>
          <a:prstGeom prst="rect">
            <a:avLst/>
          </a:prstGeom>
        </p:spPr>
      </p:pic>
      <p:sp>
        <p:nvSpPr>
          <p:cNvPr id="22" name="Google Shape;65;g242aa29ef66_0_15">
            <a:extLst>
              <a:ext uri="{FF2B5EF4-FFF2-40B4-BE49-F238E27FC236}">
                <a16:creationId xmlns:a16="http://schemas.microsoft.com/office/drawing/2014/main" id="{A02CAC79-F051-9066-0CC5-C80E5E62D811}"/>
              </a:ext>
            </a:extLst>
          </p:cNvPr>
          <p:cNvSpPr txBox="1"/>
          <p:nvPr/>
        </p:nvSpPr>
        <p:spPr>
          <a:xfrm>
            <a:off x="341534" y="3699895"/>
            <a:ext cx="2043797"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FF9917"/>
                </a:solidFill>
                <a:latin typeface="Figtree" pitchFamily="2" charset="0"/>
              </a:rPr>
              <a:t>55K+ WEBSITE VISITS</a:t>
            </a:r>
            <a:endParaRPr lang="en-US" sz="1200" dirty="0">
              <a:solidFill>
                <a:srgbClr val="FF9917"/>
              </a:solidFill>
              <a:latin typeface="Figtree" pitchFamily="2" charset="0"/>
            </a:endParaRPr>
          </a:p>
        </p:txBody>
      </p:sp>
      <p:sp>
        <p:nvSpPr>
          <p:cNvPr id="23" name="Google Shape;65;g242aa29ef66_0_15">
            <a:extLst>
              <a:ext uri="{FF2B5EF4-FFF2-40B4-BE49-F238E27FC236}">
                <a16:creationId xmlns:a16="http://schemas.microsoft.com/office/drawing/2014/main" id="{9C726463-14C7-336F-3129-D154F5F45901}"/>
              </a:ext>
            </a:extLst>
          </p:cNvPr>
          <p:cNvSpPr txBox="1"/>
          <p:nvPr/>
        </p:nvSpPr>
        <p:spPr>
          <a:xfrm>
            <a:off x="254593" y="4152454"/>
            <a:ext cx="2217677" cy="553968"/>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dirty="0">
                <a:solidFill>
                  <a:schemeClr val="bg2"/>
                </a:solidFill>
                <a:latin typeface="Figtree" pitchFamily="2" charset="0"/>
              </a:rPr>
              <a:t>We’re seeing strong website traffic</a:t>
            </a:r>
          </a:p>
        </p:txBody>
      </p:sp>
      <p:sp>
        <p:nvSpPr>
          <p:cNvPr id="24" name="Google Shape;65;g242aa29ef66_0_15">
            <a:extLst>
              <a:ext uri="{FF2B5EF4-FFF2-40B4-BE49-F238E27FC236}">
                <a16:creationId xmlns:a16="http://schemas.microsoft.com/office/drawing/2014/main" id="{D925157F-77DA-CC32-C18E-C97AAF076AF5}"/>
              </a:ext>
            </a:extLst>
          </p:cNvPr>
          <p:cNvSpPr txBox="1"/>
          <p:nvPr/>
        </p:nvSpPr>
        <p:spPr>
          <a:xfrm>
            <a:off x="3273193" y="3699713"/>
            <a:ext cx="2597608"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FF9917"/>
                </a:solidFill>
                <a:latin typeface="Figtree" pitchFamily="2" charset="0"/>
              </a:rPr>
              <a:t>24K+ FENTANYL FACTS</a:t>
            </a:r>
          </a:p>
          <a:p>
            <a:pPr marL="0" lvl="0" indent="0" algn="ctr" rtl="0">
              <a:spcBef>
                <a:spcPts val="0"/>
              </a:spcBef>
              <a:spcAft>
                <a:spcPts val="0"/>
              </a:spcAft>
              <a:buNone/>
            </a:pPr>
            <a:r>
              <a:rPr lang="en-US" sz="1200" b="1" dirty="0">
                <a:solidFill>
                  <a:srgbClr val="FF9917"/>
                </a:solidFill>
                <a:latin typeface="Figtree" pitchFamily="2" charset="0"/>
              </a:rPr>
              <a:t>PAGE VISITS</a:t>
            </a:r>
            <a:endParaRPr lang="en-US" sz="1200" dirty="0">
              <a:solidFill>
                <a:srgbClr val="FF9917"/>
              </a:solidFill>
              <a:latin typeface="Figtree" pitchFamily="2" charset="0"/>
            </a:endParaRPr>
          </a:p>
        </p:txBody>
      </p:sp>
      <p:sp>
        <p:nvSpPr>
          <p:cNvPr id="25" name="Google Shape;65;g242aa29ef66_0_15">
            <a:extLst>
              <a:ext uri="{FF2B5EF4-FFF2-40B4-BE49-F238E27FC236}">
                <a16:creationId xmlns:a16="http://schemas.microsoft.com/office/drawing/2014/main" id="{A790C5DB-20BA-C0E5-4F7D-9D87C89BE7A6}"/>
              </a:ext>
            </a:extLst>
          </p:cNvPr>
          <p:cNvSpPr txBox="1"/>
          <p:nvPr/>
        </p:nvSpPr>
        <p:spPr>
          <a:xfrm>
            <a:off x="3463160" y="4152454"/>
            <a:ext cx="2217677" cy="553968"/>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dirty="0">
                <a:solidFill>
                  <a:schemeClr val="bg2"/>
                </a:solidFill>
                <a:latin typeface="Figtree" pitchFamily="2" charset="0"/>
              </a:rPr>
              <a:t>Time on page: 2:13.</a:t>
            </a:r>
          </a:p>
          <a:p>
            <a:pPr lvl="0" algn="ctr" rtl="0">
              <a:spcBef>
                <a:spcPts val="0"/>
              </a:spcBef>
              <a:spcAft>
                <a:spcPts val="0"/>
              </a:spcAft>
            </a:pPr>
            <a:r>
              <a:rPr lang="en" sz="1200" dirty="0">
                <a:solidFill>
                  <a:schemeClr val="bg2"/>
                </a:solidFill>
                <a:latin typeface="Figtree" pitchFamily="2" charset="0"/>
              </a:rPr>
              <a:t>Average is 50-60 seconds! </a:t>
            </a:r>
          </a:p>
        </p:txBody>
      </p:sp>
      <p:pic>
        <p:nvPicPr>
          <p:cNvPr id="27" name="Picture 26" descr="A blue and black logo&#10;&#10;Description automatically generated">
            <a:extLst>
              <a:ext uri="{FF2B5EF4-FFF2-40B4-BE49-F238E27FC236}">
                <a16:creationId xmlns:a16="http://schemas.microsoft.com/office/drawing/2014/main" id="{5E148DBF-04D4-98E1-E702-C5FD11A157E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5028" y="3028603"/>
            <a:ext cx="636815" cy="636815"/>
          </a:xfrm>
          <a:prstGeom prst="rect">
            <a:avLst/>
          </a:prstGeom>
        </p:spPr>
      </p:pic>
      <p:pic>
        <p:nvPicPr>
          <p:cNvPr id="29" name="Picture 28" descr="A blue and black logo&#10;&#10;Description automatically generated">
            <a:extLst>
              <a:ext uri="{FF2B5EF4-FFF2-40B4-BE49-F238E27FC236}">
                <a16:creationId xmlns:a16="http://schemas.microsoft.com/office/drawing/2014/main" id="{C3323654-8D72-8EBD-2013-9E633E3529B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27870" y="3032641"/>
            <a:ext cx="632778" cy="632778"/>
          </a:xfrm>
          <a:prstGeom prst="rect">
            <a:avLst/>
          </a:prstGeom>
        </p:spPr>
      </p:pic>
      <p:sp>
        <p:nvSpPr>
          <p:cNvPr id="30" name="Google Shape;65;g242aa29ef66_0_15">
            <a:extLst>
              <a:ext uri="{FF2B5EF4-FFF2-40B4-BE49-F238E27FC236}">
                <a16:creationId xmlns:a16="http://schemas.microsoft.com/office/drawing/2014/main" id="{A7BF5E5F-ECD0-F583-B80C-3DCAD815F0BB}"/>
              </a:ext>
            </a:extLst>
          </p:cNvPr>
          <p:cNvSpPr txBox="1"/>
          <p:nvPr/>
        </p:nvSpPr>
        <p:spPr>
          <a:xfrm>
            <a:off x="6642399" y="3699713"/>
            <a:ext cx="2043797"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dirty="0">
                <a:solidFill>
                  <a:srgbClr val="FF9917"/>
                </a:solidFill>
                <a:latin typeface="Figtree" pitchFamily="2" charset="0"/>
              </a:rPr>
              <a:t>742K+ TIKTOK VIEWS</a:t>
            </a:r>
          </a:p>
          <a:p>
            <a:pPr marL="0" lvl="0" indent="0" algn="ctr" rtl="0">
              <a:spcBef>
                <a:spcPts val="0"/>
              </a:spcBef>
              <a:spcAft>
                <a:spcPts val="0"/>
              </a:spcAft>
              <a:buNone/>
            </a:pPr>
            <a:r>
              <a:rPr lang="en-US" sz="1200" b="1" dirty="0">
                <a:solidFill>
                  <a:srgbClr val="FF9917"/>
                </a:solidFill>
                <a:latin typeface="Figtree" pitchFamily="2" charset="0"/>
              </a:rPr>
              <a:t>1M+ VIDEO SHARES</a:t>
            </a:r>
            <a:endParaRPr lang="en-US" sz="1200" dirty="0">
              <a:solidFill>
                <a:srgbClr val="FF9917"/>
              </a:solidFill>
              <a:latin typeface="Figtree" pitchFamily="2" charset="0"/>
            </a:endParaRPr>
          </a:p>
        </p:txBody>
      </p:sp>
      <p:sp>
        <p:nvSpPr>
          <p:cNvPr id="31" name="Google Shape;65;g242aa29ef66_0_15">
            <a:extLst>
              <a:ext uri="{FF2B5EF4-FFF2-40B4-BE49-F238E27FC236}">
                <a16:creationId xmlns:a16="http://schemas.microsoft.com/office/drawing/2014/main" id="{B2FF4A3F-C41D-3FB9-52E0-4A6B66D65E22}"/>
              </a:ext>
            </a:extLst>
          </p:cNvPr>
          <p:cNvSpPr txBox="1"/>
          <p:nvPr/>
        </p:nvSpPr>
        <p:spPr>
          <a:xfrm>
            <a:off x="6459916" y="4152454"/>
            <a:ext cx="2408761" cy="553968"/>
          </a:xfrm>
          <a:prstGeom prst="rect">
            <a:avLst/>
          </a:prstGeom>
          <a:noFill/>
          <a:ln>
            <a:noFill/>
          </a:ln>
        </p:spPr>
        <p:txBody>
          <a:bodyPr spcFirstLastPara="1" wrap="square" lIns="91425" tIns="91425" rIns="91425" bIns="91425" anchor="t" anchorCtr="0">
            <a:spAutoFit/>
          </a:bodyPr>
          <a:lstStyle/>
          <a:p>
            <a:pPr lvl="0" algn="ctr" rtl="0">
              <a:spcBef>
                <a:spcPts val="0"/>
              </a:spcBef>
              <a:spcAft>
                <a:spcPts val="0"/>
              </a:spcAft>
            </a:pPr>
            <a:r>
              <a:rPr lang="en" sz="1200" dirty="0">
                <a:solidFill>
                  <a:schemeClr val="bg2"/>
                </a:solidFill>
                <a:latin typeface="Figtree" pitchFamily="2" charset="0"/>
              </a:rPr>
              <a:t>Young audiences shared info/content with friends</a:t>
            </a:r>
          </a:p>
        </p:txBody>
      </p:sp>
      <p:pic>
        <p:nvPicPr>
          <p:cNvPr id="2" name="Google Shape;58;p2">
            <a:extLst>
              <a:ext uri="{FF2B5EF4-FFF2-40B4-BE49-F238E27FC236}">
                <a16:creationId xmlns:a16="http://schemas.microsoft.com/office/drawing/2014/main" id="{3786B037-1C52-9D9C-425F-AAA05F8C38FC}"/>
              </a:ext>
            </a:extLst>
          </p:cNvPr>
          <p:cNvPicPr preferRelativeResize="0"/>
          <p:nvPr/>
        </p:nvPicPr>
        <p:blipFill rotWithShape="1">
          <a:blip r:embed="rId9"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128846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g242aa29ef66_0_15"/>
          <p:cNvSpPr txBox="1"/>
          <p:nvPr/>
        </p:nvSpPr>
        <p:spPr>
          <a:xfrm>
            <a:off x="425124" y="220393"/>
            <a:ext cx="82937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accent1"/>
                </a:solidFill>
                <a:latin typeface="Figtree" pitchFamily="2" charset="0"/>
              </a:rPr>
              <a:t>WEBSITE </a:t>
            </a:r>
            <a:r>
              <a:rPr lang="en-US" sz="1800" b="1" dirty="0">
                <a:solidFill>
                  <a:srgbClr val="FF9917"/>
                </a:solidFill>
                <a:latin typeface="Figtree" pitchFamily="2" charset="0"/>
              </a:rPr>
              <a:t>SAFER SACRAMENTO</a:t>
            </a:r>
            <a:endParaRPr lang="en-US" sz="1800" dirty="0">
              <a:solidFill>
                <a:srgbClr val="FF9917"/>
              </a:solidFill>
              <a:latin typeface="Figtree" pitchFamily="2" charset="0"/>
            </a:endParaRPr>
          </a:p>
        </p:txBody>
      </p:sp>
      <p:pic>
        <p:nvPicPr>
          <p:cNvPr id="3" name="Picture 2" descr="A screenshot of a website&#10;&#10;Description automatically generated">
            <a:extLst>
              <a:ext uri="{FF2B5EF4-FFF2-40B4-BE49-F238E27FC236}">
                <a16:creationId xmlns:a16="http://schemas.microsoft.com/office/drawing/2014/main" id="{F82C67C6-AA95-48AC-08B1-4FFBD36D8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799" y="843759"/>
            <a:ext cx="7772400" cy="3912426"/>
          </a:xfrm>
          <a:prstGeom prst="rect">
            <a:avLst/>
          </a:prstGeom>
        </p:spPr>
      </p:pic>
      <p:pic>
        <p:nvPicPr>
          <p:cNvPr id="2" name="Google Shape;58;p2">
            <a:extLst>
              <a:ext uri="{FF2B5EF4-FFF2-40B4-BE49-F238E27FC236}">
                <a16:creationId xmlns:a16="http://schemas.microsoft.com/office/drawing/2014/main" id="{EEBEF9F0-F2B8-3F21-86B6-DA436F9D17C8}"/>
              </a:ext>
            </a:extLst>
          </p:cNvPr>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215189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g242aa29ef66_0_15"/>
          <p:cNvSpPr txBox="1"/>
          <p:nvPr/>
        </p:nvSpPr>
        <p:spPr>
          <a:xfrm>
            <a:off x="425124" y="220393"/>
            <a:ext cx="82937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accent1"/>
                </a:solidFill>
                <a:latin typeface="Figtree" pitchFamily="2" charset="0"/>
              </a:rPr>
              <a:t>WEBSITE </a:t>
            </a:r>
            <a:r>
              <a:rPr lang="en-US" sz="1800" b="1" dirty="0">
                <a:solidFill>
                  <a:srgbClr val="FF9917"/>
                </a:solidFill>
                <a:latin typeface="Figtree" pitchFamily="2" charset="0"/>
              </a:rPr>
              <a:t>FENTANYL EDUCATION</a:t>
            </a:r>
            <a:endParaRPr lang="en-US" sz="1800" dirty="0">
              <a:solidFill>
                <a:srgbClr val="FF9917"/>
              </a:solidFill>
              <a:latin typeface="Figtree" pitchFamily="2" charset="0"/>
            </a:endParaRPr>
          </a:p>
        </p:txBody>
      </p:sp>
      <p:pic>
        <p:nvPicPr>
          <p:cNvPr id="27" name="Picture 26" descr="A close-up of a hand holding a syringe&#10;&#10;Description automatically generated">
            <a:extLst>
              <a:ext uri="{FF2B5EF4-FFF2-40B4-BE49-F238E27FC236}">
                <a16:creationId xmlns:a16="http://schemas.microsoft.com/office/drawing/2014/main" id="{A8613C38-3E41-AC38-E4C5-8D8D9F3403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1136" y="771792"/>
            <a:ext cx="6637592" cy="4170746"/>
          </a:xfrm>
          <a:prstGeom prst="rect">
            <a:avLst/>
          </a:prstGeom>
        </p:spPr>
      </p:pic>
      <p:pic>
        <p:nvPicPr>
          <p:cNvPr id="4" name="Google Shape;58;p2">
            <a:extLst>
              <a:ext uri="{FF2B5EF4-FFF2-40B4-BE49-F238E27FC236}">
                <a16:creationId xmlns:a16="http://schemas.microsoft.com/office/drawing/2014/main" id="{CBD97AC7-D3E5-91D7-02CE-06B9F1B9E92D}"/>
              </a:ext>
            </a:extLst>
          </p:cNvPr>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213438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g242aa29ef66_0_15"/>
          <p:cNvSpPr txBox="1"/>
          <p:nvPr/>
        </p:nvSpPr>
        <p:spPr>
          <a:xfrm>
            <a:off x="425124" y="220393"/>
            <a:ext cx="82937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accent1"/>
                </a:solidFill>
                <a:latin typeface="Figtree" pitchFamily="2" charset="0"/>
              </a:rPr>
              <a:t>WEBSITE </a:t>
            </a:r>
            <a:r>
              <a:rPr lang="en-US" sz="1800" b="1" dirty="0">
                <a:solidFill>
                  <a:srgbClr val="FF9917"/>
                </a:solidFill>
                <a:latin typeface="Figtree" pitchFamily="2" charset="0"/>
              </a:rPr>
              <a:t>METH EDUCATION</a:t>
            </a:r>
            <a:endParaRPr lang="en-US" sz="1800" dirty="0">
              <a:solidFill>
                <a:srgbClr val="FF9917"/>
              </a:solidFill>
              <a:latin typeface="Figtree" pitchFamily="2" charset="0"/>
            </a:endParaRPr>
          </a:p>
        </p:txBody>
      </p:sp>
      <p:pic>
        <p:nvPicPr>
          <p:cNvPr id="6" name="Picture 5" descr="A screenshot of a web page&#10;&#10;Description automatically generated">
            <a:extLst>
              <a:ext uri="{FF2B5EF4-FFF2-40B4-BE49-F238E27FC236}">
                <a16:creationId xmlns:a16="http://schemas.microsoft.com/office/drawing/2014/main" id="{A4F9679E-FA1F-2C58-BA23-EC04691BF9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6764" y="694846"/>
            <a:ext cx="6470471" cy="4382881"/>
          </a:xfrm>
          <a:prstGeom prst="rect">
            <a:avLst/>
          </a:prstGeom>
        </p:spPr>
      </p:pic>
      <p:pic>
        <p:nvPicPr>
          <p:cNvPr id="2" name="Google Shape;58;p2">
            <a:extLst>
              <a:ext uri="{FF2B5EF4-FFF2-40B4-BE49-F238E27FC236}">
                <a16:creationId xmlns:a16="http://schemas.microsoft.com/office/drawing/2014/main" id="{25969B0D-329A-3B8D-3F89-549F9FAD40EF}"/>
              </a:ext>
            </a:extLst>
          </p:cNvPr>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8076399" y="116532"/>
            <a:ext cx="925477" cy="430857"/>
          </a:xfrm>
          <a:prstGeom prst="rect">
            <a:avLst/>
          </a:prstGeom>
          <a:noFill/>
          <a:ln>
            <a:noFill/>
          </a:ln>
        </p:spPr>
      </p:pic>
    </p:spTree>
    <p:extLst>
      <p:ext uri="{BB962C8B-B14F-4D97-AF65-F5344CB8AC3E}">
        <p14:creationId xmlns:p14="http://schemas.microsoft.com/office/powerpoint/2010/main" val="4160778482"/>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3EA42FF3B6A4C8F533DD5C47D2C84" ma:contentTypeVersion="29" ma:contentTypeDescription="Create a new document." ma:contentTypeScope="" ma:versionID="61f45ac1cb5e5a1771f7a29a11e3255b">
  <xsd:schema xmlns:xsd="http://www.w3.org/2001/XMLSchema" xmlns:xs="http://www.w3.org/2001/XMLSchema" xmlns:p="http://schemas.microsoft.com/office/2006/metadata/properties" xmlns:ns2="38593505-4272-462f-a258-4c91c4dc43d2" xmlns:ns3="46231f6e-34d7-45fa-9867-9b527ee27237" targetNamespace="http://schemas.microsoft.com/office/2006/metadata/properties" ma:root="true" ma:fieldsID="88b8a13a94e4281f13f5b1f877b9f000" ns2:_="" ns3:_="">
    <xsd:import namespace="38593505-4272-462f-a258-4c91c4dc43d2"/>
    <xsd:import namespace="46231f6e-34d7-45fa-9867-9b527ee2723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JoinDate"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93505-4272-462f-a258-4c91c4dc4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1f42df86-5230-47b9-8e60-f9797cd983bf}" ma:internalName="TaxCatchAll" ma:showField="CatchAllData" ma:web="38593505-4272-462f-a258-4c91c4dc43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6231f6e-34d7-45fa-9867-9b527ee2723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JoinDate" ma:index="20" nillable="true" ma:displayName="Join Date" ma:description="Date member was approved for membership by the SSVMS Board of Directors." ma:format="DateOnly" ma:internalName="Join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d0730a9-4a63-4eb2-8e29-fab45a32ce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EF32E8-E7B5-4000-8002-5F3FDD4137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593505-4272-462f-a258-4c91c4dc43d2"/>
    <ds:schemaRef ds:uri="46231f6e-34d7-45fa-9867-9b527ee272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8DC7C8-9EED-41B1-B158-B0026958D3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1218</TotalTime>
  <Words>776</Words>
  <Application>Microsoft Office PowerPoint</Application>
  <PresentationFormat>On-screen Show (16:9)</PresentationFormat>
  <Paragraphs>92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Figtree</vt:lpstr>
      <vt:lpstr>Figtree SemiBold</vt:lpstr>
      <vt:lpstr>Raleway</vt:lpstr>
      <vt:lpstr>Lato</vt:lpstr>
      <vt:lpstr>Helvetica Neue</vt:lpstr>
      <vt:lpstr>Arial</vt:lpstr>
      <vt:lpstr>Swiss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Fentanyl Awareness Campaign Report</dc:title>
  <cp:lastModifiedBy>Amber Arif</cp:lastModifiedBy>
  <cp:revision>57</cp:revision>
  <dcterms:modified xsi:type="dcterms:W3CDTF">2024-08-20T20:47:06Z</dcterms:modified>
</cp:coreProperties>
</file>