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6" r:id="rId6"/>
    <p:sldId id="27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36" d="100"/>
          <a:sy n="36" d="100"/>
        </p:scale>
        <p:origin x="10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D99-CFEC-A693-DC3E-97155E9BEE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4D82B-3CF1-AB8D-CFF1-54D79E3FA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9D9D3-B0B9-6B04-C4D8-50D307675670}"/>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5" name="Footer Placeholder 4">
            <a:extLst>
              <a:ext uri="{FF2B5EF4-FFF2-40B4-BE49-F238E27FC236}">
                <a16:creationId xmlns:a16="http://schemas.microsoft.com/office/drawing/2014/main" id="{3BB87536-0DAE-904D-33F1-341702B16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DF862-38D6-0B61-9AEC-4242E1E5FCD1}"/>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235034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D01B-8672-C48B-DDFF-E69DC888C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CC816E-1F88-C99C-7E84-84147DD8E1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09E68-3F22-9BC5-2B8D-E8B360BEB9E3}"/>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5" name="Footer Placeholder 4">
            <a:extLst>
              <a:ext uri="{FF2B5EF4-FFF2-40B4-BE49-F238E27FC236}">
                <a16:creationId xmlns:a16="http://schemas.microsoft.com/office/drawing/2014/main" id="{64160491-7C8F-B9CE-2D1D-AA2FE7580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C458-9AE1-170B-3150-7A5ADA5EB825}"/>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269488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F6F76-7FA1-F8E4-4E30-68E07739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0B2133-D4ED-6975-9F11-FD786C443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6CD83-9026-8E72-6AFF-4C882B6189FE}"/>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5" name="Footer Placeholder 4">
            <a:extLst>
              <a:ext uri="{FF2B5EF4-FFF2-40B4-BE49-F238E27FC236}">
                <a16:creationId xmlns:a16="http://schemas.microsoft.com/office/drawing/2014/main" id="{53D831E3-4158-024F-10D0-857BB2A75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37190-9EC0-6B6A-EC6D-7D29CD10C316}"/>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153292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EA0E69-A17E-40ED-B244-7977C6412E9F}" type="datetimeFigureOut">
              <a:rPr lang="en-US" smtClean="0"/>
              <a:t>7/25/2024</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B16A7EBE-5AEC-423A-9D89-F334AEAC2D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2736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E3EA0E69-A17E-40ED-B244-7977C6412E9F}" type="datetimeFigureOut">
              <a:rPr lang="en-US" smtClean="0"/>
              <a:t>7/25/2024</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B16A7EBE-5AEC-423A-9D89-F334AEAC2D7B}"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7850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A0E69-A17E-40ED-B244-7977C6412E9F}"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7EBE-5AEC-423A-9D89-F334AEAC2D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8121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EA0E69-A17E-40ED-B244-7977C6412E9F}"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A7EBE-5AEC-423A-9D89-F334AEAC2D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3531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EA0E69-A17E-40ED-B244-7977C6412E9F}"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A7EBE-5AEC-423A-9D89-F334AEAC2D7B}"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3944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EA0E69-A17E-40ED-B244-7977C6412E9F}"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A7EBE-5AEC-423A-9D89-F334AEAC2D7B}"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6375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A0E69-A17E-40ED-B244-7977C6412E9F}"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A7EBE-5AEC-423A-9D89-F334AEAC2D7B}" type="slidenum">
              <a:rPr lang="en-US" smtClean="0"/>
              <a:t>‹#›</a:t>
            </a:fld>
            <a:endParaRPr lang="en-US"/>
          </a:p>
        </p:txBody>
      </p:sp>
    </p:spTree>
    <p:extLst>
      <p:ext uri="{BB962C8B-B14F-4D97-AF65-F5344CB8AC3E}">
        <p14:creationId xmlns:p14="http://schemas.microsoft.com/office/powerpoint/2010/main" val="34306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EA0E69-A17E-40ED-B244-7977C6412E9F}"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A7EBE-5AEC-423A-9D89-F334AEAC2D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0721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9500-C3F8-C3C0-0FE9-CD46EDCBE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538E4B-EF2A-A890-2C44-0AA33831D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74368-5C7D-B20A-60EE-13B729B69C90}"/>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5" name="Footer Placeholder 4">
            <a:extLst>
              <a:ext uri="{FF2B5EF4-FFF2-40B4-BE49-F238E27FC236}">
                <a16:creationId xmlns:a16="http://schemas.microsoft.com/office/drawing/2014/main" id="{754A9C8E-8716-9F9A-E706-3C18F3954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BF7F0-8682-80F4-05DE-4C8BC844C08C}"/>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356099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E3EA0E69-A17E-40ED-B244-7977C6412E9F}" type="datetimeFigureOut">
              <a:rPr lang="en-US" smtClean="0"/>
              <a:t>7/25/2024</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B16A7EBE-5AEC-423A-9D89-F334AEAC2D7B}"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97204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A0E69-A17E-40ED-B244-7977C6412E9F}"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7EBE-5AEC-423A-9D89-F334AEAC2D7B}"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69514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A0E69-A17E-40ED-B244-7977C6412E9F}"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7EBE-5AEC-423A-9D89-F334AEAC2D7B}"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7633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A0E69-A17E-40ED-B244-7977C6412E9F}"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7EBE-5AEC-423A-9D89-F334AEAC2D7B}" type="slidenum">
              <a:rPr lang="en-US" smtClean="0"/>
              <a:t>‹#›</a:t>
            </a:fld>
            <a:endParaRPr lang="en-US"/>
          </a:p>
        </p:txBody>
      </p:sp>
    </p:spTree>
    <p:extLst>
      <p:ext uri="{BB962C8B-B14F-4D97-AF65-F5344CB8AC3E}">
        <p14:creationId xmlns:p14="http://schemas.microsoft.com/office/powerpoint/2010/main" val="284006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992B-4EAC-03CB-6F90-599060CA9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1438DF-BC12-8308-C18C-F17D09554F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EA55A-4CF5-9D25-6B8A-9A00D393920F}"/>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5" name="Footer Placeholder 4">
            <a:extLst>
              <a:ext uri="{FF2B5EF4-FFF2-40B4-BE49-F238E27FC236}">
                <a16:creationId xmlns:a16="http://schemas.microsoft.com/office/drawing/2014/main" id="{6D3688D2-629E-2B73-F9BC-98B8CB9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43CAE-7B32-039E-3CDE-869A785C47E9}"/>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162343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5AF3-F1AF-96D6-FF8A-982A8FF43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43B7E-5241-EB5B-B2F4-5895787D6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2C3FE-52F8-93B7-2FB5-410648E793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C2206-8D36-A400-7D71-E79A332857F5}"/>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6" name="Footer Placeholder 5">
            <a:extLst>
              <a:ext uri="{FF2B5EF4-FFF2-40B4-BE49-F238E27FC236}">
                <a16:creationId xmlns:a16="http://schemas.microsoft.com/office/drawing/2014/main" id="{26BB5A7E-CC8D-0DD4-3271-28571DA19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096B7-DCCC-FC26-BBDA-247A4591CEC0}"/>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90408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37CF-3C04-64B5-815F-09D8EA849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3A979-AB42-4752-330A-80D842291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4892B-F756-FDEB-CFC6-749C3F369C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B7B1-2499-BE82-F901-6A0F7B38E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02C95-CA43-159F-8890-C0405BC6BB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D3498-49F0-EE59-8694-D93CD31D886B}"/>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8" name="Footer Placeholder 7">
            <a:extLst>
              <a:ext uri="{FF2B5EF4-FFF2-40B4-BE49-F238E27FC236}">
                <a16:creationId xmlns:a16="http://schemas.microsoft.com/office/drawing/2014/main" id="{0C8B5303-AD9F-15F9-391D-0DB2C468D9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57B97-3EEB-C832-DA47-D18C16E3B5D3}"/>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424969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8952-E35D-454F-EDB0-C45DE52D3F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87BD1-7E98-A805-EBC8-1B0B09CD5479}"/>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4" name="Footer Placeholder 3">
            <a:extLst>
              <a:ext uri="{FF2B5EF4-FFF2-40B4-BE49-F238E27FC236}">
                <a16:creationId xmlns:a16="http://schemas.microsoft.com/office/drawing/2014/main" id="{EB85E0F5-A07F-33F2-F2B9-C22F1D066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1A165-CC57-9BEF-BC7A-64D78A53340D}"/>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268323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ABDB9-9E11-6127-3453-415683F9FC5C}"/>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3" name="Footer Placeholder 2">
            <a:extLst>
              <a:ext uri="{FF2B5EF4-FFF2-40B4-BE49-F238E27FC236}">
                <a16:creationId xmlns:a16="http://schemas.microsoft.com/office/drawing/2014/main" id="{B135BCF6-897B-D1B8-3067-6FAF88F51B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BB1C75-52E4-858B-13EC-28C60DB908E8}"/>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17591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32E4-F6B8-163F-6A32-2994E4735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C12F31-102A-F502-EAB4-2BDF42569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99706-9804-218D-0485-363A593E6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32159-BAB1-9A3E-824A-392390C9E250}"/>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6" name="Footer Placeholder 5">
            <a:extLst>
              <a:ext uri="{FF2B5EF4-FFF2-40B4-BE49-F238E27FC236}">
                <a16:creationId xmlns:a16="http://schemas.microsoft.com/office/drawing/2014/main" id="{3F431D31-AD4B-EC0A-D997-631F85C62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F42FE-9B5D-97F8-035E-9A66902A8280}"/>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52605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2936-5ABD-3422-ACE4-EB7A3238A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1B150-6DC2-2153-895F-B5ACCF5AC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25804-B4F7-8086-CFF0-13D2E4D19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713AC-46BC-40C8-BFD4-B720682D5A14}"/>
              </a:ext>
            </a:extLst>
          </p:cNvPr>
          <p:cNvSpPr>
            <a:spLocks noGrp="1"/>
          </p:cNvSpPr>
          <p:nvPr>
            <p:ph type="dt" sz="half" idx="10"/>
          </p:nvPr>
        </p:nvSpPr>
        <p:spPr/>
        <p:txBody>
          <a:bodyPr/>
          <a:lstStyle/>
          <a:p>
            <a:fld id="{81070A0A-9CA8-444E-9A86-EFE958A89089}" type="datetimeFigureOut">
              <a:rPr lang="en-US" smtClean="0"/>
              <a:t>7/25/2024</a:t>
            </a:fld>
            <a:endParaRPr lang="en-US"/>
          </a:p>
        </p:txBody>
      </p:sp>
      <p:sp>
        <p:nvSpPr>
          <p:cNvPr id="6" name="Footer Placeholder 5">
            <a:extLst>
              <a:ext uri="{FF2B5EF4-FFF2-40B4-BE49-F238E27FC236}">
                <a16:creationId xmlns:a16="http://schemas.microsoft.com/office/drawing/2014/main" id="{7E372360-BFB5-E3C8-8B8D-0E79A044F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17674-1EA3-2BB0-BD48-1D082F6FA71C}"/>
              </a:ext>
            </a:extLst>
          </p:cNvPr>
          <p:cNvSpPr>
            <a:spLocks noGrp="1"/>
          </p:cNvSpPr>
          <p:nvPr>
            <p:ph type="sldNum" sz="quarter" idx="12"/>
          </p:nvPr>
        </p:nvSpPr>
        <p:spPr/>
        <p:txBody>
          <a:bodyPr/>
          <a:lstStyle/>
          <a:p>
            <a:fld id="{97A1BC7C-029B-4170-9C82-08D8CDBCBAAF}" type="slidenum">
              <a:rPr lang="en-US" smtClean="0"/>
              <a:t>‹#›</a:t>
            </a:fld>
            <a:endParaRPr lang="en-US"/>
          </a:p>
        </p:txBody>
      </p:sp>
    </p:spTree>
    <p:extLst>
      <p:ext uri="{BB962C8B-B14F-4D97-AF65-F5344CB8AC3E}">
        <p14:creationId xmlns:p14="http://schemas.microsoft.com/office/powerpoint/2010/main" val="119987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C1257-6545-D11D-7B24-D078D12D0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63085D-CDF5-ACED-A021-8EE7388CF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5FF4C-AF32-D2A4-39E5-B5B641C16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070A0A-9CA8-444E-9A86-EFE958A89089}" type="datetimeFigureOut">
              <a:rPr lang="en-US" smtClean="0"/>
              <a:t>7/25/2024</a:t>
            </a:fld>
            <a:endParaRPr lang="en-US"/>
          </a:p>
        </p:txBody>
      </p:sp>
      <p:sp>
        <p:nvSpPr>
          <p:cNvPr id="5" name="Footer Placeholder 4">
            <a:extLst>
              <a:ext uri="{FF2B5EF4-FFF2-40B4-BE49-F238E27FC236}">
                <a16:creationId xmlns:a16="http://schemas.microsoft.com/office/drawing/2014/main" id="{BCA68E51-5D48-7487-CAB4-8773B01D5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D4335F-F77A-3B3D-E98F-2E5533970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A1BC7C-029B-4170-9C82-08D8CDBCBAAF}" type="slidenum">
              <a:rPr lang="en-US" smtClean="0"/>
              <a:t>‹#›</a:t>
            </a:fld>
            <a:endParaRPr lang="en-US"/>
          </a:p>
        </p:txBody>
      </p:sp>
    </p:spTree>
    <p:extLst>
      <p:ext uri="{BB962C8B-B14F-4D97-AF65-F5344CB8AC3E}">
        <p14:creationId xmlns:p14="http://schemas.microsoft.com/office/powerpoint/2010/main" val="242297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3EA0E69-A17E-40ED-B244-7977C6412E9F}" type="datetimeFigureOut">
              <a:rPr lang="en-US" smtClean="0"/>
              <a:t>7/25/2024</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16A7EBE-5AEC-423A-9D89-F334AEAC2D7B}" type="slidenum">
              <a:rPr lang="en-US" smtClean="0"/>
              <a:t>‹#›</a:t>
            </a:fld>
            <a:endParaRPr lang="en-US"/>
          </a:p>
        </p:txBody>
      </p:sp>
    </p:spTree>
    <p:extLst>
      <p:ext uri="{BB962C8B-B14F-4D97-AF65-F5344CB8AC3E}">
        <p14:creationId xmlns:p14="http://schemas.microsoft.com/office/powerpoint/2010/main" val="10801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3.jf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ACCF1B0-21F1-43AF-0650-0658B9CD2083}"/>
              </a:ext>
            </a:extLst>
          </p:cNvPr>
          <p:cNvSpPr>
            <a:spLocks noGrp="1"/>
          </p:cNvSpPr>
          <p:nvPr>
            <p:ph type="body" sz="half" idx="2"/>
          </p:nvPr>
        </p:nvSpPr>
        <p:spPr>
          <a:xfrm>
            <a:off x="1517904" y="128016"/>
            <a:ext cx="5320886" cy="6006085"/>
          </a:xfrm>
        </p:spPr>
        <p:txBody>
          <a:bodyPr vert="horz" lIns="91440" tIns="45720" rIns="91440" bIns="45720" rtlCol="0">
            <a:noAutofit/>
          </a:bodyPr>
          <a:lstStyle/>
          <a:p>
            <a:r>
              <a:rPr lang="en-US" sz="2000" dirty="0"/>
              <a:t>I’m Amy Kimmons, a Senior Behavioral Health Peer Support Specialist with Sacramento County. Originally from St. Paul, Minnesota, I’ve been living in California for over 20 years. My personal journey as both a former and current consumer of various county programs, including SUPT, deeply influences my approach to my work.</a:t>
            </a:r>
          </a:p>
          <a:p>
            <a:r>
              <a:rPr lang="en-US" sz="2000" dirty="0"/>
              <a:t>I am passionate about my career and believe wholeheartedly in the power of resiliency. It’s incredibly rewarding to be able to spark hope and offer support to those who may not know where to turn. Outside of work, I am a proud mother of two beautiful daughters. I strive every day to be a positive role model for them and show them the importance of perseverance and hope.</a:t>
            </a:r>
          </a:p>
          <a:p>
            <a:r>
              <a:rPr lang="en-US" sz="2000" dirty="0"/>
              <a:t>My experiences, both personal and professional, have shaped who I am today, and I’m dedicated to making a meaningful difference in the lives of those I support.</a:t>
            </a:r>
          </a:p>
          <a:p>
            <a:pPr marL="342900" indent="-342900">
              <a:buFont typeface="Arial" panose="020B0604020202020204" pitchFamily="34" charset="0"/>
              <a:buChar char="•"/>
            </a:pPr>
            <a:endParaRPr lang="en-US" sz="2000" dirty="0"/>
          </a:p>
        </p:txBody>
      </p:sp>
      <p:pic>
        <p:nvPicPr>
          <p:cNvPr id="8" name="Picture Placeholder 7" descr="A group of women and a child&#10;&#10;Description automatically generated">
            <a:extLst>
              <a:ext uri="{FF2B5EF4-FFF2-40B4-BE49-F238E27FC236}">
                <a16:creationId xmlns:a16="http://schemas.microsoft.com/office/drawing/2014/main" id="{BA43B3D9-48D4-1868-0EB1-FCE1E00FDBC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1" b="9682"/>
          <a:stretch/>
        </p:blipFill>
        <p:spPr>
          <a:xfrm>
            <a:off x="7199440" y="10"/>
            <a:ext cx="4992560" cy="6857990"/>
          </a:xfrm>
          <a:prstGeom prst="rect">
            <a:avLst/>
          </a:prstGeom>
          <a:effectLst/>
        </p:spPr>
      </p:pic>
    </p:spTree>
    <p:extLst>
      <p:ext uri="{BB962C8B-B14F-4D97-AF65-F5344CB8AC3E}">
        <p14:creationId xmlns:p14="http://schemas.microsoft.com/office/powerpoint/2010/main" val="48620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706" y="1772559"/>
            <a:ext cx="9644204" cy="2618554"/>
          </a:xfrm>
        </p:spPr>
        <p:txBody>
          <a:bodyPr>
            <a:normAutofit/>
          </a:bodyPr>
          <a:lstStyle/>
          <a:p>
            <a:r>
              <a:rPr lang="en-US" sz="5400" dirty="0"/>
              <a:t>Homeless Engagement and Response Team (HEART)</a:t>
            </a:r>
          </a:p>
        </p:txBody>
      </p:sp>
      <p:sp>
        <p:nvSpPr>
          <p:cNvPr id="3" name="Subtitle 2"/>
          <p:cNvSpPr>
            <a:spLocks noGrp="1"/>
          </p:cNvSpPr>
          <p:nvPr>
            <p:ph type="subTitle" idx="1"/>
          </p:nvPr>
        </p:nvSpPr>
        <p:spPr>
          <a:xfrm>
            <a:off x="1128403" y="4964642"/>
            <a:ext cx="8637072" cy="1071095"/>
          </a:xfrm>
        </p:spPr>
        <p:txBody>
          <a:bodyPr/>
          <a:lstStyle/>
          <a:p>
            <a:pPr>
              <a:spcBef>
                <a:spcPts val="0"/>
              </a:spcBef>
            </a:pPr>
            <a:r>
              <a:rPr lang="en-US" dirty="0"/>
              <a:t>Department of Health Services</a:t>
            </a:r>
          </a:p>
          <a:p>
            <a:pPr>
              <a:spcBef>
                <a:spcPts val="0"/>
              </a:spcBef>
            </a:pPr>
            <a:r>
              <a:rPr lang="en-US" dirty="0"/>
              <a:t>Division of Behavioral Health Services (BHS)</a:t>
            </a:r>
          </a:p>
        </p:txBody>
      </p:sp>
      <p:pic>
        <p:nvPicPr>
          <p:cNvPr id="4" name="Picture 3"/>
          <p:cNvPicPr>
            <a:picLocks noChangeAspect="1"/>
          </p:cNvPicPr>
          <p:nvPr/>
        </p:nvPicPr>
        <p:blipFill>
          <a:blip r:embed="rId2"/>
          <a:stretch>
            <a:fillRect/>
          </a:stretch>
        </p:blipFill>
        <p:spPr>
          <a:xfrm>
            <a:off x="3467100" y="1048442"/>
            <a:ext cx="5257800" cy="1099756"/>
          </a:xfrm>
          <a:prstGeom prst="rect">
            <a:avLst/>
          </a:prstGeom>
        </p:spPr>
      </p:pic>
    </p:spTree>
    <p:extLst>
      <p:ext uri="{BB962C8B-B14F-4D97-AF65-F5344CB8AC3E}">
        <p14:creationId xmlns:p14="http://schemas.microsoft.com/office/powerpoint/2010/main" val="16405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0582"/>
            <a:ext cx="9603275" cy="774341"/>
          </a:xfrm>
        </p:spPr>
        <p:txBody>
          <a:bodyPr/>
          <a:lstStyle/>
          <a:p>
            <a:r>
              <a:rPr lang="en-US" dirty="0"/>
              <a:t>HEART Purpose and Values</a:t>
            </a:r>
          </a:p>
        </p:txBody>
      </p:sp>
      <p:sp>
        <p:nvSpPr>
          <p:cNvPr id="3" name="Content Placeholder 2"/>
          <p:cNvSpPr>
            <a:spLocks noGrp="1"/>
          </p:cNvSpPr>
          <p:nvPr>
            <p:ph sz="quarter" idx="13"/>
          </p:nvPr>
        </p:nvSpPr>
        <p:spPr>
          <a:xfrm>
            <a:off x="685800" y="1450054"/>
            <a:ext cx="6848061" cy="4473668"/>
          </a:xfrm>
        </p:spPr>
        <p:txBody>
          <a:bodyPr>
            <a:normAutofit fontScale="85000" lnSpcReduction="10000"/>
          </a:bodyPr>
          <a:lstStyle/>
          <a:p>
            <a:pPr>
              <a:lnSpc>
                <a:spcPct val="100000"/>
              </a:lnSpc>
              <a:spcBef>
                <a:spcPts val="600"/>
              </a:spcBef>
            </a:pPr>
            <a:r>
              <a:rPr lang="en-US" sz="2800" dirty="0"/>
              <a:t>Mental Health First</a:t>
            </a:r>
          </a:p>
          <a:p>
            <a:pPr lvl="1">
              <a:lnSpc>
                <a:spcPct val="100000"/>
              </a:lnSpc>
              <a:spcBef>
                <a:spcPts val="600"/>
              </a:spcBef>
            </a:pPr>
            <a:r>
              <a:rPr lang="en-US" sz="2400" dirty="0"/>
              <a:t>Shelter/permanent housing as </a:t>
            </a:r>
            <a:r>
              <a:rPr lang="en-US" sz="2400" u="sng" dirty="0"/>
              <a:t>significant</a:t>
            </a:r>
            <a:r>
              <a:rPr lang="en-US" sz="2400" dirty="0"/>
              <a:t> secondary priority</a:t>
            </a:r>
          </a:p>
          <a:p>
            <a:pPr lvl="2">
              <a:lnSpc>
                <a:spcPct val="100000"/>
              </a:lnSpc>
              <a:spcBef>
                <a:spcPts val="600"/>
              </a:spcBef>
            </a:pPr>
            <a:r>
              <a:rPr lang="en-US" sz="2200" dirty="0"/>
              <a:t>Meaningful relationships with partners who have a housing first model</a:t>
            </a:r>
          </a:p>
          <a:p>
            <a:pPr>
              <a:lnSpc>
                <a:spcPct val="100000"/>
              </a:lnSpc>
              <a:spcBef>
                <a:spcPts val="600"/>
              </a:spcBef>
            </a:pPr>
            <a:r>
              <a:rPr lang="en-US" sz="2800" dirty="0"/>
              <a:t> Recovery Oriented</a:t>
            </a:r>
          </a:p>
          <a:p>
            <a:pPr lvl="1">
              <a:lnSpc>
                <a:spcPct val="100000"/>
              </a:lnSpc>
              <a:spcBef>
                <a:spcPts val="600"/>
              </a:spcBef>
            </a:pPr>
            <a:r>
              <a:rPr lang="en-US" sz="2400" dirty="0"/>
              <a:t>Person-centered, collaborative, strengths based</a:t>
            </a:r>
          </a:p>
          <a:p>
            <a:pPr>
              <a:lnSpc>
                <a:spcPct val="100000"/>
              </a:lnSpc>
              <a:spcBef>
                <a:spcPts val="600"/>
              </a:spcBef>
            </a:pPr>
            <a:r>
              <a:rPr lang="en-US" sz="2800" dirty="0"/>
              <a:t> “Whatever it Takes” mentality</a:t>
            </a:r>
          </a:p>
          <a:p>
            <a:pPr lvl="1">
              <a:lnSpc>
                <a:spcPct val="100000"/>
              </a:lnSpc>
              <a:spcBef>
                <a:spcPts val="600"/>
              </a:spcBef>
            </a:pPr>
            <a:r>
              <a:rPr lang="en-US" sz="2400" dirty="0"/>
              <a:t> Creative thinking and innovative approaches to service</a:t>
            </a:r>
          </a:p>
          <a:p>
            <a:pPr>
              <a:lnSpc>
                <a:spcPct val="100000"/>
              </a:lnSpc>
              <a:spcBef>
                <a:spcPts val="600"/>
              </a:spcBef>
            </a:pPr>
            <a:r>
              <a:rPr lang="en-US" sz="2800" dirty="0"/>
              <a:t> Equity of access to services</a:t>
            </a:r>
          </a:p>
          <a:p>
            <a:pPr lvl="1">
              <a:lnSpc>
                <a:spcPct val="100000"/>
              </a:lnSpc>
              <a:spcBef>
                <a:spcPts val="600"/>
              </a:spcBef>
            </a:pPr>
            <a:r>
              <a:rPr lang="en-US" sz="2400" dirty="0"/>
              <a:t>Reduce barriers by bringing services to the client</a:t>
            </a:r>
          </a:p>
          <a:p>
            <a:pPr>
              <a:lnSpc>
                <a:spcPct val="100000"/>
              </a:lnSpc>
              <a:spcBef>
                <a:spcPts val="0"/>
              </a:spcBef>
              <a:spcAft>
                <a:spcPts val="0"/>
              </a:spcAft>
            </a:pPr>
            <a:endParaRPr lang="en-US" sz="500" dirty="0"/>
          </a:p>
          <a:p>
            <a:endParaRPr lang="en-US" dirty="0"/>
          </a:p>
        </p:txBody>
      </p:sp>
      <p:pic>
        <p:nvPicPr>
          <p:cNvPr id="4" name="Picture 6" descr="The value of values | Leah Mether"/>
          <p:cNvPicPr>
            <a:picLocks noChangeAspect="1" noChangeArrowheads="1"/>
          </p:cNvPicPr>
          <p:nvPr/>
        </p:nvPicPr>
        <p:blipFill rotWithShape="1">
          <a:blip r:embed="rId2">
            <a:extLst>
              <a:ext uri="{28A0092B-C50C-407E-A947-70E740481C1C}">
                <a14:useLocalDpi xmlns:a14="http://schemas.microsoft.com/office/drawing/2010/main" val="0"/>
              </a:ext>
            </a:extLst>
          </a:blip>
          <a:srcRect l="6326" r="33653"/>
          <a:stretch/>
        </p:blipFill>
        <p:spPr bwMode="auto">
          <a:xfrm>
            <a:off x="7589367" y="1136237"/>
            <a:ext cx="3732460" cy="415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23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1890"/>
            <a:ext cx="9603275" cy="659049"/>
          </a:xfrm>
        </p:spPr>
        <p:txBody>
          <a:bodyPr/>
          <a:lstStyle/>
          <a:p>
            <a:r>
              <a:rPr lang="en-US" dirty="0"/>
              <a:t>HEART Team</a:t>
            </a:r>
          </a:p>
        </p:txBody>
      </p:sp>
      <p:sp>
        <p:nvSpPr>
          <p:cNvPr id="3" name="Content Placeholder 2"/>
          <p:cNvSpPr>
            <a:spLocks noGrp="1"/>
          </p:cNvSpPr>
          <p:nvPr>
            <p:ph sz="quarter" idx="13"/>
          </p:nvPr>
        </p:nvSpPr>
        <p:spPr>
          <a:xfrm>
            <a:off x="685800" y="1242938"/>
            <a:ext cx="7441058" cy="4784526"/>
          </a:xfrm>
        </p:spPr>
        <p:txBody>
          <a:bodyPr>
            <a:normAutofit fontScale="92500" lnSpcReduction="10000"/>
          </a:bodyPr>
          <a:lstStyle/>
          <a:p>
            <a:pPr marL="0" indent="0">
              <a:buNone/>
            </a:pPr>
            <a:r>
              <a:rPr lang="en-US" b="1" dirty="0"/>
              <a:t>12 Mental Health Counselors</a:t>
            </a:r>
          </a:p>
          <a:p>
            <a:pPr lvl="0"/>
            <a:r>
              <a:rPr lang="en-US" dirty="0"/>
              <a:t>Conduct clinical assessments to determine need for further mental health or substance use prevention and treatment and at what level of service.</a:t>
            </a:r>
          </a:p>
          <a:p>
            <a:pPr lvl="0"/>
            <a:r>
              <a:rPr lang="en-US" dirty="0"/>
              <a:t>Admit client to directly to mental health providers. </a:t>
            </a:r>
          </a:p>
          <a:p>
            <a:pPr lvl="0"/>
            <a:r>
              <a:rPr lang="en-US" dirty="0"/>
              <a:t>Provide crisis intervention as appropriate.</a:t>
            </a:r>
          </a:p>
          <a:p>
            <a:pPr lvl="0"/>
            <a:r>
              <a:rPr lang="en-US" dirty="0"/>
              <a:t>Coordinate with social services providers for benefits acquisition, housing, shelters, medical care, etc.</a:t>
            </a:r>
          </a:p>
          <a:p>
            <a:pPr lvl="0"/>
            <a:r>
              <a:rPr lang="en-US" dirty="0"/>
              <a:t>Provide psycho-education regarding symptoms, symptom management and treatment options.</a:t>
            </a:r>
          </a:p>
          <a:p>
            <a:pPr lvl="0"/>
            <a:r>
              <a:rPr lang="en-US" dirty="0"/>
              <a:t>Coordinate with mental health providers, system partners, and community partners. </a:t>
            </a:r>
          </a:p>
          <a:p>
            <a:pPr lvl="0"/>
            <a:endParaRPr lang="en-US" dirty="0"/>
          </a:p>
        </p:txBody>
      </p:sp>
      <p:pic>
        <p:nvPicPr>
          <p:cNvPr id="4" name="Picture 3">
            <a:extLst>
              <a:ext uri="{FF2B5EF4-FFF2-40B4-BE49-F238E27FC236}">
                <a16:creationId xmlns:a16="http://schemas.microsoft.com/office/drawing/2014/main" id="{9347979B-3B3D-3482-687B-C4504E8AE88A}"/>
              </a:ext>
            </a:extLst>
          </p:cNvPr>
          <p:cNvPicPr>
            <a:picLocks noChangeAspect="1"/>
          </p:cNvPicPr>
          <p:nvPr/>
        </p:nvPicPr>
        <p:blipFill>
          <a:blip r:embed="rId2"/>
          <a:stretch>
            <a:fillRect/>
          </a:stretch>
        </p:blipFill>
        <p:spPr>
          <a:xfrm>
            <a:off x="8764843" y="821414"/>
            <a:ext cx="1382228" cy="1842280"/>
          </a:xfrm>
          <a:prstGeom prst="rect">
            <a:avLst/>
          </a:prstGeom>
        </p:spPr>
      </p:pic>
      <p:pic>
        <p:nvPicPr>
          <p:cNvPr id="6" name="Picture 5">
            <a:extLst>
              <a:ext uri="{FF2B5EF4-FFF2-40B4-BE49-F238E27FC236}">
                <a16:creationId xmlns:a16="http://schemas.microsoft.com/office/drawing/2014/main" id="{AA4B1B7D-A5F0-E55A-2813-1B8E9DA9DAC4}"/>
              </a:ext>
            </a:extLst>
          </p:cNvPr>
          <p:cNvPicPr>
            <a:picLocks noChangeAspect="1"/>
          </p:cNvPicPr>
          <p:nvPr/>
        </p:nvPicPr>
        <p:blipFill>
          <a:blip r:embed="rId3"/>
          <a:stretch>
            <a:fillRect/>
          </a:stretch>
        </p:blipFill>
        <p:spPr>
          <a:xfrm>
            <a:off x="8284987" y="3635201"/>
            <a:ext cx="998331" cy="1740228"/>
          </a:xfrm>
          <a:prstGeom prst="rect">
            <a:avLst/>
          </a:prstGeom>
        </p:spPr>
      </p:pic>
      <p:pic>
        <p:nvPicPr>
          <p:cNvPr id="7" name="Picture 6">
            <a:extLst>
              <a:ext uri="{FF2B5EF4-FFF2-40B4-BE49-F238E27FC236}">
                <a16:creationId xmlns:a16="http://schemas.microsoft.com/office/drawing/2014/main" id="{A4AA949E-4230-EDA0-FC6F-CFACB85D7B3B}"/>
              </a:ext>
            </a:extLst>
          </p:cNvPr>
          <p:cNvPicPr>
            <a:picLocks noChangeAspect="1"/>
          </p:cNvPicPr>
          <p:nvPr/>
        </p:nvPicPr>
        <p:blipFill>
          <a:blip r:embed="rId4"/>
          <a:stretch>
            <a:fillRect/>
          </a:stretch>
        </p:blipFill>
        <p:spPr>
          <a:xfrm>
            <a:off x="9225077" y="2911059"/>
            <a:ext cx="1350404" cy="1799863"/>
          </a:xfrm>
          <a:prstGeom prst="rect">
            <a:avLst/>
          </a:prstGeom>
        </p:spPr>
      </p:pic>
      <p:pic>
        <p:nvPicPr>
          <p:cNvPr id="8" name="Picture 7">
            <a:extLst>
              <a:ext uri="{FF2B5EF4-FFF2-40B4-BE49-F238E27FC236}">
                <a16:creationId xmlns:a16="http://schemas.microsoft.com/office/drawing/2014/main" id="{DCDDBD50-E97E-ED84-14A9-5C51FB0000F1}"/>
              </a:ext>
            </a:extLst>
          </p:cNvPr>
          <p:cNvPicPr>
            <a:picLocks noChangeAspect="1"/>
          </p:cNvPicPr>
          <p:nvPr/>
        </p:nvPicPr>
        <p:blipFill>
          <a:blip r:embed="rId5"/>
          <a:stretch>
            <a:fillRect/>
          </a:stretch>
        </p:blipFill>
        <p:spPr>
          <a:xfrm>
            <a:off x="10001626" y="2060431"/>
            <a:ext cx="1824759" cy="1368569"/>
          </a:xfrm>
          <a:prstGeom prst="rect">
            <a:avLst/>
          </a:prstGeom>
        </p:spPr>
      </p:pic>
      <p:pic>
        <p:nvPicPr>
          <p:cNvPr id="9" name="Picture 8">
            <a:extLst>
              <a:ext uri="{FF2B5EF4-FFF2-40B4-BE49-F238E27FC236}">
                <a16:creationId xmlns:a16="http://schemas.microsoft.com/office/drawing/2014/main" id="{9344F83A-FD2C-C147-45C0-0E9FC4545A02}"/>
              </a:ext>
            </a:extLst>
          </p:cNvPr>
          <p:cNvPicPr>
            <a:picLocks noChangeAspect="1"/>
          </p:cNvPicPr>
          <p:nvPr/>
        </p:nvPicPr>
        <p:blipFill>
          <a:blip r:embed="rId6"/>
          <a:stretch>
            <a:fillRect/>
          </a:stretch>
        </p:blipFill>
        <p:spPr>
          <a:xfrm>
            <a:off x="10289075" y="4037977"/>
            <a:ext cx="1537310" cy="1625212"/>
          </a:xfrm>
          <a:prstGeom prst="rect">
            <a:avLst/>
          </a:prstGeom>
        </p:spPr>
      </p:pic>
    </p:spTree>
    <p:extLst>
      <p:ext uri="{BB962C8B-B14F-4D97-AF65-F5344CB8AC3E}">
        <p14:creationId xmlns:p14="http://schemas.microsoft.com/office/powerpoint/2010/main" val="407289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4412"/>
            <a:ext cx="9603275" cy="594788"/>
          </a:xfrm>
        </p:spPr>
        <p:txBody>
          <a:bodyPr/>
          <a:lstStyle/>
          <a:p>
            <a:r>
              <a:rPr lang="en-US" dirty="0"/>
              <a:t>HEART Team</a:t>
            </a:r>
          </a:p>
        </p:txBody>
      </p:sp>
      <p:sp>
        <p:nvSpPr>
          <p:cNvPr id="4" name="Content Placeholder 2"/>
          <p:cNvSpPr txBox="1">
            <a:spLocks/>
          </p:cNvSpPr>
          <p:nvPr/>
        </p:nvSpPr>
        <p:spPr>
          <a:xfrm>
            <a:off x="685801" y="1092950"/>
            <a:ext cx="11139754" cy="30064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b="1" dirty="0"/>
              <a:t>10 Behavioral Health Peer Specialists</a:t>
            </a:r>
          </a:p>
          <a:p>
            <a:r>
              <a:rPr lang="en-US" dirty="0"/>
              <a:t>Share personal lived experiences relating to homelessness, housing insecurity and/or behavioral health and recovery services. </a:t>
            </a:r>
          </a:p>
          <a:p>
            <a:r>
              <a:rPr lang="en-US" dirty="0"/>
              <a:t>Provide information, education, training and technical assistance on consumer and family member perspective for behavioral health system providers and partners.</a:t>
            </a:r>
          </a:p>
          <a:p>
            <a:r>
              <a:rPr lang="en-US" dirty="0"/>
              <a:t>Support client and family involvement in services through client-centered engagement. </a:t>
            </a:r>
          </a:p>
          <a:p>
            <a:r>
              <a:rPr lang="en-US" dirty="0"/>
              <a:t>Participate in countywide regional outreach activities related to Behavioral Health services. </a:t>
            </a:r>
          </a:p>
          <a:p>
            <a:r>
              <a:rPr lang="en-US" dirty="0"/>
              <a:t>Support clients prior to and during appointments, with the goal of increasing the client’s engagement with service providers and decreasing the stress and anxiety of these appointments. </a:t>
            </a:r>
          </a:p>
        </p:txBody>
      </p:sp>
      <p:pic>
        <p:nvPicPr>
          <p:cNvPr id="8" name="Picture 7" descr="A group of people standing in front of a table&#10;&#10;Description automatically generated">
            <a:extLst>
              <a:ext uri="{FF2B5EF4-FFF2-40B4-BE49-F238E27FC236}">
                <a16:creationId xmlns:a16="http://schemas.microsoft.com/office/drawing/2014/main" id="{BF4A0787-0FA8-6802-6376-BE4B84F1C4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974" b="33933"/>
          <a:stretch/>
        </p:blipFill>
        <p:spPr>
          <a:xfrm>
            <a:off x="2456782" y="4099388"/>
            <a:ext cx="7278436" cy="2462939"/>
          </a:xfrm>
          <a:prstGeom prst="rect">
            <a:avLst/>
          </a:prstGeom>
        </p:spPr>
      </p:pic>
    </p:spTree>
    <p:extLst>
      <p:ext uri="{BB962C8B-B14F-4D97-AF65-F5344CB8AC3E}">
        <p14:creationId xmlns:p14="http://schemas.microsoft.com/office/powerpoint/2010/main" val="177059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201B58D-2588-49F3-8D14-977F8751B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44232A0-47B2-482E-96A4-B330D3253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C2C9A-537C-753F-C054-7C13C94AB7F4}"/>
              </a:ext>
            </a:extLst>
          </p:cNvPr>
          <p:cNvSpPr>
            <a:spLocks noGrp="1"/>
          </p:cNvSpPr>
          <p:nvPr>
            <p:ph type="title"/>
          </p:nvPr>
        </p:nvSpPr>
        <p:spPr>
          <a:xfrm>
            <a:off x="1121029" y="957221"/>
            <a:ext cx="5864018" cy="1049235"/>
          </a:xfrm>
        </p:spPr>
        <p:txBody>
          <a:bodyPr>
            <a:normAutofit/>
          </a:bodyPr>
          <a:lstStyle/>
          <a:p>
            <a:r>
              <a:rPr lang="en-US" dirty="0"/>
              <a:t>In The Streets</a:t>
            </a:r>
          </a:p>
        </p:txBody>
      </p:sp>
      <p:pic>
        <p:nvPicPr>
          <p:cNvPr id="41" name="Picture 40">
            <a:extLst>
              <a:ext uri="{FF2B5EF4-FFF2-40B4-BE49-F238E27FC236}">
                <a16:creationId xmlns:a16="http://schemas.microsoft.com/office/drawing/2014/main" id="{F75FFF58-B9EC-4A30-8F41-BF96085CFC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
        <p:nvSpPr>
          <p:cNvPr id="11" name="Content Placeholder 10">
            <a:extLst>
              <a:ext uri="{FF2B5EF4-FFF2-40B4-BE49-F238E27FC236}">
                <a16:creationId xmlns:a16="http://schemas.microsoft.com/office/drawing/2014/main" id="{E51D993C-5CA5-AF46-9088-E4DEF8D4225B}"/>
              </a:ext>
            </a:extLst>
          </p:cNvPr>
          <p:cNvSpPr>
            <a:spLocks noGrp="1"/>
          </p:cNvSpPr>
          <p:nvPr>
            <p:ph idx="1"/>
          </p:nvPr>
        </p:nvSpPr>
        <p:spPr>
          <a:xfrm>
            <a:off x="1121029" y="2167151"/>
            <a:ext cx="5864018" cy="3299194"/>
          </a:xfrm>
        </p:spPr>
        <p:txBody>
          <a:bodyPr>
            <a:normAutofit/>
          </a:bodyPr>
          <a:lstStyle/>
          <a:p>
            <a:r>
              <a:rPr lang="en-US" dirty="0"/>
              <a:t>Fentanyl, Methamphetamine, Alcohol, Pain Pills, are most common. </a:t>
            </a:r>
          </a:p>
          <a:p>
            <a:r>
              <a:rPr lang="en-US" dirty="0"/>
              <a:t>Clients who learn about SUPT resources are interested in getting help.</a:t>
            </a:r>
          </a:p>
          <a:p>
            <a:r>
              <a:rPr lang="en-US" dirty="0"/>
              <a:t>NARCAN Saves Lives.</a:t>
            </a:r>
          </a:p>
          <a:p>
            <a:r>
              <a:rPr lang="en-US" dirty="0"/>
              <a:t>Barriers to being linked with Services.</a:t>
            </a:r>
          </a:p>
          <a:p>
            <a:r>
              <a:rPr lang="en-US" dirty="0"/>
              <a:t>Success Stories.</a:t>
            </a:r>
          </a:p>
        </p:txBody>
      </p:sp>
      <p:pic>
        <p:nvPicPr>
          <p:cNvPr id="9" name="Picture 8" descr="A nasal spray in a package&#10;&#10;Description automatically generated">
            <a:extLst>
              <a:ext uri="{FF2B5EF4-FFF2-40B4-BE49-F238E27FC236}">
                <a16:creationId xmlns:a16="http://schemas.microsoft.com/office/drawing/2014/main" id="{503640D5-20C1-4F06-39B2-AC90F11CC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416" y="481109"/>
            <a:ext cx="3733192" cy="2491906"/>
          </a:xfrm>
          <a:prstGeom prst="rect">
            <a:avLst/>
          </a:prstGeom>
        </p:spPr>
      </p:pic>
      <p:pic>
        <p:nvPicPr>
          <p:cNvPr id="7" name="Picture 6" descr="A pile of colorful pills&#10;&#10;Description automatically generated">
            <a:extLst>
              <a:ext uri="{FF2B5EF4-FFF2-40B4-BE49-F238E27FC236}">
                <a16:creationId xmlns:a16="http://schemas.microsoft.com/office/drawing/2014/main" id="{82636C15-3C90-E689-0FC8-FA15CAABD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60" y="3138486"/>
            <a:ext cx="3833703" cy="2491907"/>
          </a:xfrm>
          <a:prstGeom prst="rect">
            <a:avLst/>
          </a:prstGeom>
        </p:spPr>
      </p:pic>
      <p:pic>
        <p:nvPicPr>
          <p:cNvPr id="43" name="Picture 42">
            <a:extLst>
              <a:ext uri="{FF2B5EF4-FFF2-40B4-BE49-F238E27FC236}">
                <a16:creationId xmlns:a16="http://schemas.microsoft.com/office/drawing/2014/main" id="{469DF0F2-2E13-4EBD-B1E6-F286C4C4B8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45" name="Straight Connector 44">
            <a:extLst>
              <a:ext uri="{FF2B5EF4-FFF2-40B4-BE49-F238E27FC236}">
                <a16:creationId xmlns:a16="http://schemas.microsoft.com/office/drawing/2014/main" id="{DD6B09B1-F6CD-4C72-B3E4-F31BB3E804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174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3EA42FF3B6A4C8F533DD5C47D2C84" ma:contentTypeVersion="29" ma:contentTypeDescription="Create a new document." ma:contentTypeScope="" ma:versionID="61f45ac1cb5e5a1771f7a29a11e3255b">
  <xsd:schema xmlns:xsd="http://www.w3.org/2001/XMLSchema" xmlns:xs="http://www.w3.org/2001/XMLSchema" xmlns:p="http://schemas.microsoft.com/office/2006/metadata/properties" xmlns:ns2="38593505-4272-462f-a258-4c91c4dc43d2" xmlns:ns3="46231f6e-34d7-45fa-9867-9b527ee27237" targetNamespace="http://schemas.microsoft.com/office/2006/metadata/properties" ma:root="true" ma:fieldsID="88b8a13a94e4281f13f5b1f877b9f000" ns2:_="" ns3:_="">
    <xsd:import namespace="38593505-4272-462f-a258-4c91c4dc43d2"/>
    <xsd:import namespace="46231f6e-34d7-45fa-9867-9b527ee272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JoinDate"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93505-4272-462f-a258-4c91c4dc4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1f42df86-5230-47b9-8e60-f9797cd983bf}" ma:internalName="TaxCatchAll" ma:showField="CatchAllData" ma:web="38593505-4272-462f-a258-4c91c4dc43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231f6e-34d7-45fa-9867-9b527ee2723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JoinDate" ma:index="20" nillable="true" ma:displayName="Join Date" ma:description="Date member was approved for membership by the SSVMS Board of Directors." ma:format="DateOnly" ma:internalName="Join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d0730a9-4a63-4eb2-8e29-fab45a32ce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231f6e-34d7-45fa-9867-9b527ee27237">
      <Terms xmlns="http://schemas.microsoft.com/office/infopath/2007/PartnerControls"/>
    </lcf76f155ced4ddcb4097134ff3c332f>
    <TaxCatchAll xmlns="38593505-4272-462f-a258-4c91c4dc43d2" xsi:nil="true"/>
    <JoinDate xmlns="46231f6e-34d7-45fa-9867-9b527ee27237" xsi:nil="true"/>
  </documentManagement>
</p:properties>
</file>

<file path=customXml/itemProps1.xml><?xml version="1.0" encoding="utf-8"?>
<ds:datastoreItem xmlns:ds="http://schemas.openxmlformats.org/officeDocument/2006/customXml" ds:itemID="{D8B08D18-2BAC-4275-AFD5-168B5F57E602}"/>
</file>

<file path=customXml/itemProps2.xml><?xml version="1.0" encoding="utf-8"?>
<ds:datastoreItem xmlns:ds="http://schemas.openxmlformats.org/officeDocument/2006/customXml" ds:itemID="{79E09D94-6A92-4569-B3A0-7A48C8CEC08C}"/>
</file>

<file path=customXml/itemProps3.xml><?xml version="1.0" encoding="utf-8"?>
<ds:datastoreItem xmlns:ds="http://schemas.openxmlformats.org/officeDocument/2006/customXml" ds:itemID="{A81ACAAA-3030-4E6A-ACF5-09C49D30F07C}"/>
</file>

<file path=docProps/app.xml><?xml version="1.0" encoding="utf-8"?>
<Properties xmlns="http://schemas.openxmlformats.org/officeDocument/2006/extended-properties" xmlns:vt="http://schemas.openxmlformats.org/officeDocument/2006/docPropsVTypes">
  <TotalTime>109</TotalTime>
  <Words>475</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Aptos</vt:lpstr>
      <vt:lpstr>Aptos Display</vt:lpstr>
      <vt:lpstr>Arial</vt:lpstr>
      <vt:lpstr>Century Gothic</vt:lpstr>
      <vt:lpstr>Office Theme</vt:lpstr>
      <vt:lpstr>Gallery</vt:lpstr>
      <vt:lpstr>PowerPoint Presentation</vt:lpstr>
      <vt:lpstr>Homeless Engagement and Response Team (HEART)</vt:lpstr>
      <vt:lpstr>HEART Purpose and Values</vt:lpstr>
      <vt:lpstr>HEART Team</vt:lpstr>
      <vt:lpstr>HEART Team</vt:lpstr>
      <vt:lpstr>In The Streets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Kimmons. Amy</dc:creator>
  <cp:lastModifiedBy>Kimmons. Amy</cp:lastModifiedBy>
  <cp:revision>2</cp:revision>
  <dcterms:created xsi:type="dcterms:W3CDTF">2024-07-25T20:02:24Z</dcterms:created>
  <dcterms:modified xsi:type="dcterms:W3CDTF">2024-07-25T21:53:54Z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0x0101004AE3EA42FF3B6A4C8F533DD5C47D2C84</vt:lpwstr>
  </property>
</Properties>
</file>