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17"/>
  </p:notesMasterIdLst>
  <p:handoutMasterIdLst>
    <p:handoutMasterId r:id="rId18"/>
  </p:handoutMasterIdLst>
  <p:sldIdLst>
    <p:sldId id="256" r:id="rId2"/>
    <p:sldId id="583" r:id="rId3"/>
    <p:sldId id="573" r:id="rId4"/>
    <p:sldId id="592" r:id="rId5"/>
    <p:sldId id="578" r:id="rId6"/>
    <p:sldId id="580" r:id="rId7"/>
    <p:sldId id="579" r:id="rId8"/>
    <p:sldId id="591" r:id="rId9"/>
    <p:sldId id="574" r:id="rId10"/>
    <p:sldId id="577" r:id="rId11"/>
    <p:sldId id="587" r:id="rId12"/>
    <p:sldId id="589" r:id="rId13"/>
    <p:sldId id="582" r:id="rId14"/>
    <p:sldId id="593" r:id="rId15"/>
    <p:sldId id="594" r:id="rId16"/>
  </p:sldIdLst>
  <p:sldSz cx="9144000" cy="6858000" type="screen4x3"/>
  <p:notesSz cx="7077075" cy="9369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6355" autoAdjust="0"/>
  </p:normalViewPr>
  <p:slideViewPr>
    <p:cSldViewPr>
      <p:cViewPr varScale="1">
        <p:scale>
          <a:sx n="53" d="100"/>
          <a:sy n="53" d="100"/>
        </p:scale>
        <p:origin x="8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5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EBE4FAF4-AAF3-423F-85E6-8744C0020E1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5E69B2CD-8B9E-448D-9BFD-AD2E188F7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3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860C-CB7C-4069-823F-FACDFD7FB9AE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71575"/>
            <a:ext cx="421640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8500"/>
            <a:ext cx="5661025" cy="3689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5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952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40352-0F9E-4ACF-A76D-3A83D96CA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Matt De Moura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Prosecutor for almost 13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Yolo County DDA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Special Assistant U.S. Attorney assigned to OCDETF Strike Force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Focusing on major narcotics trafficking and leaders and organizers of DTOs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48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CJNG: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Biggest supplier of fentanyl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They also control the avocado trade and extort avocado producers and 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Sinaloa: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3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CJNG: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Biggest supplier of fentanyl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Sinaloa: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0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 a significant cartel presence in the central valley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Yolo County traffickers have direct ties to Mexico and primarily Sinaloa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Cartels will also supply the gangs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of gangs are pushing coke and meth, but will still offer up pills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Investigation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5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57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7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OCDETF is premier USDOJ program designed to combat TOC and curb flow of illegal drugs into and through 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Strike Force is an OCDETF multi-agency prosecutor led program that conducts </a:t>
            </a:r>
            <a:r>
              <a:rPr lang="en-US" b="0" i="0" dirty="0">
                <a:solidFill>
                  <a:srgbClr val="444444"/>
                </a:solidFill>
                <a:effectLst/>
                <a:latin typeface="Public Sans Web"/>
              </a:rPr>
              <a:t>intelligence-driven, multi-jurisdictional operations against priority targets and their affiliate illicit financial networks. 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Public Sans Web"/>
              </a:rPr>
              <a:t>The goal of this Initiative is to bring together federal, state, and local law enforcement in a co-located setting that fosters communication and collaboration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Public Sans Web"/>
              </a:rPr>
              <a:t>Team is comprised of state and federal prosecutors, TFOs and agents, intel and financial analysts from all federal agencies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Designed to investigate and prosecute the biggest contributors to drug trafficking and target 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Many of these organizations are poly-drug trafficking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Meaning they distribute meth, cocaine, and fentanyl and are often connected to other organizations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investigations and prosecutions have produced large drug seizures, high-level traffickers with extraditions from MX and other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Seizures have also included large amounts of firearms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Organizations include dismantling street gangs responsible for gun and drug trafficking, prison gangs and DTOs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how much fentanyl we’re seeing, we’d think it’s produced here, but it’s not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Currently, we’re seeing seizures at the border upwards of 500,000 pills at a time and close to 100 kilos of powder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Nogales, AZ sees some of the largest seizures this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Calixico</a:t>
            </a:r>
            <a:r>
              <a:rPr lang="en-US" dirty="0"/>
              <a:t>, CA had an 8 million pill seizure in November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China used to be our biggest supplier of fentanyl, now it’s the biggest SOS for precursor </a:t>
            </a:r>
            <a:r>
              <a:rPr lang="en-US" dirty="0" err="1"/>
              <a:t>chems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India also heavily supplies the chemicals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 POE along the border are the biggest avenues for bringing in fentanyl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conservative estimate if we seize 3-5% of the dope coming across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 now, there aren’t enough resources and personnel on the border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HSI has border teams that are supposed to help with big seizures, but it’s so much that the teams are overwhelmed with that and immigration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of people will walk the drugs over from Tijuana into San Diego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 Paso and </a:t>
            </a:r>
            <a:r>
              <a:rPr lang="en-US" dirty="0" err="1"/>
              <a:t>Loredo</a:t>
            </a:r>
            <a:r>
              <a:rPr lang="en-US" dirty="0"/>
              <a:t> are some of the busiest POE in Texas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Fentanyl is very rarely manufactured in the United States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of the precursor chemicals to make fentanyl are banned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NPP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ANPP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4-AP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Boc-4-AP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Piperidin-4-yl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Because they’re banned, it’s difficult to smuggle them in and not very cost effective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China, which on paper has banned fentanyl, is the biggest SOS of precursor chemicals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China used to be a major supplier of fentanyl to the U.S., but now it has shifted towards supplier the chemicals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India is also a supplier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reason why China ships to Mexico is because the Mexican government isn’t in control – cartels are so there’s nothing to stop the flow of the chemicals into the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Intel suggests that China is sending chemists to Mexico to help them produce the chemicals there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reason China is supplying the chemicals is because it’s at war with the U.S. through non-traditional means (depleting our resources – money and bodies)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Chemicals are shipped to Mexico primarily, sometimes Canada and the U.S.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the most part, fentanyl is produced in clandestine labs in Mexico using pill presses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extremely cheap to produce at 1-2 cents a pill and can be made year-round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also either to hide than more major manufacturing plants like cocaine and meth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3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CA, there are four POE along the border, but 2 are the major ones (Calexico and San </a:t>
            </a:r>
            <a:r>
              <a:rPr lang="en-US" dirty="0" err="1"/>
              <a:t>Yisdrio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where we see our biggest fentanyl seizures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Trafficking done through: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People walking across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Hidden compartments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Tunnels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Air drops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Tractor trailers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trafficking, drugs come up and money goes down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I-5 and I-80 are the two biggest drug corridors in 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fentanyl gets across the border, it usually ends up in 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We’ve seen decreases in the number of pills seized at the border, but LA has a massive supply of them right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major fentanyl hubs are all in the Central Valley – Fresno and Sacramento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Sacramento, if we don’t stop you there, fentanyl will head up to Medford, OR and Jackson 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HIDTA teams in Medford have arrested a lot of Mexican nationals with large quantities of fentanyl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December, CHP stopped 3 Mexican nationals with 41 </a:t>
            </a:r>
            <a:r>
              <a:rPr lang="en-US" dirty="0" err="1"/>
              <a:t>lbs</a:t>
            </a:r>
            <a:r>
              <a:rPr lang="en-US" dirty="0"/>
              <a:t> of fentanyl pills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17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 tip:  If you ever go to Mexico, know that each area is controlled by a cartel and they’re usually in a war with another cartel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Cabo, PV, Tijuana are all cartel-controlled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5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 potency fentanyl (left)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Powder fentanyl and firearms (right)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year ago, </a:t>
            </a:r>
            <a:r>
              <a:rPr lang="en-US" dirty="0" err="1"/>
              <a:t>fetty</a:t>
            </a:r>
            <a:r>
              <a:rPr lang="en-US" dirty="0"/>
              <a:t> pills were selling for $15-25 a pill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Average pill: .50-$4.50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Avg price per </a:t>
            </a:r>
            <a:r>
              <a:rPr lang="en-US" dirty="0" err="1"/>
              <a:t>lb</a:t>
            </a:r>
            <a:r>
              <a:rPr lang="en-US" dirty="0"/>
              <a:t> of powder is $7,000 (</a:t>
            </a:r>
            <a:r>
              <a:rPr lang="en-US" dirty="0" err="1"/>
              <a:t>lb</a:t>
            </a:r>
            <a:r>
              <a:rPr lang="en-US" dirty="0"/>
              <a:t> of meth is $800-1200, </a:t>
            </a:r>
            <a:r>
              <a:rPr lang="en-US" dirty="0" err="1"/>
              <a:t>lb</a:t>
            </a:r>
            <a:r>
              <a:rPr lang="en-US" dirty="0"/>
              <a:t> of coke is $16,000)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Fentanyl sales: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40352-0F9E-4ACF-A76D-3A83D96CA9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46960F5-EC08-4967-80C3-5DBE70B49EB2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F4302929-98D6-42A4-9D5A-4EF511B6F8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175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1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0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61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4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154993-371E-42EE-83C6-7603B3494910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25C34-463A-4E41-A93B-0EC1BD5982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EE570-3C13-40CE-8864-868D2F0ECA4A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DE5C2-8E91-482F-8F36-730E815CA3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7131D6-7909-495E-8F2B-9BF426B91FA5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54C27-1337-4AC4-8128-E2B4B9BB0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4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C4883-DAE1-4BFF-A08C-403FAE30185D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D0EF1-FFC3-4577-BF76-9493753228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62F36A4-3C79-47C9-9EF9-4F229F790C9E}" type="datetimeFigureOut">
              <a:rPr lang="en-US" smtClean="0"/>
              <a:pPr>
                <a:defRPr/>
              </a:pPr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0B576CC-F057-438E-A8CC-EC9C1E4B07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3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3323">
            <a:extLst>
              <a:ext uri="{FF2B5EF4-FFF2-40B4-BE49-F238E27FC236}">
                <a16:creationId xmlns:a16="http://schemas.microsoft.com/office/drawing/2014/main" id="{0BE67D62-3E62-470C-98D6-3BA21088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326" name="Freeform 11">
            <a:extLst>
              <a:ext uri="{FF2B5EF4-FFF2-40B4-BE49-F238E27FC236}">
                <a16:creationId xmlns:a16="http://schemas.microsoft.com/office/drawing/2014/main" id="{9060346B-3FED-4DD4-B8C1-DC55FABE7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6" y="0"/>
            <a:ext cx="876285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28" name="Freeform 13">
            <a:extLst>
              <a:ext uri="{FF2B5EF4-FFF2-40B4-BE49-F238E27FC236}">
                <a16:creationId xmlns:a16="http://schemas.microsoft.com/office/drawing/2014/main" id="{B553EB7A-0120-4C88-A02C-26C1D1F4C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8496942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30" name="Freeform 25">
            <a:extLst>
              <a:ext uri="{FF2B5EF4-FFF2-40B4-BE49-F238E27FC236}">
                <a16:creationId xmlns:a16="http://schemas.microsoft.com/office/drawing/2014/main" id="{D4327787-BC11-4A2F-BB05-F74869A7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32" name="Freeform 14">
            <a:extLst>
              <a:ext uri="{FF2B5EF4-FFF2-40B4-BE49-F238E27FC236}">
                <a16:creationId xmlns:a16="http://schemas.microsoft.com/office/drawing/2014/main" id="{7C3D022D-958E-4B8D-B601-804671385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3334" name="5-Point Star 24">
            <a:extLst>
              <a:ext uri="{FF2B5EF4-FFF2-40B4-BE49-F238E27FC236}">
                <a16:creationId xmlns:a16="http://schemas.microsoft.com/office/drawing/2014/main" id="{0BF0E6E8-886A-4302-8457-1BF7C47C4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8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344,300+ Illegal Drugs Stock Photos, Pictures &amp; Royalty-Free Images -  iStock | Illegal drugs icon, Illegal drugs pills, Selling illegal drugs">
            <a:extLst>
              <a:ext uri="{FF2B5EF4-FFF2-40B4-BE49-F238E27FC236}">
                <a16:creationId xmlns:a16="http://schemas.microsoft.com/office/drawing/2014/main" id="{98D96AA1-7D9A-0449-1700-ED309B434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r="12515" b="4"/>
          <a:stretch/>
        </p:blipFill>
        <p:spPr bwMode="auto">
          <a:xfrm rot="21420000">
            <a:off x="5684771" y="-125084"/>
            <a:ext cx="3518499" cy="3388899"/>
          </a:xfrm>
          <a:custGeom>
            <a:avLst/>
            <a:gdLst/>
            <a:ahLst/>
            <a:cxnLst/>
            <a:rect l="l" t="t" r="r" b="b"/>
            <a:pathLst>
              <a:path w="4691332" h="3388899">
                <a:moveTo>
                  <a:pt x="0" y="0"/>
                </a:moveTo>
                <a:lnTo>
                  <a:pt x="4691332" y="245862"/>
                </a:lnTo>
                <a:lnTo>
                  <a:pt x="4526612" y="3388899"/>
                </a:lnTo>
                <a:lnTo>
                  <a:pt x="0" y="33888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6" descr="Picture1"/>
          <p:cNvPicPr>
            <a:picLocks noChangeAspect="1" noChangeArrowheads="1"/>
          </p:cNvPicPr>
          <p:nvPr/>
        </p:nvPicPr>
        <p:blipFill rotWithShape="1">
          <a:blip r:embed="rId6"/>
          <a:srcRect l="17043" r="23082" b="-1"/>
          <a:stretch/>
        </p:blipFill>
        <p:spPr bwMode="auto">
          <a:xfrm rot="21420000">
            <a:off x="-130485" y="-188282"/>
            <a:ext cx="5792487" cy="7255853"/>
          </a:xfrm>
          <a:custGeom>
            <a:avLst/>
            <a:gdLst/>
            <a:ahLst/>
            <a:cxnLst/>
            <a:rect l="l" t="t" r="r" b="b"/>
            <a:pathLst>
              <a:path w="7723316" h="7255853">
                <a:moveTo>
                  <a:pt x="359050" y="0"/>
                </a:moveTo>
                <a:lnTo>
                  <a:pt x="7723316" y="385944"/>
                </a:lnTo>
                <a:lnTo>
                  <a:pt x="7723316" y="7255853"/>
                </a:lnTo>
                <a:lnTo>
                  <a:pt x="0" y="6851091"/>
                </a:lnTo>
                <a:close/>
              </a:path>
            </a:pathLst>
          </a:custGeom>
          <a:noFill/>
        </p:spPr>
      </p:pic>
      <p:sp>
        <p:nvSpPr>
          <p:cNvPr id="13336" name="Freeform 28">
            <a:extLst>
              <a:ext uri="{FF2B5EF4-FFF2-40B4-BE49-F238E27FC236}">
                <a16:creationId xmlns:a16="http://schemas.microsoft.com/office/drawing/2014/main" id="{2C1F5C5F-D321-4FED-989E-3F59CD7C6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5661843" y="-8034"/>
            <a:ext cx="95193" cy="6876560"/>
          </a:xfrm>
          <a:custGeom>
            <a:avLst/>
            <a:gdLst>
              <a:gd name="connsiteX0" fmla="*/ 0 w 126924"/>
              <a:gd name="connsiteY0" fmla="*/ 0 h 6876560"/>
              <a:gd name="connsiteX1" fmla="*/ 126924 w 126924"/>
              <a:gd name="connsiteY1" fmla="*/ 6652 h 6876560"/>
              <a:gd name="connsiteX2" fmla="*/ 126924 w 126924"/>
              <a:gd name="connsiteY2" fmla="*/ 6876560 h 6876560"/>
              <a:gd name="connsiteX3" fmla="*/ 0 w 126924"/>
              <a:gd name="connsiteY3" fmla="*/ 6869908 h 687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24" h="6876560">
                <a:moveTo>
                  <a:pt x="0" y="0"/>
                </a:moveTo>
                <a:lnTo>
                  <a:pt x="126924" y="6652"/>
                </a:lnTo>
                <a:lnTo>
                  <a:pt x="126924" y="6876560"/>
                </a:lnTo>
                <a:lnTo>
                  <a:pt x="0" y="6869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38" name="Freeform 17">
            <a:extLst>
              <a:ext uri="{FF2B5EF4-FFF2-40B4-BE49-F238E27FC236}">
                <a16:creationId xmlns:a16="http://schemas.microsoft.com/office/drawing/2014/main" id="{E49F6E67-DA33-4FB8-8E61-389C3522E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1746873"/>
            <a:ext cx="5753495" cy="4558839"/>
          </a:xfrm>
          <a:custGeom>
            <a:avLst/>
            <a:gdLst>
              <a:gd name="connsiteX0" fmla="*/ 7448691 w 7671328"/>
              <a:gd name="connsiteY0" fmla="*/ 0 h 4558839"/>
              <a:gd name="connsiteX1" fmla="*/ 7671328 w 7671328"/>
              <a:gd name="connsiteY1" fmla="*/ 4149850 h 4558839"/>
              <a:gd name="connsiteX2" fmla="*/ 0 w 7671328"/>
              <a:gd name="connsiteY2" fmla="*/ 4558839 h 4558839"/>
              <a:gd name="connsiteX3" fmla="*/ 0 w 7671328"/>
              <a:gd name="connsiteY3" fmla="*/ 380946 h 45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1328" h="4558839">
                <a:moveTo>
                  <a:pt x="7448691" y="0"/>
                </a:moveTo>
                <a:lnTo>
                  <a:pt x="7671328" y="4149850"/>
                </a:lnTo>
                <a:lnTo>
                  <a:pt x="0" y="4558839"/>
                </a:lnTo>
                <a:lnTo>
                  <a:pt x="0" y="380946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 rot="21420000">
            <a:off x="363040" y="2032788"/>
            <a:ext cx="4947620" cy="24543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cap="all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2024 opioid summit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 rot="21420000">
            <a:off x="414327" y="4470744"/>
            <a:ext cx="4959258" cy="550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36576" indent="0" algn="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2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Matt De Moura</a:t>
            </a:r>
          </a:p>
          <a:p>
            <a:pPr marL="0" marR="36576" indent="0" algn="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2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Deputy District Attorney</a:t>
            </a:r>
          </a:p>
          <a:p>
            <a:pPr marL="0" marR="36576" indent="0" algn="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en-US" sz="28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Special Assistant U.S. Attorney</a:t>
            </a:r>
          </a:p>
        </p:txBody>
      </p:sp>
      <p:sp>
        <p:nvSpPr>
          <p:cNvPr id="13340" name="Freeform 27">
            <a:extLst>
              <a:ext uri="{FF2B5EF4-FFF2-40B4-BE49-F238E27FC236}">
                <a16:creationId xmlns:a16="http://schemas.microsoft.com/office/drawing/2014/main" id="{5D22305B-E535-4249-B69A-C16FF7D6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20000">
            <a:off x="7372598" y="1598398"/>
            <a:ext cx="128016" cy="3424503"/>
          </a:xfrm>
          <a:custGeom>
            <a:avLst/>
            <a:gdLst>
              <a:gd name="connsiteX0" fmla="*/ 0 w 128016"/>
              <a:gd name="connsiteY0" fmla="*/ 0 h 4566004"/>
              <a:gd name="connsiteX1" fmla="*/ 128016 w 128016"/>
              <a:gd name="connsiteY1" fmla="*/ 6710 h 4566004"/>
              <a:gd name="connsiteX2" fmla="*/ 128016 w 128016"/>
              <a:gd name="connsiteY2" fmla="*/ 4566004 h 4566004"/>
              <a:gd name="connsiteX3" fmla="*/ 0 w 128016"/>
              <a:gd name="connsiteY3" fmla="*/ 4561387 h 456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16" h="4566004">
                <a:moveTo>
                  <a:pt x="0" y="0"/>
                </a:moveTo>
                <a:lnTo>
                  <a:pt x="128016" y="6710"/>
                </a:lnTo>
                <a:lnTo>
                  <a:pt x="128016" y="4566004"/>
                </a:lnTo>
                <a:lnTo>
                  <a:pt x="0" y="45613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42" name="5-Point Star 30">
            <a:extLst>
              <a:ext uri="{FF2B5EF4-FFF2-40B4-BE49-F238E27FC236}">
                <a16:creationId xmlns:a16="http://schemas.microsoft.com/office/drawing/2014/main" id="{CD73AD0E-F7CB-4661-A96B-B4774E0A6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2476124" y="5221202"/>
            <a:ext cx="386539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82BE8-1727-4E1A-0D0D-E87FE577A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0006">
            <a:off x="5876471" y="3361188"/>
            <a:ext cx="3487879" cy="35032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6389">
            <a:extLst>
              <a:ext uri="{FF2B5EF4-FFF2-40B4-BE49-F238E27FC236}">
                <a16:creationId xmlns:a16="http://schemas.microsoft.com/office/drawing/2014/main" id="{E0CC70BA-3B27-4D37-9E55-9F566B3FB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392" name="Freeform 11">
            <a:extLst>
              <a:ext uri="{FF2B5EF4-FFF2-40B4-BE49-F238E27FC236}">
                <a16:creationId xmlns:a16="http://schemas.microsoft.com/office/drawing/2014/main" id="{8E54E5FE-6A50-43B2-979B-BE2474F4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6" y="0"/>
            <a:ext cx="876285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4" name="Freeform 13">
            <a:extLst>
              <a:ext uri="{FF2B5EF4-FFF2-40B4-BE49-F238E27FC236}">
                <a16:creationId xmlns:a16="http://schemas.microsoft.com/office/drawing/2014/main" id="{1732545C-0790-47A1-B809-8A2531586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8496942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6" name="Freeform 25">
            <a:extLst>
              <a:ext uri="{FF2B5EF4-FFF2-40B4-BE49-F238E27FC236}">
                <a16:creationId xmlns:a16="http://schemas.microsoft.com/office/drawing/2014/main" id="{22C9706F-5320-4C8E-91AE-1A9025E9C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8" name="Freeform 14">
            <a:extLst>
              <a:ext uri="{FF2B5EF4-FFF2-40B4-BE49-F238E27FC236}">
                <a16:creationId xmlns:a16="http://schemas.microsoft.com/office/drawing/2014/main" id="{307E1BB0-6022-40FB-8C25-E20C51DC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400" name="5-Point Star 24">
            <a:extLst>
              <a:ext uri="{FF2B5EF4-FFF2-40B4-BE49-F238E27FC236}">
                <a16:creationId xmlns:a16="http://schemas.microsoft.com/office/drawing/2014/main" id="{0FA51A0F-B103-49AB-BD7A-A4545B98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8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402" name="Picture 16401">
            <a:extLst>
              <a:ext uri="{FF2B5EF4-FFF2-40B4-BE49-F238E27FC236}">
                <a16:creationId xmlns:a16="http://schemas.microsoft.com/office/drawing/2014/main" id="{30DA633B-92EB-4B60-9923-569561004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404" name="Rectangle 16403">
            <a:extLst>
              <a:ext uri="{FF2B5EF4-FFF2-40B4-BE49-F238E27FC236}">
                <a16:creationId xmlns:a16="http://schemas.microsoft.com/office/drawing/2014/main" id="{6448A3C3-EB01-4B07-A230-2273FBEA5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215" y="457201"/>
            <a:ext cx="8446312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406" name="Rectangle 16405">
            <a:extLst>
              <a:ext uri="{FF2B5EF4-FFF2-40B4-BE49-F238E27FC236}">
                <a16:creationId xmlns:a16="http://schemas.microsoft.com/office/drawing/2014/main" id="{093D7238-9B57-4D5E-B8A1-6E9AB7ED4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9141714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08" name="Straight Connector 16407">
            <a:extLst>
              <a:ext uri="{FF2B5EF4-FFF2-40B4-BE49-F238E27FC236}">
                <a16:creationId xmlns:a16="http://schemas.microsoft.com/office/drawing/2014/main" id="{E626346F-26E6-4664-AE9F-F1C8E542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9100" y="4491323"/>
            <a:ext cx="9150814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514434" y="4714814"/>
            <a:ext cx="8113649" cy="1075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6800"/>
              <a:t>Cartels and DTOs</a:t>
            </a:r>
          </a:p>
        </p:txBody>
      </p:sp>
      <p:sp>
        <p:nvSpPr>
          <p:cNvPr id="16410" name="5-Point Star 8">
            <a:extLst>
              <a:ext uri="{FF2B5EF4-FFF2-40B4-BE49-F238E27FC236}">
                <a16:creationId xmlns:a16="http://schemas.microsoft.com/office/drawing/2014/main" id="{3A4C8985-32CF-4C63-AA39-3A8629E7E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7556" y="6388943"/>
            <a:ext cx="279786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E3A1A-8EAB-1926-A7B3-D30998F7D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95" y="1301717"/>
            <a:ext cx="2646657" cy="1654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555BE-6A57-6FC0-0BF9-E161D86A4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604" y="1536262"/>
            <a:ext cx="2646657" cy="1185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BE5B7-4555-4FF2-5446-751F6CDB0A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413" y="1110030"/>
            <a:ext cx="2637588" cy="20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6389">
            <a:extLst>
              <a:ext uri="{FF2B5EF4-FFF2-40B4-BE49-F238E27FC236}">
                <a16:creationId xmlns:a16="http://schemas.microsoft.com/office/drawing/2014/main" id="{797165E7-07D5-44D5-A969-52A68AC77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392" name="Freeform 11">
            <a:extLst>
              <a:ext uri="{FF2B5EF4-FFF2-40B4-BE49-F238E27FC236}">
                <a16:creationId xmlns:a16="http://schemas.microsoft.com/office/drawing/2014/main" id="{0B280DBD-2815-4DCB-B024-B643AE81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6" y="0"/>
            <a:ext cx="876285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4" name="Freeform 13">
            <a:extLst>
              <a:ext uri="{FF2B5EF4-FFF2-40B4-BE49-F238E27FC236}">
                <a16:creationId xmlns:a16="http://schemas.microsoft.com/office/drawing/2014/main" id="{A5098477-9C54-4B12-B85E-1A2CDD83A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8496942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6" name="Freeform 25">
            <a:extLst>
              <a:ext uri="{FF2B5EF4-FFF2-40B4-BE49-F238E27FC236}">
                <a16:creationId xmlns:a16="http://schemas.microsoft.com/office/drawing/2014/main" id="{342417C2-466C-418D-B143-F27E00E64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98" name="Freeform 14">
            <a:extLst>
              <a:ext uri="{FF2B5EF4-FFF2-40B4-BE49-F238E27FC236}">
                <a16:creationId xmlns:a16="http://schemas.microsoft.com/office/drawing/2014/main" id="{8EB20674-E635-4F0A-AC68-F23358C36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400" name="5-Point Star 24">
            <a:extLst>
              <a:ext uri="{FF2B5EF4-FFF2-40B4-BE49-F238E27FC236}">
                <a16:creationId xmlns:a16="http://schemas.microsoft.com/office/drawing/2014/main" id="{2F9E64F1-5B60-4624-9174-F6AAC13B3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8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402" name="Picture 16401">
            <a:extLst>
              <a:ext uri="{FF2B5EF4-FFF2-40B4-BE49-F238E27FC236}">
                <a16:creationId xmlns:a16="http://schemas.microsoft.com/office/drawing/2014/main" id="{1EA33782-5C3D-4AEC-9C6B-467847FC1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404" name="Rectangle 16403">
            <a:extLst>
              <a:ext uri="{FF2B5EF4-FFF2-40B4-BE49-F238E27FC236}">
                <a16:creationId xmlns:a16="http://schemas.microsoft.com/office/drawing/2014/main" id="{9519D4F2-4B9B-49C4-853A-4E57149A9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215" y="457201"/>
            <a:ext cx="8446312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406" name="Rectangle 16405">
            <a:extLst>
              <a:ext uri="{FF2B5EF4-FFF2-40B4-BE49-F238E27FC236}">
                <a16:creationId xmlns:a16="http://schemas.microsoft.com/office/drawing/2014/main" id="{6C15CD14-91CC-41AA-BF09-D8483C36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9141714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08" name="Straight Connector 16407">
            <a:extLst>
              <a:ext uri="{FF2B5EF4-FFF2-40B4-BE49-F238E27FC236}">
                <a16:creationId xmlns:a16="http://schemas.microsoft.com/office/drawing/2014/main" id="{61245E3D-37CE-4CF4-A863-3E3431469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9100" y="4491323"/>
            <a:ext cx="9150814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514434" y="4714814"/>
            <a:ext cx="8113649" cy="1075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6800"/>
              <a:t>Cartels and DTOs</a:t>
            </a:r>
          </a:p>
        </p:txBody>
      </p:sp>
      <p:sp>
        <p:nvSpPr>
          <p:cNvPr id="16410" name="5-Point Star 8">
            <a:extLst>
              <a:ext uri="{FF2B5EF4-FFF2-40B4-BE49-F238E27FC236}">
                <a16:creationId xmlns:a16="http://schemas.microsoft.com/office/drawing/2014/main" id="{9F7FB371-4E1C-47A2-BE5A-0AE7B26B3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7556" y="6388943"/>
            <a:ext cx="279786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FDCB7-3E9F-6517-318A-5CDD09B24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06" r="21307" b="1"/>
          <a:stretch/>
        </p:blipFill>
        <p:spPr>
          <a:xfrm>
            <a:off x="519446" y="687394"/>
            <a:ext cx="1954530" cy="2874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C2596-8CA8-D0BA-CD66-2AF91EFBBB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219" b="-4"/>
          <a:stretch/>
        </p:blipFill>
        <p:spPr>
          <a:xfrm>
            <a:off x="2571879" y="691545"/>
            <a:ext cx="1954530" cy="2874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75488-7FAC-B2A9-8D67-7A61973740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91" r="11881" b="-4"/>
          <a:stretch/>
        </p:blipFill>
        <p:spPr>
          <a:xfrm>
            <a:off x="4624311" y="691545"/>
            <a:ext cx="1954530" cy="2874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8097B-84F5-7C5B-F07C-636C53AB8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93" r="24012" b="3"/>
          <a:stretch/>
        </p:blipFill>
        <p:spPr>
          <a:xfrm>
            <a:off x="6673553" y="691546"/>
            <a:ext cx="1954530" cy="28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8C8CB-B54D-4A5B-8DE4-A3E6CA83E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1517900" y="1003258"/>
            <a:ext cx="6108199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6390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16394" name="Rectangle 16393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396" name="Rectangle 16395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398" name="Rectangle 16397">
            <a:extLst>
              <a:ext uri="{FF2B5EF4-FFF2-40B4-BE49-F238E27FC236}">
                <a16:creationId xmlns:a16="http://schemas.microsoft.com/office/drawing/2014/main" id="{4A9E2719-3179-4CB2-9E0D-7403C505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984964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00" name="Freeform 25">
            <a:extLst>
              <a:ext uri="{FF2B5EF4-FFF2-40B4-BE49-F238E27FC236}">
                <a16:creationId xmlns:a16="http://schemas.microsoft.com/office/drawing/2014/main" id="{2FA7B314-1C7F-48F1-A359-A30AD553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0"/>
            <a:ext cx="8829967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402" name="Rectangle 16401">
            <a:extLst>
              <a:ext uri="{FF2B5EF4-FFF2-40B4-BE49-F238E27FC236}">
                <a16:creationId xmlns:a16="http://schemas.microsoft.com/office/drawing/2014/main" id="{A4FEA56A-DD53-4B5F-A09A-BF4585AF7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70809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514351" y="685800"/>
            <a:ext cx="3711879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800">
                <a:solidFill>
                  <a:schemeClr val="bg1"/>
                </a:solidFill>
              </a:rPr>
              <a:t>Honduran fentanyl DTOs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514351" y="2491290"/>
            <a:ext cx="3711879" cy="3680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95% of Sac/Yolo powder fentanyl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Horizontal structure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Human trafficking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Money laundering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3CB59-3121-4E74-5B18-DCF3AA9EE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79" r="1907" b="1"/>
          <a:stretch/>
        </p:blipFill>
        <p:spPr>
          <a:xfrm>
            <a:off x="4740581" y="231418"/>
            <a:ext cx="3857110" cy="2895599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56CA61-65C4-6DC3-1F70-68F196BBB1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01"/>
          <a:stretch/>
        </p:blipFill>
        <p:spPr>
          <a:xfrm>
            <a:off x="4740581" y="3250087"/>
            <a:ext cx="3857110" cy="28876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50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6390">
            <a:extLst>
              <a:ext uri="{FF2B5EF4-FFF2-40B4-BE49-F238E27FC236}">
                <a16:creationId xmlns:a16="http://schemas.microsoft.com/office/drawing/2014/main" id="{8FA20A3C-BD33-4BC0-BAA2-683C4F29A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FF51F4B5-F243-485B-AEFF-8A239233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16394" name="Rectangle 16393">
              <a:extLst>
                <a:ext uri="{FF2B5EF4-FFF2-40B4-BE49-F238E27FC236}">
                  <a16:creationId xmlns:a16="http://schemas.microsoft.com/office/drawing/2014/main" id="{F6DDD77F-AF4E-4699-83CA-25E67DE02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E54D6B7E-A890-4096-B04C-986095FD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396" name="Rectangle 16395">
              <a:extLst>
                <a:ext uri="{FF2B5EF4-FFF2-40B4-BE49-F238E27FC236}">
                  <a16:creationId xmlns:a16="http://schemas.microsoft.com/office/drawing/2014/main" id="{73BABC7B-87BC-419D-A42E-34400A920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3523544" y="685800"/>
            <a:ext cx="4786306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800" dirty="0"/>
              <a:t>Trends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1B8FA-D587-8324-4712-6001EFDE6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85" y="684046"/>
            <a:ext cx="2877356" cy="161851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6D69A-AA8C-68B7-2024-2C6ED36D9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5" y="3304717"/>
            <a:ext cx="2877356" cy="161851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523541" y="2401332"/>
            <a:ext cx="4785304" cy="32374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Tranq</a:t>
            </a:r>
            <a:endParaRPr lang="en-US" dirty="0"/>
          </a:p>
          <a:p>
            <a:r>
              <a:rPr lang="en-US" dirty="0"/>
              <a:t>Iso</a:t>
            </a:r>
          </a:p>
          <a:p>
            <a:r>
              <a:rPr lang="en-US" dirty="0" err="1"/>
              <a:t>Nitazine</a:t>
            </a:r>
            <a:endParaRPr lang="en-US" dirty="0"/>
          </a:p>
          <a:p>
            <a:r>
              <a:rPr lang="en-US" dirty="0" err="1"/>
              <a:t>Carfentanil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89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1" name="Picture 16400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403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6" y="0"/>
            <a:ext cx="8762857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05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8496942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07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09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411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8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413" name="Picture 16412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415" name="Freeform: Shape 16414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7"/>
            <a:ext cx="8178800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417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7258" y="3748085"/>
            <a:ext cx="189483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913805" y="1044250"/>
            <a:ext cx="7381181" cy="2646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dirty="0"/>
              <a:t>DDA/SAUSA Matt De Moura</a:t>
            </a:r>
            <a:br>
              <a:rPr lang="en-US" dirty="0"/>
            </a:br>
            <a:r>
              <a:rPr lang="en-US" dirty="0"/>
              <a:t>Yolo County DA’s Office</a:t>
            </a:r>
            <a:br>
              <a:rPr lang="en-US" dirty="0"/>
            </a:br>
            <a:r>
              <a:rPr lang="en-US" dirty="0"/>
              <a:t>U.S. Attorney’s Office</a:t>
            </a:r>
            <a:br>
              <a:rPr lang="en-US" dirty="0"/>
            </a:br>
            <a:r>
              <a:rPr lang="en-US" dirty="0"/>
              <a:t>CVC HIDTA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E29D2-68A5-883F-C73D-9A0D702A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91040"/>
            <a:ext cx="2087502" cy="2123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3AD76-8AE6-5CC7-FB51-F63268DA0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641" y="4191946"/>
            <a:ext cx="2037959" cy="2037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EDF846-2F0B-E6CD-D67B-7340EE42F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206" y="4238854"/>
            <a:ext cx="2009546" cy="20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2" name="Picture 16401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404" name="Group 16403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16405" name="Rectangle 16404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406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407" name="Rectangle 16406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409" name="Picture 16408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6411" name="Rectangle 16410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984964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7ABB0-F907-1C2A-19AA-2DFE92A003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3000"/>
          </a:blip>
          <a:srcRect t="13167" r="1" b="14016"/>
          <a:stretch/>
        </p:blipFill>
        <p:spPr>
          <a:xfrm>
            <a:off x="20" y="10"/>
            <a:ext cx="8801080" cy="6408728"/>
          </a:xfrm>
          <a:prstGeom prst="rect">
            <a:avLst/>
          </a:prstGeom>
          <a:ln>
            <a:noFill/>
          </a:ln>
        </p:spPr>
      </p:pic>
      <p:sp>
        <p:nvSpPr>
          <p:cNvPr id="16413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143" y="0"/>
            <a:ext cx="8822823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6415" name="Rectangle 16414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00215"/>
            <a:ext cx="8798814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Organized Crime Drug Enforcement Task Forces (OCDETF)U.S. Department of  Justice - YouTube">
            <a:extLst>
              <a:ext uri="{FF2B5EF4-FFF2-40B4-BE49-F238E27FC236}">
                <a16:creationId xmlns:a16="http://schemas.microsoft.com/office/drawing/2014/main" id="{A2F8EB7A-C7BA-B43B-DAB3-4CBE9DB6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41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8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54A36-C3B5-CD67-68D1-4F7C132AE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892929" y="1003258"/>
            <a:ext cx="7358141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6390">
            <a:extLst>
              <a:ext uri="{FF2B5EF4-FFF2-40B4-BE49-F238E27FC236}">
                <a16:creationId xmlns:a16="http://schemas.microsoft.com/office/drawing/2014/main" id="{82679E24-B442-48DA-91F5-D20C35276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47FFD68E-AD03-4180-8BBB-B3E7DE0D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16394" name="Rectangle 16393">
              <a:extLst>
                <a:ext uri="{FF2B5EF4-FFF2-40B4-BE49-F238E27FC236}">
                  <a16:creationId xmlns:a16="http://schemas.microsoft.com/office/drawing/2014/main" id="{B36C81B8-0929-4B46-BCB0-00954C0E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A771D040-DA75-4CDB-859B-07D4C809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396" name="Rectangle 16395">
              <a:extLst>
                <a:ext uri="{FF2B5EF4-FFF2-40B4-BE49-F238E27FC236}">
                  <a16:creationId xmlns:a16="http://schemas.microsoft.com/office/drawing/2014/main" id="{4C97C64C-CFCE-45F6-B8D4-4B46AB898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4917265" y="571500"/>
            <a:ext cx="3394746" cy="12662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800"/>
              <a:t>SOS and SUpply Lines</a:t>
            </a:r>
          </a:p>
        </p:txBody>
      </p: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0276CF47-78D1-45D4-B8A5-05DD68D9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5180" y="457200"/>
            <a:ext cx="4192068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loor, indoor">
            <a:extLst>
              <a:ext uri="{FF2B5EF4-FFF2-40B4-BE49-F238E27FC236}">
                <a16:creationId xmlns:a16="http://schemas.microsoft.com/office/drawing/2014/main" id="{3C925AAC-41C6-8616-C326-1A846E3E2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1" y="1360057"/>
            <a:ext cx="3824898" cy="2878235"/>
          </a:xfrm>
          <a:prstGeom prst="rect">
            <a:avLst/>
          </a:prstGeom>
        </p:spPr>
      </p:pic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913707" y="2071048"/>
            <a:ext cx="3398304" cy="30722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China</a:t>
            </a:r>
          </a:p>
          <a:p>
            <a:r>
              <a:rPr lang="en-US" dirty="0"/>
              <a:t>India</a:t>
            </a:r>
          </a:p>
          <a:p>
            <a:r>
              <a:rPr lang="en-US" dirty="0"/>
              <a:t>Mexico</a:t>
            </a:r>
          </a:p>
          <a:p>
            <a:r>
              <a:rPr lang="en-US" dirty="0"/>
              <a:t>Canada</a:t>
            </a:r>
          </a:p>
          <a:p>
            <a:r>
              <a:rPr lang="en-US" dirty="0"/>
              <a:t>POE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C4658-F507-B83A-43F9-4AEC9EAD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99" y="0"/>
            <a:ext cx="653325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382FBDC-D93A-496C-BF20-C9B07E916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FCE19-8138-BA4A-B059-385283C8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390" b="2"/>
          <a:stretch/>
        </p:blipFill>
        <p:spPr>
          <a:xfrm>
            <a:off x="482600" y="643467"/>
            <a:ext cx="4029074" cy="5571066"/>
          </a:xfrm>
          <a:prstGeom prst="rect">
            <a:avLst/>
          </a:prstGeom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516CB07A-DCE4-4099-BA19-16FC1FFB6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entral Valley California High Intensity Drug Trafficking Area Drug Market  Analysis 2009">
            <a:extLst>
              <a:ext uri="{FF2B5EF4-FFF2-40B4-BE49-F238E27FC236}">
                <a16:creationId xmlns:a16="http://schemas.microsoft.com/office/drawing/2014/main" id="{22C760EE-D43C-B907-EC0B-88097F9F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r="5" b="5"/>
          <a:stretch/>
        </p:blipFill>
        <p:spPr bwMode="auto">
          <a:xfrm>
            <a:off x="4639140" y="643467"/>
            <a:ext cx="402907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BF3807C-3298-7CBC-5DCC-4AE838980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60"/>
            <a:ext cx="8707271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4DE59E-B5D4-459B-9B25-926B38169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20BE6-2514-406D-8C93-C0F40A74E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eat, sofa&#10;&#10;Description automatically generated">
            <a:extLst>
              <a:ext uri="{FF2B5EF4-FFF2-40B4-BE49-F238E27FC236}">
                <a16:creationId xmlns:a16="http://schemas.microsoft.com/office/drawing/2014/main" id="{84A8C2BE-0B8C-3F2D-5D30-64A7F2A92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36128" b="1"/>
          <a:stretch/>
        </p:blipFill>
        <p:spPr>
          <a:xfrm rot="48480000">
            <a:off x="1502858" y="1670571"/>
            <a:ext cx="2311328" cy="3607956"/>
          </a:xfrm>
          <a:prstGeom prst="rect">
            <a:avLst/>
          </a:prstGeom>
        </p:spPr>
      </p:pic>
      <p:pic>
        <p:nvPicPr>
          <p:cNvPr id="4" name="Picture 3" descr="A picture containing floor, indoor">
            <a:extLst>
              <a:ext uri="{FF2B5EF4-FFF2-40B4-BE49-F238E27FC236}">
                <a16:creationId xmlns:a16="http://schemas.microsoft.com/office/drawing/2014/main" id="{D4A30F88-2180-8550-02C3-A6DD854AD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4693815" y="1949710"/>
            <a:ext cx="3577482" cy="26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1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6390">
            <a:extLst>
              <a:ext uri="{FF2B5EF4-FFF2-40B4-BE49-F238E27FC236}">
                <a16:creationId xmlns:a16="http://schemas.microsoft.com/office/drawing/2014/main" id="{8FA20A3C-BD33-4BC0-BAA2-683C4F29A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393" name="Group 16392">
            <a:extLst>
              <a:ext uri="{FF2B5EF4-FFF2-40B4-BE49-F238E27FC236}">
                <a16:creationId xmlns:a16="http://schemas.microsoft.com/office/drawing/2014/main" id="{FF51F4B5-F243-485B-AEFF-8A239233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16394" name="Rectangle 16393">
              <a:extLst>
                <a:ext uri="{FF2B5EF4-FFF2-40B4-BE49-F238E27FC236}">
                  <a16:creationId xmlns:a16="http://schemas.microsoft.com/office/drawing/2014/main" id="{F6DDD77F-AF4E-4699-83CA-25E67DE02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395" name="Freeform 11">
              <a:extLst>
                <a:ext uri="{FF2B5EF4-FFF2-40B4-BE49-F238E27FC236}">
                  <a16:creationId xmlns:a16="http://schemas.microsoft.com/office/drawing/2014/main" id="{E54D6B7E-A890-4096-B04C-986095FD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6396" name="Rectangle 16395">
              <a:extLst>
                <a:ext uri="{FF2B5EF4-FFF2-40B4-BE49-F238E27FC236}">
                  <a16:creationId xmlns:a16="http://schemas.microsoft.com/office/drawing/2014/main" id="{73BABC7B-87BC-419D-A42E-34400A920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3523544" y="685800"/>
            <a:ext cx="4786306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800"/>
              <a:t>Price, quantity, quality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1B8FA-D587-8324-4712-6001EFDE6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85" y="684046"/>
            <a:ext cx="2877356" cy="161851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6D69A-AA8C-68B7-2024-2C6ED36D9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5" y="3304717"/>
            <a:ext cx="2877356" cy="1618512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523541" y="2401332"/>
            <a:ext cx="4785304" cy="32374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Seeing fentanyl at lowest prices to date</a:t>
            </a:r>
          </a:p>
          <a:p>
            <a:r>
              <a:rPr lang="en-US" dirty="0"/>
              <a:t>Prices based on geographic region</a:t>
            </a:r>
          </a:p>
          <a:p>
            <a:r>
              <a:rPr lang="en-US" dirty="0"/>
              <a:t>Purity</a:t>
            </a:r>
          </a:p>
          <a:p>
            <a:pPr lvl="1"/>
            <a:r>
              <a:rPr lang="en-US" dirty="0"/>
              <a:t>Powder 14.4% pure</a:t>
            </a:r>
          </a:p>
          <a:p>
            <a:pPr lvl="1"/>
            <a:r>
              <a:rPr lang="en-US" dirty="0"/>
              <a:t>2.2 mg per pill</a:t>
            </a:r>
          </a:p>
          <a:p>
            <a:r>
              <a:rPr lang="en-US" dirty="0"/>
              <a:t>Mixtures and cutting agents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1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3EA42FF3B6A4C8F533DD5C47D2C84" ma:contentTypeVersion="29" ma:contentTypeDescription="Create a new document." ma:contentTypeScope="" ma:versionID="61f45ac1cb5e5a1771f7a29a11e3255b">
  <xsd:schema xmlns:xsd="http://www.w3.org/2001/XMLSchema" xmlns:xs="http://www.w3.org/2001/XMLSchema" xmlns:p="http://schemas.microsoft.com/office/2006/metadata/properties" xmlns:ns2="38593505-4272-462f-a258-4c91c4dc43d2" xmlns:ns3="46231f6e-34d7-45fa-9867-9b527ee27237" targetNamespace="http://schemas.microsoft.com/office/2006/metadata/properties" ma:root="true" ma:fieldsID="88b8a13a94e4281f13f5b1f877b9f000" ns2:_="" ns3:_="">
    <xsd:import namespace="38593505-4272-462f-a258-4c91c4dc43d2"/>
    <xsd:import namespace="46231f6e-34d7-45fa-9867-9b527ee2723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JoinDate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93505-4272-462f-a258-4c91c4dc43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f42df86-5230-47b9-8e60-f9797cd983bf}" ma:internalName="TaxCatchAll" ma:showField="CatchAllData" ma:web="38593505-4272-462f-a258-4c91c4dc43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31f6e-34d7-45fa-9867-9b527ee27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JoinDate" ma:index="20" nillable="true" ma:displayName="Join Date" ma:description="Date member was approved for membership by the SSVMS Board of Directors." ma:format="DateOnly" ma:internalName="Join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d0730a9-4a63-4eb2-8e29-fab45a32ce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231f6e-34d7-45fa-9867-9b527ee27237">
      <Terms xmlns="http://schemas.microsoft.com/office/infopath/2007/PartnerControls"/>
    </lcf76f155ced4ddcb4097134ff3c332f>
    <TaxCatchAll xmlns="38593505-4272-462f-a258-4c91c4dc43d2" xsi:nil="true"/>
    <JoinDate xmlns="46231f6e-34d7-45fa-9867-9b527ee27237" xsi:nil="true"/>
  </documentManagement>
</p:properties>
</file>

<file path=customXml/itemProps1.xml><?xml version="1.0" encoding="utf-8"?>
<ds:datastoreItem xmlns:ds="http://schemas.openxmlformats.org/officeDocument/2006/customXml" ds:itemID="{8B838058-89D7-4F62-BF9D-8B0A0276BD13}"/>
</file>

<file path=customXml/itemProps2.xml><?xml version="1.0" encoding="utf-8"?>
<ds:datastoreItem xmlns:ds="http://schemas.openxmlformats.org/officeDocument/2006/customXml" ds:itemID="{3B8A0F0C-BBA1-476C-99AD-EF625E5353A1}"/>
</file>

<file path=customXml/itemProps3.xml><?xml version="1.0" encoding="utf-8"?>
<ds:datastoreItem xmlns:ds="http://schemas.openxmlformats.org/officeDocument/2006/customXml" ds:itemID="{664DE60E-6CCD-4A88-A846-1645243E22E7}"/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28865</TotalTime>
  <Words>1062</Words>
  <Application>Microsoft Office PowerPoint</Application>
  <PresentationFormat>On-screen Show (4:3)</PresentationFormat>
  <Paragraphs>131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Impact</vt:lpstr>
      <vt:lpstr>Public Sans Web</vt:lpstr>
      <vt:lpstr>Main Event</vt:lpstr>
      <vt:lpstr>PowerPoint Presentation</vt:lpstr>
      <vt:lpstr>PowerPoint Presentation</vt:lpstr>
      <vt:lpstr>PowerPoint Presentation</vt:lpstr>
      <vt:lpstr>SOS and SUpply Lines</vt:lpstr>
      <vt:lpstr>PowerPoint Presentation</vt:lpstr>
      <vt:lpstr>PowerPoint Presentation</vt:lpstr>
      <vt:lpstr>PowerPoint Presentation</vt:lpstr>
      <vt:lpstr>PowerPoint Presentation</vt:lpstr>
      <vt:lpstr>Price, quantity, quality</vt:lpstr>
      <vt:lpstr>Cartels and DTOs</vt:lpstr>
      <vt:lpstr>Cartels and DTOs</vt:lpstr>
      <vt:lpstr>PowerPoint Presentation</vt:lpstr>
      <vt:lpstr>Honduran fentanyl DTOs</vt:lpstr>
      <vt:lpstr>Trends</vt:lpstr>
      <vt:lpstr>DDA/SAUSA Matt De Moura Yolo County DA’s Office U.S. Attorney’s Office CVC HIDTA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Testimony and Report Writing</dc:title>
  <dc:creator>mdemoura</dc:creator>
  <cp:lastModifiedBy>De Moura, Matthew (USACAE)</cp:lastModifiedBy>
  <cp:revision>303</cp:revision>
  <cp:lastPrinted>2015-08-06T04:20:48Z</cp:lastPrinted>
  <dcterms:created xsi:type="dcterms:W3CDTF">2013-02-03T20:32:35Z</dcterms:created>
  <dcterms:modified xsi:type="dcterms:W3CDTF">2024-08-05T06:11:11Z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0x0101004AE3EA42FF3B6A4C8F533DD5C47D2C84</vt:lpwstr>
  </property>
</Properties>
</file>