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505" r:id="rId2"/>
    <p:sldId id="506" r:id="rId3"/>
    <p:sldId id="507" r:id="rId4"/>
    <p:sldId id="492" r:id="rId5"/>
    <p:sldId id="497" r:id="rId6"/>
    <p:sldId id="499" r:id="rId7"/>
    <p:sldId id="382" r:id="rId8"/>
    <p:sldId id="503" r:id="rId9"/>
    <p:sldId id="504" r:id="rId10"/>
    <p:sldId id="332" r:id="rId11"/>
    <p:sldId id="333" r:id="rId12"/>
    <p:sldId id="257" r:id="rId13"/>
    <p:sldId id="260" r:id="rId14"/>
    <p:sldId id="261" r:id="rId15"/>
    <p:sldId id="264" r:id="rId16"/>
    <p:sldId id="265" r:id="rId17"/>
    <p:sldId id="259" r:id="rId18"/>
    <p:sldId id="262" r:id="rId19"/>
    <p:sldId id="508" r:id="rId20"/>
    <p:sldId id="2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34"/>
    <p:restoredTop sz="63889"/>
  </p:normalViewPr>
  <p:slideViewPr>
    <p:cSldViewPr snapToGrid="0">
      <p:cViewPr varScale="1">
        <p:scale>
          <a:sx n="73" d="100"/>
          <a:sy n="73" d="100"/>
        </p:scale>
        <p:origin x="15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Referral</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30-Day Retention</c:v>
                </c:pt>
              </c:strCache>
            </c:strRef>
          </c:cat>
          <c:val>
            <c:numRef>
              <c:f>Sheet1!$B$2</c:f>
              <c:numCache>
                <c:formatCode>0%</c:formatCode>
                <c:ptCount val="1"/>
                <c:pt idx="0">
                  <c:v>0.38</c:v>
                </c:pt>
              </c:numCache>
            </c:numRef>
          </c:val>
          <c:extLst>
            <c:ext xmlns:c16="http://schemas.microsoft.com/office/drawing/2014/chart" uri="{C3380CC4-5D6E-409C-BE32-E72D297353CC}">
              <c16:uniqueId val="{00000000-3B8C-464C-BAF6-0636DFB21024}"/>
            </c:ext>
          </c:extLst>
        </c:ser>
        <c:ser>
          <c:idx val="1"/>
          <c:order val="1"/>
          <c:tx>
            <c:strRef>
              <c:f>Sheet1!$C$1</c:f>
              <c:strCache>
                <c:ptCount val="1"/>
                <c:pt idx="0">
                  <c:v>Brief Intervention</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30-Day Retention</c:v>
                </c:pt>
              </c:strCache>
            </c:strRef>
          </c:cat>
          <c:val>
            <c:numRef>
              <c:f>Sheet1!$C$2</c:f>
              <c:numCache>
                <c:formatCode>0%</c:formatCode>
                <c:ptCount val="1"/>
                <c:pt idx="0">
                  <c:v>0.45</c:v>
                </c:pt>
              </c:numCache>
            </c:numRef>
          </c:val>
          <c:extLst>
            <c:ext xmlns:c16="http://schemas.microsoft.com/office/drawing/2014/chart" uri="{C3380CC4-5D6E-409C-BE32-E72D297353CC}">
              <c16:uniqueId val="{00000001-3B8C-464C-BAF6-0636DFB21024}"/>
            </c:ext>
          </c:extLst>
        </c:ser>
        <c:ser>
          <c:idx val="2"/>
          <c:order val="2"/>
          <c:tx>
            <c:strRef>
              <c:f>Sheet1!$D$1</c:f>
              <c:strCache>
                <c:ptCount val="1"/>
                <c:pt idx="0">
                  <c:v>Brief Intervention &amp; Buprenorphine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30-Day Retention</c:v>
                </c:pt>
              </c:strCache>
            </c:strRef>
          </c:cat>
          <c:val>
            <c:numRef>
              <c:f>Sheet1!$D$2</c:f>
              <c:numCache>
                <c:formatCode>0%</c:formatCode>
                <c:ptCount val="1"/>
                <c:pt idx="0">
                  <c:v>0.78</c:v>
                </c:pt>
              </c:numCache>
            </c:numRef>
          </c:val>
          <c:extLst>
            <c:ext xmlns:c16="http://schemas.microsoft.com/office/drawing/2014/chart" uri="{C3380CC4-5D6E-409C-BE32-E72D297353CC}">
              <c16:uniqueId val="{00000002-3B8C-464C-BAF6-0636DFB21024}"/>
            </c:ext>
          </c:extLst>
        </c:ser>
        <c:dLbls>
          <c:dLblPos val="outEnd"/>
          <c:showLegendKey val="0"/>
          <c:showVal val="1"/>
          <c:showCatName val="0"/>
          <c:showSerName val="0"/>
          <c:showPercent val="0"/>
          <c:showBubbleSize val="0"/>
        </c:dLbls>
        <c:gapWidth val="219"/>
        <c:overlap val="-27"/>
        <c:axId val="952552"/>
        <c:axId val="954904"/>
      </c:barChart>
      <c:catAx>
        <c:axId val="952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500" b="0" i="0" u="none" strike="noStrike" kern="1200" baseline="0">
                <a:solidFill>
                  <a:schemeClr val="tx1">
                    <a:lumMod val="65000"/>
                    <a:lumOff val="35000"/>
                  </a:schemeClr>
                </a:solidFill>
                <a:latin typeface="+mn-lt"/>
                <a:ea typeface="+mn-ea"/>
                <a:cs typeface="+mn-cs"/>
              </a:defRPr>
            </a:pPr>
            <a:endParaRPr lang="en-US"/>
          </a:p>
        </c:txPr>
        <c:crossAx val="954904"/>
        <c:crosses val="autoZero"/>
        <c:auto val="1"/>
        <c:lblAlgn val="ctr"/>
        <c:lblOffset val="100"/>
        <c:noMultiLvlLbl val="0"/>
      </c:catAx>
      <c:valAx>
        <c:axId val="954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2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EB4DA-3488-C847-80D9-C11B4E843DF9}"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71DFE-C3FA-F746-9794-62E751C3B05C}" type="slidenum">
              <a:rPr lang="en-US" smtClean="0"/>
              <a:t>‹#›</a:t>
            </a:fld>
            <a:endParaRPr lang="en-US"/>
          </a:p>
        </p:txBody>
      </p:sp>
    </p:spTree>
    <p:extLst>
      <p:ext uri="{BB962C8B-B14F-4D97-AF65-F5344CB8AC3E}">
        <p14:creationId xmlns:p14="http://schemas.microsoft.com/office/powerpoint/2010/main" val="2233364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 Well we are both very excited to share with you what we see from the first responder lens. As you know I’m Scott Perryman and I’m a Battalion Chief</a:t>
            </a:r>
          </a:p>
          <a:p>
            <a:r>
              <a:rPr lang="en-US" dirty="0"/>
              <a:t>Alex -  </a:t>
            </a:r>
            <a:r>
              <a:rPr lang="en-US" dirty="0">
                <a:highlight>
                  <a:srgbClr val="FFFF00"/>
                </a:highlight>
              </a:rPr>
              <a:t>(</a:t>
            </a:r>
            <a:r>
              <a:rPr lang="en-US" b="1" dirty="0">
                <a:highlight>
                  <a:srgbClr val="FFFF00"/>
                </a:highlight>
              </a:rPr>
              <a:t>Alex interrupts and points at the slide</a:t>
            </a:r>
            <a:r>
              <a:rPr lang="en-US" dirty="0"/>
              <a:t>) </a:t>
            </a:r>
            <a:r>
              <a:rPr lang="en-US" i="1" dirty="0">
                <a:solidFill>
                  <a:srgbClr val="FF0000"/>
                </a:solidFill>
              </a:rPr>
              <a:t>Let me guess Metro Fire. Nice subtlety on the slide there. No placement bias there.</a:t>
            </a:r>
            <a:r>
              <a:rPr lang="en-US" i="1" dirty="0"/>
              <a:t> </a:t>
            </a:r>
          </a:p>
          <a:p>
            <a:r>
              <a:rPr lang="en-US" i="0" dirty="0"/>
              <a:t>Scott – Wait till you see the next slide. I did it just for you.</a:t>
            </a:r>
            <a:endParaRPr lang="en-US" i="1" dirty="0"/>
          </a:p>
          <a:p>
            <a:endParaRPr lang="en-US" i="0" dirty="0"/>
          </a:p>
        </p:txBody>
      </p:sp>
      <p:sp>
        <p:nvSpPr>
          <p:cNvPr id="4" name="Slide Number Placeholder 3"/>
          <p:cNvSpPr>
            <a:spLocks noGrp="1"/>
          </p:cNvSpPr>
          <p:nvPr>
            <p:ph type="sldNum" sz="quarter" idx="5"/>
          </p:nvPr>
        </p:nvSpPr>
        <p:spPr/>
        <p:txBody>
          <a:bodyPr/>
          <a:lstStyle/>
          <a:p>
            <a:fld id="{00871DFE-C3FA-F746-9794-62E751C3B05C}" type="slidenum">
              <a:rPr lang="en-US" smtClean="0"/>
              <a:t>1</a:t>
            </a:fld>
            <a:endParaRPr lang="en-US"/>
          </a:p>
        </p:txBody>
      </p:sp>
    </p:spTree>
    <p:extLst>
      <p:ext uri="{BB962C8B-B14F-4D97-AF65-F5344CB8AC3E}">
        <p14:creationId xmlns:p14="http://schemas.microsoft.com/office/powerpoint/2010/main" val="1558759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Back and forth here </a:t>
            </a:r>
          </a:p>
          <a:p>
            <a:endParaRPr lang="en-US" dirty="0"/>
          </a:p>
          <a:p>
            <a:r>
              <a:rPr lang="en-US" dirty="0"/>
              <a:t>Scott: Lets try it. What did you have for dinner last Wednesday? But lets look at something where there was an emotional intensity, something unique, and personal. Where was your first kiss?</a:t>
            </a:r>
          </a:p>
          <a:p>
            <a:r>
              <a:rPr lang="en-US" dirty="0"/>
              <a:t>Alex: June </a:t>
            </a:r>
            <a:r>
              <a:rPr lang="en-US" dirty="0" err="1"/>
              <a:t>Enich</a:t>
            </a:r>
            <a:r>
              <a:rPr lang="en-US" dirty="0"/>
              <a:t> While playing hide and go seek Summer of 2002</a:t>
            </a:r>
          </a:p>
          <a:p>
            <a:endParaRPr lang="en-US" dirty="0"/>
          </a:p>
          <a:p>
            <a:r>
              <a:rPr lang="en-US" dirty="0"/>
              <a:t>Alex: </a:t>
            </a:r>
          </a:p>
          <a:p>
            <a:r>
              <a:rPr lang="en-US" dirty="0"/>
              <a:t>- Lets try that on you. Tell me about the birth of your first child. </a:t>
            </a:r>
          </a:p>
          <a:p>
            <a:endParaRPr lang="en-US" dirty="0"/>
          </a:p>
          <a:p>
            <a:endParaRPr lang="en-US" dirty="0"/>
          </a:p>
          <a:p>
            <a:endParaRPr lang="en-US" dirty="0"/>
          </a:p>
          <a:p>
            <a:r>
              <a:rPr lang="en-US" dirty="0"/>
              <a:t>List of events that people have that lead to change</a:t>
            </a:r>
          </a:p>
          <a:p>
            <a:pPr marL="171450" indent="-171450">
              <a:buFontTx/>
              <a:buChar char="-"/>
            </a:pPr>
            <a:r>
              <a:rPr lang="en-US" dirty="0"/>
              <a:t>Divorce</a:t>
            </a:r>
          </a:p>
          <a:p>
            <a:pPr marL="171450" indent="-171450">
              <a:buFontTx/>
              <a:buChar char="-"/>
            </a:pPr>
            <a:r>
              <a:rPr lang="en-US" dirty="0"/>
              <a:t>Moving to a new city</a:t>
            </a:r>
          </a:p>
          <a:p>
            <a:pPr marL="171450" indent="-171450">
              <a:buFontTx/>
              <a:buChar char="-"/>
            </a:pPr>
            <a:r>
              <a:rPr lang="en-US" dirty="0"/>
              <a:t>Death of a loved one</a:t>
            </a:r>
          </a:p>
          <a:p>
            <a:pPr marL="171450" indent="-171450">
              <a:buFontTx/>
              <a:buChar char="-"/>
            </a:pPr>
            <a:r>
              <a:rPr lang="en-US" dirty="0"/>
              <a:t>Birth of a child</a:t>
            </a:r>
          </a:p>
          <a:p>
            <a:pPr marL="171450" indent="-171450">
              <a:buFontTx/>
              <a:buChar char="-"/>
            </a:pPr>
            <a:r>
              <a:rPr lang="en-US" dirty="0">
                <a:sym typeface="Wingdings" pitchFamily="2" charset="2"/>
              </a:rPr>
              <a:t> all things that shake people’s worlds  cause people to change who they are and what they d </a:t>
            </a:r>
            <a:endParaRPr lang="en-US" dirty="0"/>
          </a:p>
          <a:p>
            <a:pPr marL="171450" indent="-171450">
              <a:buFontTx/>
              <a:buChar char="-"/>
            </a:pPr>
            <a:r>
              <a:rPr lang="en-US" dirty="0"/>
              <a:t>Every time someone calls EMS it’s an event that changes their life</a:t>
            </a:r>
          </a:p>
          <a:p>
            <a:pPr marL="171450" indent="-171450">
              <a:buFontTx/>
              <a:buChar char="-"/>
            </a:pPr>
            <a:endParaRPr lang="en-US" dirty="0"/>
          </a:p>
          <a:p>
            <a:pPr marL="171450" indent="-171450">
              <a:buFontTx/>
              <a:buChar char="-"/>
            </a:pPr>
            <a:endParaRPr lang="en-US" dirty="0"/>
          </a:p>
          <a:p>
            <a:pPr marL="171450" indent="-171450">
              <a:buFontTx/>
              <a:buChar char="-"/>
            </a:pPr>
            <a:r>
              <a:rPr lang="en-US" dirty="0"/>
              <a:t>Scott --&gt;  One day that is the highest impact is the day you almost die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0871DFE-C3FA-F746-9794-62E751C3B05C}" type="slidenum">
              <a:rPr lang="en-US" smtClean="0"/>
              <a:t>12</a:t>
            </a:fld>
            <a:endParaRPr lang="en-US"/>
          </a:p>
        </p:txBody>
      </p:sp>
    </p:spTree>
    <p:extLst>
      <p:ext uri="{BB962C8B-B14F-4D97-AF65-F5344CB8AC3E}">
        <p14:creationId xmlns:p14="http://schemas.microsoft.com/office/powerpoint/2010/main" val="208925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/articles/PMC3711523/</a:t>
            </a:r>
          </a:p>
          <a:p>
            <a:endParaRPr lang="en-US" dirty="0"/>
          </a:p>
          <a:p>
            <a:r>
              <a:rPr lang="en-US" dirty="0"/>
              <a:t>https://</a:t>
            </a:r>
            <a:r>
              <a:rPr lang="en-US" dirty="0" err="1"/>
              <a:t>www.ncbi.nlm.nih.gov</a:t>
            </a:r>
            <a:r>
              <a:rPr lang="en-US" dirty="0"/>
              <a:t>/</a:t>
            </a:r>
            <a:r>
              <a:rPr lang="en-US" dirty="0" err="1"/>
              <a:t>pmc</a:t>
            </a:r>
            <a:r>
              <a:rPr lang="en-US" dirty="0"/>
              <a:t>/articles/PMC3664550/</a:t>
            </a:r>
          </a:p>
          <a:p>
            <a:pPr marL="171450" indent="-171450">
              <a:buFontTx/>
              <a:buChar char="-"/>
            </a:pPr>
            <a:r>
              <a:rPr lang="en-US" dirty="0"/>
              <a:t>Negative events lead to behavior changes</a:t>
            </a:r>
          </a:p>
          <a:p>
            <a:pPr marL="171450" indent="-171450">
              <a:buFontTx/>
              <a:buChar char="-"/>
            </a:pPr>
            <a:endParaRPr lang="en-US" dirty="0"/>
          </a:p>
          <a:p>
            <a:pPr marL="171450" indent="-171450">
              <a:buFontTx/>
              <a:buChar char="-"/>
            </a:pPr>
            <a:endParaRPr lang="en-US" dirty="0"/>
          </a:p>
          <a:p>
            <a:pPr marL="171450" indent="-171450">
              <a:buFontTx/>
              <a:buChar char="-"/>
            </a:pPr>
            <a:r>
              <a:rPr lang="en-US" dirty="0"/>
              <a:t>A definitely high impact moment is the day you almost die </a:t>
            </a:r>
          </a:p>
          <a:p>
            <a:pPr marL="171450" indent="-171450">
              <a:buFontTx/>
              <a:buChar char="-"/>
            </a:pPr>
            <a:endParaRPr lang="en-US" dirty="0"/>
          </a:p>
          <a:p>
            <a:pPr marL="171450" indent="-171450">
              <a:buFontTx/>
              <a:buChar char="-"/>
            </a:pPr>
            <a:endParaRPr lang="en-US" dirty="0"/>
          </a:p>
          <a:p>
            <a:pPr marL="171450" indent="-171450">
              <a:buFontTx/>
              <a:buChar char="-"/>
            </a:pPr>
            <a:r>
              <a:rPr lang="en-US" dirty="0"/>
              <a:t>Scott first 2 bullets </a:t>
            </a:r>
          </a:p>
          <a:p>
            <a:pPr marL="171450" indent="-171450">
              <a:buFontTx/>
              <a:buChar char="-"/>
            </a:pPr>
            <a:r>
              <a:rPr lang="en-US" dirty="0"/>
              <a:t>Alex takes 3</a:t>
            </a:r>
            <a:r>
              <a:rPr lang="en-US" baseline="30000" dirty="0"/>
              <a:t>rd</a:t>
            </a:r>
            <a:r>
              <a:rPr lang="en-US" dirty="0"/>
              <a:t>. </a:t>
            </a:r>
          </a:p>
          <a:p>
            <a:pPr marL="628650" lvl="1" indent="-171450">
              <a:buFontTx/>
              <a:buChar char="-"/>
            </a:pPr>
            <a:r>
              <a:rPr lang="en-US" dirty="0"/>
              <a:t>Scott do you remember who was in the room when your kid was born? The loved ones? Doctor? </a:t>
            </a:r>
          </a:p>
          <a:p>
            <a:pPr marL="628650" lvl="1" indent="-171450">
              <a:buFontTx/>
              <a:buChar char="-"/>
            </a:pPr>
            <a:r>
              <a:rPr lang="en-US" dirty="0">
                <a:sym typeface="Wingdings" pitchFamily="2" charset="2"/>
              </a:rPr>
              <a:t> take that moment and lead to change</a:t>
            </a:r>
          </a:p>
          <a:p>
            <a:pPr marL="628650" lvl="1" indent="-171450">
              <a:buFontTx/>
              <a:buChar char="-"/>
            </a:pPr>
            <a:r>
              <a:rPr lang="en-US" dirty="0">
                <a:sym typeface="Wingdings" pitchFamily="2" charset="2"/>
              </a:rPr>
              <a:t>Normal EMS helps people survive by giving them Narcan and taking them to the ER</a:t>
            </a:r>
          </a:p>
          <a:p>
            <a:pPr marL="628650" lvl="1" indent="-171450">
              <a:buFontTx/>
              <a:buChar char="-"/>
            </a:pPr>
            <a:r>
              <a:rPr lang="en-US" dirty="0">
                <a:sym typeface="Wingdings" pitchFamily="2" charset="2"/>
              </a:rPr>
              <a:t>We’re hoping to take that a step further by helping people thrive by doing more </a:t>
            </a:r>
            <a:endParaRPr lang="en-US" dirty="0"/>
          </a:p>
          <a:p>
            <a:endParaRPr lang="en-US" dirty="0"/>
          </a:p>
          <a:p>
            <a:endParaRPr lang="en-US"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è"/>
              <a:tabLst/>
              <a:defRPr/>
            </a:pPr>
            <a:r>
              <a:rPr lang="en-US" dirty="0">
                <a:sym typeface="Wingdings" pitchFamily="2" charset="2"/>
              </a:rPr>
              <a:t>We believe this makes it so EMS has a unique opportunity to intervene and not just save someone’s life, but change the trajectory of their life and allow them to thrive</a:t>
            </a:r>
            <a:endParaRPr lang="en-US" dirty="0"/>
          </a:p>
          <a:p>
            <a:pPr marL="171450" indent="-171450">
              <a:buFontTx/>
              <a:buChar char="-"/>
            </a:pPr>
            <a:r>
              <a:rPr lang="en-US" dirty="0"/>
              <a:t>We can save their life in that moment by giving them Narcan or treating their heart attack or stroke</a:t>
            </a:r>
          </a:p>
          <a:p>
            <a:pPr marL="171450" indent="-171450">
              <a:buFontTx/>
              <a:buChar char="-"/>
            </a:pPr>
            <a:r>
              <a:rPr lang="en-US" dirty="0"/>
              <a:t>But we also believe we can change the trajectory of their life </a:t>
            </a:r>
            <a:r>
              <a:rPr lang="en-US" dirty="0">
                <a:sym typeface="Wingdings" pitchFamily="2" charset="2"/>
              </a:rPr>
              <a:t> spur change and help them thrive </a:t>
            </a:r>
          </a:p>
          <a:p>
            <a:pPr marL="628650" lvl="1" indent="-171450">
              <a:buFontTx/>
              <a:buChar char="-"/>
            </a:pPr>
            <a:r>
              <a:rPr lang="en-US" dirty="0">
                <a:sym typeface="Wingdings" pitchFamily="2" charset="2"/>
              </a:rPr>
              <a:t>The key to this is meeting patients where they are and connecting with them</a:t>
            </a:r>
            <a:endParaRPr lang="en-US" dirty="0"/>
          </a:p>
        </p:txBody>
      </p:sp>
      <p:sp>
        <p:nvSpPr>
          <p:cNvPr id="4" name="Slide Number Placeholder 3"/>
          <p:cNvSpPr>
            <a:spLocks noGrp="1"/>
          </p:cNvSpPr>
          <p:nvPr>
            <p:ph type="sldNum" sz="quarter" idx="5"/>
          </p:nvPr>
        </p:nvSpPr>
        <p:spPr/>
        <p:txBody>
          <a:bodyPr/>
          <a:lstStyle/>
          <a:p>
            <a:fld id="{00871DFE-C3FA-F746-9794-62E751C3B05C}" type="slidenum">
              <a:rPr lang="en-US" smtClean="0"/>
              <a:t>13</a:t>
            </a:fld>
            <a:endParaRPr lang="en-US"/>
          </a:p>
        </p:txBody>
      </p:sp>
    </p:spTree>
    <p:extLst>
      <p:ext uri="{BB962C8B-B14F-4D97-AF65-F5344CB8AC3E}">
        <p14:creationId xmlns:p14="http://schemas.microsoft.com/office/powerpoint/2010/main" val="169431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Suggestion: Change “knowledge is power” to “amplifying the impact” or something like that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0871DFE-C3FA-F746-9794-62E751C3B05C}" type="slidenum">
              <a:rPr lang="en-US" smtClean="0"/>
              <a:t>14</a:t>
            </a:fld>
            <a:endParaRPr lang="en-US"/>
          </a:p>
        </p:txBody>
      </p:sp>
    </p:spTree>
    <p:extLst>
      <p:ext uri="{BB962C8B-B14F-4D97-AF65-F5344CB8AC3E}">
        <p14:creationId xmlns:p14="http://schemas.microsoft.com/office/powerpoint/2010/main" val="3418892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behind Narcan </a:t>
            </a:r>
          </a:p>
          <a:p>
            <a:pPr marL="228600" indent="-228600">
              <a:buAutoNum type="arabicPeriod"/>
            </a:pPr>
            <a:r>
              <a:rPr lang="en-US" dirty="0"/>
              <a:t>Piloted with MIH for the past year</a:t>
            </a:r>
          </a:p>
          <a:p>
            <a:pPr marL="685800" lvl="1" indent="-228600">
              <a:buAutoNum type="arabicPeriod"/>
            </a:pPr>
            <a:r>
              <a:rPr lang="en-US" dirty="0"/>
              <a:t>Would follow up to patient’s lived environments and provide them education and Narcan</a:t>
            </a:r>
          </a:p>
          <a:p>
            <a:endParaRPr lang="en-US" dirty="0"/>
          </a:p>
          <a:p>
            <a:endParaRPr lang="en-US" dirty="0"/>
          </a:p>
          <a:p>
            <a:r>
              <a:rPr lang="en-US" dirty="0"/>
              <a:t>During that time, we’ve worked with county leadership to create a leave behind Narcan program </a:t>
            </a:r>
          </a:p>
          <a:p>
            <a:endParaRPr lang="en-US" dirty="0"/>
          </a:p>
          <a:p>
            <a:endParaRPr lang="en-US" dirty="0"/>
          </a:p>
          <a:p>
            <a:r>
              <a:rPr lang="en-US" dirty="0"/>
              <a:t>Several parts of this program</a:t>
            </a:r>
          </a:p>
          <a:p>
            <a:pPr marL="228600" indent="-228600">
              <a:buAutoNum type="arabicPeriod"/>
            </a:pPr>
            <a:r>
              <a:rPr lang="en-US" dirty="0"/>
              <a:t>Patients get Narcan</a:t>
            </a:r>
          </a:p>
          <a:p>
            <a:pPr marL="228600" indent="-228600">
              <a:buAutoNum type="arabicPeriod"/>
            </a:pPr>
            <a:r>
              <a:rPr lang="en-US" dirty="0"/>
              <a:t>Patients get connection to resources and clinics </a:t>
            </a:r>
          </a:p>
          <a:p>
            <a:pPr marL="228600" indent="-228600">
              <a:buAutoNum type="arabicPeriod"/>
            </a:pPr>
            <a:r>
              <a:rPr lang="en-US" dirty="0"/>
              <a:t>Patient’s get wrap around care. </a:t>
            </a:r>
          </a:p>
          <a:p>
            <a:pPr marL="685800" lvl="1" indent="-228600">
              <a:buAutoNum type="arabicPeriod"/>
            </a:pPr>
            <a:r>
              <a:rPr lang="en-US" dirty="0"/>
              <a:t>If patient indicates that they want connection to treatment the MIH will reach out to them to offer care </a:t>
            </a:r>
          </a:p>
        </p:txBody>
      </p:sp>
      <p:sp>
        <p:nvSpPr>
          <p:cNvPr id="4" name="Slide Number Placeholder 3"/>
          <p:cNvSpPr>
            <a:spLocks noGrp="1"/>
          </p:cNvSpPr>
          <p:nvPr>
            <p:ph type="sldNum" sz="quarter" idx="5"/>
          </p:nvPr>
        </p:nvSpPr>
        <p:spPr/>
        <p:txBody>
          <a:bodyPr/>
          <a:lstStyle/>
          <a:p>
            <a:fld id="{00871DFE-C3FA-F746-9794-62E751C3B05C}" type="slidenum">
              <a:rPr lang="en-US" smtClean="0"/>
              <a:t>15</a:t>
            </a:fld>
            <a:endParaRPr lang="en-US"/>
          </a:p>
        </p:txBody>
      </p:sp>
    </p:spTree>
    <p:extLst>
      <p:ext uri="{BB962C8B-B14F-4D97-AF65-F5344CB8AC3E}">
        <p14:creationId xmlns:p14="http://schemas.microsoft.com/office/powerpoint/2010/main" val="901961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really like to see this fleshed out more. </a:t>
            </a:r>
          </a:p>
          <a:p>
            <a:endParaRPr lang="en-US" dirty="0"/>
          </a:p>
          <a:p>
            <a:r>
              <a:rPr lang="en-US" dirty="0"/>
              <a:t>Structure / overview</a:t>
            </a:r>
          </a:p>
          <a:p>
            <a:pPr marL="171450" indent="-171450">
              <a:buFontTx/>
              <a:buChar char="-"/>
            </a:pPr>
            <a:r>
              <a:rPr lang="en-US" dirty="0"/>
              <a:t>A mobile unit of NP/Pas who can offer a higher level of care than a paramedic </a:t>
            </a:r>
          </a:p>
          <a:p>
            <a:pPr marL="628650" lvl="1" indent="-171450">
              <a:buFontTx/>
              <a:buChar char="-"/>
            </a:pPr>
            <a:r>
              <a:rPr lang="en-US" dirty="0"/>
              <a:t>Can write for </a:t>
            </a:r>
            <a:r>
              <a:rPr lang="en-US" dirty="0" err="1"/>
              <a:t>rx</a:t>
            </a:r>
            <a:r>
              <a:rPr lang="en-US" dirty="0"/>
              <a:t> </a:t>
            </a:r>
          </a:p>
          <a:p>
            <a:pPr marL="628650" lvl="1" indent="-171450">
              <a:buFontTx/>
              <a:buChar char="-"/>
            </a:pPr>
            <a:r>
              <a:rPr lang="en-US" dirty="0"/>
              <a:t>Can go ”off protocol”</a:t>
            </a:r>
          </a:p>
          <a:p>
            <a:pPr marL="171450" lvl="0" indent="-171450">
              <a:buFontTx/>
              <a:buChar char="-"/>
            </a:pPr>
            <a:r>
              <a:rPr lang="en-US" dirty="0"/>
              <a:t>2 units </a:t>
            </a:r>
          </a:p>
          <a:p>
            <a:pPr marL="628650" lvl="1" indent="-171450">
              <a:buFontTx/>
              <a:buChar char="-"/>
            </a:pPr>
            <a:r>
              <a:rPr lang="en-US" dirty="0"/>
              <a:t>50</a:t>
            </a:r>
          </a:p>
          <a:p>
            <a:pPr marL="628650" lvl="1" indent="-171450">
              <a:buFontTx/>
              <a:buChar char="-"/>
            </a:pPr>
            <a:r>
              <a:rPr lang="en-US" dirty="0"/>
              <a:t>109</a:t>
            </a:r>
          </a:p>
          <a:p>
            <a:pPr marL="171450" lvl="0" indent="-171450">
              <a:buFontTx/>
              <a:buChar char="-"/>
            </a:pPr>
            <a:r>
              <a:rPr lang="en-US" dirty="0"/>
              <a:t>Rapidly growing since 2022??</a:t>
            </a:r>
          </a:p>
          <a:p>
            <a:endParaRPr lang="en-US" dirty="0"/>
          </a:p>
          <a:p>
            <a:r>
              <a:rPr lang="en-US" dirty="0"/>
              <a:t>Fentanyl Awareness Initiatives </a:t>
            </a:r>
          </a:p>
          <a:p>
            <a:r>
              <a:rPr lang="en-US" dirty="0"/>
              <a:t>Leave behind Narcan </a:t>
            </a:r>
          </a:p>
          <a:p>
            <a:r>
              <a:rPr lang="en-US" dirty="0"/>
              <a:t>- MIH was the pilot program </a:t>
            </a:r>
          </a:p>
          <a:p>
            <a:endParaRPr lang="en-US" dirty="0"/>
          </a:p>
          <a:p>
            <a:endParaRPr lang="en-US" dirty="0"/>
          </a:p>
          <a:p>
            <a:r>
              <a:rPr lang="en-US" dirty="0"/>
              <a:t>MAT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Ask the crowd if they know anyone who smokes? Anyone who has used nicotine patches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Suboxone/ buprenorphine is like nicotine patches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Prevents withdrawals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Prevents cravings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Talk about how MAT decreases mortality and what it does </a:t>
            </a:r>
          </a:p>
          <a:p>
            <a:pPr marL="628650" lvl="1" indent="-171450">
              <a:buFontTx/>
              <a:buChar char="-"/>
            </a:pPr>
            <a:r>
              <a:rPr lang="en-US" dirty="0"/>
              <a:t>Decreases mortality </a:t>
            </a:r>
          </a:p>
          <a:p>
            <a:pPr marL="628650" lvl="1" indent="-171450">
              <a:buFontTx/>
              <a:buChar char="-"/>
            </a:pPr>
            <a:r>
              <a:rPr lang="en-US" dirty="0"/>
              <a:t>Allows people to stop using</a:t>
            </a:r>
          </a:p>
          <a:p>
            <a:pPr marL="628650" lvl="1" indent="-171450">
              <a:buFontTx/>
              <a:buChar char="-"/>
            </a:pPr>
            <a:r>
              <a:rPr lang="en-US" dirty="0"/>
              <a:t>Allows people to put their lives back together </a:t>
            </a:r>
          </a:p>
          <a:p>
            <a:pPr marL="628650" lvl="1" indent="-171450">
              <a:buFontTx/>
              <a:buChar char="-"/>
            </a:pPr>
            <a:endParaRPr lang="en-US" dirty="0"/>
          </a:p>
          <a:p>
            <a:pPr marL="171450" indent="-171450">
              <a:buFontTx/>
              <a:buChar char="-"/>
            </a:pPr>
            <a:r>
              <a:rPr lang="en-US" dirty="0"/>
              <a:t>MIH breaks down barriers to care </a:t>
            </a:r>
            <a:r>
              <a:rPr lang="en-US" dirty="0">
                <a:sym typeface="Wingdings" pitchFamily="2" charset="2"/>
              </a:rPr>
              <a:t> brings care to people in their l</a:t>
            </a:r>
            <a:r>
              <a:rPr lang="en-US" dirty="0"/>
              <a:t>ived environment treatment</a:t>
            </a:r>
          </a:p>
          <a:p>
            <a:pPr marL="628650" lvl="1" indent="-171450">
              <a:buFontTx/>
              <a:buChar char="-"/>
            </a:pPr>
            <a:r>
              <a:rPr lang="en-US" dirty="0"/>
              <a:t>Treating people in their lived environments and giving them prescriptions to bridge them until they can get into their care team</a:t>
            </a:r>
          </a:p>
          <a:p>
            <a:pPr marL="171450" indent="-171450">
              <a:buFontTx/>
              <a:buChar char="-"/>
            </a:pPr>
            <a:r>
              <a:rPr lang="en-US" dirty="0"/>
              <a:t>Referral to care </a:t>
            </a:r>
          </a:p>
          <a:p>
            <a:pPr marL="628650" lvl="1" indent="-171450">
              <a:buFontTx/>
              <a:buChar char="-"/>
            </a:pPr>
            <a:r>
              <a:rPr lang="en-US" dirty="0"/>
              <a:t>Connecting patients to county clinics</a:t>
            </a:r>
          </a:p>
          <a:p>
            <a:pPr marL="171450" lvl="0" indent="-171450">
              <a:buFontTx/>
              <a:buChar char="-"/>
            </a:pPr>
            <a:endParaRPr lang="en-US" dirty="0"/>
          </a:p>
          <a:p>
            <a:pPr marL="171450" lvl="0" indent="-171450">
              <a:buFontTx/>
              <a:buChar char="-"/>
            </a:pPr>
            <a:r>
              <a:rPr lang="en-US" dirty="0"/>
              <a:t>Overdose follow up</a:t>
            </a:r>
          </a:p>
          <a:p>
            <a:pPr marL="628650" lvl="1" indent="-171450">
              <a:buFontTx/>
              <a:buChar char="-"/>
            </a:pPr>
            <a:r>
              <a:rPr lang="en-US" dirty="0"/>
              <a:t>Harness the power of our EMS Data to provide longitudinal care</a:t>
            </a:r>
          </a:p>
          <a:p>
            <a:pPr marL="628650" lvl="1" indent="-171450">
              <a:buFontTx/>
              <a:buChar char="-"/>
            </a:pPr>
            <a:r>
              <a:rPr lang="en-US" dirty="0"/>
              <a:t>Metro fire administers about 1800-2000 doses of Narcan a year</a:t>
            </a:r>
          </a:p>
          <a:p>
            <a:pPr marL="628650" lvl="1" indent="-171450">
              <a:buFontTx/>
              <a:buChar char="-"/>
            </a:pPr>
            <a:r>
              <a:rPr lang="en-US" dirty="0">
                <a:sym typeface="Wingdings" pitchFamily="2" charset="2"/>
              </a:rPr>
              <a:t> </a:t>
            </a:r>
            <a:r>
              <a:rPr lang="en-US" dirty="0"/>
              <a:t> Calling all of our people who overdose and offering them buprenorphine and MAT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0871DFE-C3FA-F746-9794-62E751C3B05C}" type="slidenum">
              <a:rPr lang="en-US" smtClean="0"/>
              <a:t>16</a:t>
            </a:fld>
            <a:endParaRPr lang="en-US"/>
          </a:p>
        </p:txBody>
      </p:sp>
    </p:spTree>
    <p:extLst>
      <p:ext uri="{BB962C8B-B14F-4D97-AF65-F5344CB8AC3E}">
        <p14:creationId xmlns:p14="http://schemas.microsoft.com/office/powerpoint/2010/main" val="3430258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71DFE-C3FA-F746-9794-62E751C3B05C}" type="slidenum">
              <a:rPr lang="en-US" smtClean="0"/>
              <a:t>17</a:t>
            </a:fld>
            <a:endParaRPr lang="en-US"/>
          </a:p>
        </p:txBody>
      </p:sp>
    </p:spTree>
    <p:extLst>
      <p:ext uri="{BB962C8B-B14F-4D97-AF65-F5344CB8AC3E}">
        <p14:creationId xmlns:p14="http://schemas.microsoft.com/office/powerpoint/2010/main" val="3377118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71DFE-C3FA-F746-9794-62E751C3B05C}" type="slidenum">
              <a:rPr lang="en-US" smtClean="0"/>
              <a:t>18</a:t>
            </a:fld>
            <a:endParaRPr lang="en-US"/>
          </a:p>
        </p:txBody>
      </p:sp>
    </p:spTree>
    <p:extLst>
      <p:ext uri="{BB962C8B-B14F-4D97-AF65-F5344CB8AC3E}">
        <p14:creationId xmlns:p14="http://schemas.microsoft.com/office/powerpoint/2010/main" val="4064819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71DFE-C3FA-F746-9794-62E751C3B05C}" type="slidenum">
              <a:rPr lang="en-US" smtClean="0"/>
              <a:t>19</a:t>
            </a:fld>
            <a:endParaRPr lang="en-US"/>
          </a:p>
        </p:txBody>
      </p:sp>
    </p:spTree>
    <p:extLst>
      <p:ext uri="{BB962C8B-B14F-4D97-AF65-F5344CB8AC3E}">
        <p14:creationId xmlns:p14="http://schemas.microsoft.com/office/powerpoint/2010/main" val="46364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 Really? </a:t>
            </a:r>
          </a:p>
          <a:p>
            <a:r>
              <a:rPr lang="en-US" dirty="0"/>
              <a:t>Scott – I figured how often am I going to get this opportunity to introduce you.</a:t>
            </a:r>
          </a:p>
          <a:p>
            <a:r>
              <a:rPr lang="en-US" dirty="0"/>
              <a:t>Alex- Is that a 16 pack?</a:t>
            </a:r>
          </a:p>
          <a:p>
            <a:r>
              <a:rPr lang="en-US" dirty="0"/>
              <a:t>Scott – Yep, stop getting me off track. Dr. Schmalz is the medical director for Metro, MIH, Stanislaus County EMS, and addiction med…..</a:t>
            </a:r>
          </a:p>
          <a:p>
            <a:r>
              <a:rPr lang="en-US" dirty="0"/>
              <a:t>Alex – WOW, thanks? We are at the Fentanyl awareness summit and after seeing what you just did, you are on time out for a bit.     So how bad is it really?</a:t>
            </a:r>
          </a:p>
        </p:txBody>
      </p:sp>
      <p:sp>
        <p:nvSpPr>
          <p:cNvPr id="4" name="Slide Number Placeholder 3"/>
          <p:cNvSpPr>
            <a:spLocks noGrp="1"/>
          </p:cNvSpPr>
          <p:nvPr>
            <p:ph type="sldNum" sz="quarter" idx="5"/>
          </p:nvPr>
        </p:nvSpPr>
        <p:spPr/>
        <p:txBody>
          <a:bodyPr/>
          <a:lstStyle/>
          <a:p>
            <a:fld id="{00871DFE-C3FA-F746-9794-62E751C3B05C}" type="slidenum">
              <a:rPr lang="en-US" smtClean="0"/>
              <a:t>2</a:t>
            </a:fld>
            <a:endParaRPr lang="en-US"/>
          </a:p>
        </p:txBody>
      </p:sp>
    </p:spTree>
    <p:extLst>
      <p:ext uri="{BB962C8B-B14F-4D97-AF65-F5344CB8AC3E}">
        <p14:creationId xmlns:p14="http://schemas.microsoft.com/office/powerpoint/2010/main" val="14221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 Well we are both very excited to share with you what we see from the first responder lens. As you know I’m Scott Perryman and I’m a Battalion Chief</a:t>
            </a:r>
          </a:p>
          <a:p>
            <a:r>
              <a:rPr lang="en-US" dirty="0"/>
              <a:t>Alex -  </a:t>
            </a:r>
            <a:r>
              <a:rPr lang="en-US" dirty="0">
                <a:highlight>
                  <a:srgbClr val="FFFF00"/>
                </a:highlight>
              </a:rPr>
              <a:t>(</a:t>
            </a:r>
            <a:r>
              <a:rPr lang="en-US" b="1" dirty="0">
                <a:highlight>
                  <a:srgbClr val="FFFF00"/>
                </a:highlight>
              </a:rPr>
              <a:t>Alex interrupts and points at the slide</a:t>
            </a:r>
            <a:r>
              <a:rPr lang="en-US" dirty="0"/>
              <a:t>) </a:t>
            </a:r>
            <a:r>
              <a:rPr lang="en-US" i="1" dirty="0">
                <a:solidFill>
                  <a:srgbClr val="FF0000"/>
                </a:solidFill>
              </a:rPr>
              <a:t>Let me guess Metro Fire. Nice subtlety on the slide there. No placement bias there.</a:t>
            </a:r>
            <a:r>
              <a:rPr lang="en-US" i="1" dirty="0"/>
              <a:t> </a:t>
            </a:r>
          </a:p>
          <a:p>
            <a:r>
              <a:rPr lang="en-US" i="0" dirty="0"/>
              <a:t>Scott – Wait till you see the next slide. I did it just for you.</a:t>
            </a:r>
            <a:endParaRPr lang="en-US" i="1" dirty="0"/>
          </a:p>
          <a:p>
            <a:endParaRPr lang="en-US" i="0" dirty="0"/>
          </a:p>
        </p:txBody>
      </p:sp>
      <p:sp>
        <p:nvSpPr>
          <p:cNvPr id="4" name="Slide Number Placeholder 3"/>
          <p:cNvSpPr>
            <a:spLocks noGrp="1"/>
          </p:cNvSpPr>
          <p:nvPr>
            <p:ph type="sldNum" sz="quarter" idx="5"/>
          </p:nvPr>
        </p:nvSpPr>
        <p:spPr/>
        <p:txBody>
          <a:bodyPr/>
          <a:lstStyle/>
          <a:p>
            <a:fld id="{00871DFE-C3FA-F746-9794-62E751C3B05C}" type="slidenum">
              <a:rPr lang="en-US" smtClean="0"/>
              <a:t>3</a:t>
            </a:fld>
            <a:endParaRPr lang="en-US"/>
          </a:p>
        </p:txBody>
      </p:sp>
    </p:spTree>
    <p:extLst>
      <p:ext uri="{BB962C8B-B14F-4D97-AF65-F5344CB8AC3E}">
        <p14:creationId xmlns:p14="http://schemas.microsoft.com/office/powerpoint/2010/main" val="430744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a:t>
            </a:r>
          </a:p>
          <a:p>
            <a:endParaRPr lang="en-US" dirty="0"/>
          </a:p>
          <a:p>
            <a:r>
              <a:rPr lang="en-US" dirty="0"/>
              <a:t>https://</a:t>
            </a:r>
            <a:r>
              <a:rPr lang="en-US" dirty="0" err="1"/>
              <a:t>emsa.ca.gov</a:t>
            </a:r>
            <a:r>
              <a:rPr lang="en-US" dirty="0"/>
              <a:t>/wp-content/uploads/sites/71/2023/12/December-Commission-</a:t>
            </a:r>
            <a:r>
              <a:rPr lang="en-US" dirty="0" err="1"/>
              <a:t>Packet.pdf</a:t>
            </a:r>
            <a:r>
              <a:rPr lang="en-US" dirty="0"/>
              <a:t> page 77</a:t>
            </a:r>
          </a:p>
          <a:p>
            <a:endParaRPr lang="en-US" dirty="0"/>
          </a:p>
          <a:p>
            <a:r>
              <a:rPr lang="en-US" dirty="0"/>
              <a:t>WWII 418,500 US deaths </a:t>
            </a:r>
          </a:p>
        </p:txBody>
      </p:sp>
      <p:sp>
        <p:nvSpPr>
          <p:cNvPr id="4" name="Slide Number Placeholder 3"/>
          <p:cNvSpPr>
            <a:spLocks noGrp="1"/>
          </p:cNvSpPr>
          <p:nvPr>
            <p:ph type="sldNum" sz="quarter" idx="5"/>
          </p:nvPr>
        </p:nvSpPr>
        <p:spPr/>
        <p:txBody>
          <a:bodyPr/>
          <a:lstStyle/>
          <a:p>
            <a:fld id="{1EBE716B-86C8-974F-B4C2-A4D026453FB1}" type="slidenum">
              <a:rPr lang="en-US" smtClean="0"/>
              <a:t>4</a:t>
            </a:fld>
            <a:endParaRPr lang="en-US"/>
          </a:p>
        </p:txBody>
      </p:sp>
    </p:spTree>
    <p:extLst>
      <p:ext uri="{BB962C8B-B14F-4D97-AF65-F5344CB8AC3E}">
        <p14:creationId xmlns:p14="http://schemas.microsoft.com/office/powerpoint/2010/main" val="1162924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a:t>
            </a:r>
          </a:p>
          <a:p>
            <a:endParaRPr lang="en-US" dirty="0"/>
          </a:p>
          <a:p>
            <a:r>
              <a:rPr lang="en-US" dirty="0"/>
              <a:t>https://</a:t>
            </a:r>
            <a:r>
              <a:rPr lang="en-US" dirty="0" err="1"/>
              <a:t>emsa.ca.gov</a:t>
            </a:r>
            <a:r>
              <a:rPr lang="en-US" dirty="0"/>
              <a:t>/wp-content/uploads/sites/71/2023/12/December-Commission-</a:t>
            </a:r>
            <a:r>
              <a:rPr lang="en-US" dirty="0" err="1"/>
              <a:t>Packet.pdf</a:t>
            </a:r>
            <a:r>
              <a:rPr lang="en-US" dirty="0"/>
              <a:t> page 77</a:t>
            </a:r>
          </a:p>
          <a:p>
            <a:endParaRPr lang="en-US" dirty="0"/>
          </a:p>
          <a:p>
            <a:r>
              <a:rPr lang="en-US" dirty="0"/>
              <a:t>WWII 418,500 US deaths </a:t>
            </a:r>
          </a:p>
        </p:txBody>
      </p:sp>
      <p:sp>
        <p:nvSpPr>
          <p:cNvPr id="4" name="Slide Number Placeholder 3"/>
          <p:cNvSpPr>
            <a:spLocks noGrp="1"/>
          </p:cNvSpPr>
          <p:nvPr>
            <p:ph type="sldNum" sz="quarter" idx="5"/>
          </p:nvPr>
        </p:nvSpPr>
        <p:spPr/>
        <p:txBody>
          <a:bodyPr/>
          <a:lstStyle/>
          <a:p>
            <a:fld id="{1EBE716B-86C8-974F-B4C2-A4D026453FB1}" type="slidenum">
              <a:rPr lang="en-US" smtClean="0"/>
              <a:t>5</a:t>
            </a:fld>
            <a:endParaRPr lang="en-US"/>
          </a:p>
        </p:txBody>
      </p:sp>
    </p:spTree>
    <p:extLst>
      <p:ext uri="{BB962C8B-B14F-4D97-AF65-F5344CB8AC3E}">
        <p14:creationId xmlns:p14="http://schemas.microsoft.com/office/powerpoint/2010/main" val="506379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a:t>
            </a:r>
          </a:p>
          <a:p>
            <a:endParaRPr lang="en-US" dirty="0"/>
          </a:p>
          <a:p>
            <a:r>
              <a:rPr lang="en-US" dirty="0"/>
              <a:t>https://</a:t>
            </a:r>
            <a:r>
              <a:rPr lang="en-US" dirty="0" err="1"/>
              <a:t>emsa.ca.gov</a:t>
            </a:r>
            <a:r>
              <a:rPr lang="en-US" dirty="0"/>
              <a:t>/wp-content/uploads/sites/71/2023/12/December-Commission-</a:t>
            </a:r>
            <a:r>
              <a:rPr lang="en-US" dirty="0" err="1"/>
              <a:t>Packet.pdf</a:t>
            </a:r>
            <a:r>
              <a:rPr lang="en-US" dirty="0"/>
              <a:t> page 77</a:t>
            </a:r>
          </a:p>
          <a:p>
            <a:endParaRPr lang="en-US" dirty="0"/>
          </a:p>
          <a:p>
            <a:r>
              <a:rPr lang="en-US" dirty="0"/>
              <a:t>WWII 418,500 US deaths </a:t>
            </a:r>
          </a:p>
        </p:txBody>
      </p:sp>
      <p:sp>
        <p:nvSpPr>
          <p:cNvPr id="4" name="Slide Number Placeholder 3"/>
          <p:cNvSpPr>
            <a:spLocks noGrp="1"/>
          </p:cNvSpPr>
          <p:nvPr>
            <p:ph type="sldNum" sz="quarter" idx="5"/>
          </p:nvPr>
        </p:nvSpPr>
        <p:spPr/>
        <p:txBody>
          <a:bodyPr/>
          <a:lstStyle/>
          <a:p>
            <a:fld id="{1EBE716B-86C8-974F-B4C2-A4D026453FB1}" type="slidenum">
              <a:rPr lang="en-US" smtClean="0"/>
              <a:t>6</a:t>
            </a:fld>
            <a:endParaRPr lang="en-US"/>
          </a:p>
        </p:txBody>
      </p:sp>
    </p:spTree>
    <p:extLst>
      <p:ext uri="{BB962C8B-B14F-4D97-AF65-F5344CB8AC3E}">
        <p14:creationId xmlns:p14="http://schemas.microsoft.com/office/powerpoint/2010/main" val="81694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a:t>
            </a:r>
          </a:p>
        </p:txBody>
      </p:sp>
      <p:sp>
        <p:nvSpPr>
          <p:cNvPr id="4" name="Slide Number Placeholder 3"/>
          <p:cNvSpPr>
            <a:spLocks noGrp="1"/>
          </p:cNvSpPr>
          <p:nvPr>
            <p:ph type="sldNum" sz="quarter" idx="5"/>
          </p:nvPr>
        </p:nvSpPr>
        <p:spPr/>
        <p:txBody>
          <a:bodyPr/>
          <a:lstStyle/>
          <a:p>
            <a:fld id="{00871DFE-C3FA-F746-9794-62E751C3B05C}" type="slidenum">
              <a:rPr lang="en-US" smtClean="0"/>
              <a:t>7</a:t>
            </a:fld>
            <a:endParaRPr lang="en-US"/>
          </a:p>
        </p:txBody>
      </p:sp>
    </p:spTree>
    <p:extLst>
      <p:ext uri="{BB962C8B-B14F-4D97-AF65-F5344CB8AC3E}">
        <p14:creationId xmlns:p14="http://schemas.microsoft.com/office/powerpoint/2010/main" val="111213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à"/>
            </a:pPr>
            <a:r>
              <a:rPr lang="en-US" dirty="0">
                <a:sym typeface="Wingdings" pitchFamily="2" charset="2"/>
              </a:rPr>
              <a:t>Keeps people sober </a:t>
            </a:r>
          </a:p>
          <a:p>
            <a:pPr marL="171450" indent="-171450">
              <a:buFont typeface="Wingdings" pitchFamily="2" charset="2"/>
              <a:buChar char="à"/>
            </a:pPr>
            <a:endParaRPr lang="en-US" dirty="0">
              <a:sym typeface="Wingdings" pitchFamily="2" charset="2"/>
            </a:endParaRPr>
          </a:p>
          <a:p>
            <a:pPr marL="171450" indent="-171450">
              <a:buFont typeface="Wingdings" pitchFamily="2" charset="2"/>
              <a:buChar char="à"/>
            </a:pPr>
            <a:r>
              <a:rPr lang="en-US" dirty="0">
                <a:sym typeface="Wingdings" pitchFamily="2" charset="2"/>
              </a:rPr>
              <a:t>Keeps people alive </a:t>
            </a:r>
            <a:endParaRPr lang="en-US" dirty="0"/>
          </a:p>
          <a:p>
            <a:endParaRPr lang="en-US" dirty="0"/>
          </a:p>
          <a:p>
            <a:endParaRPr lang="en-US" dirty="0"/>
          </a:p>
          <a:p>
            <a:endParaRPr lang="en-US" dirty="0"/>
          </a:p>
          <a:p>
            <a:endParaRPr lang="en-US" dirty="0"/>
          </a:p>
          <a:p>
            <a:endParaRPr lang="en-US" dirty="0"/>
          </a:p>
          <a:p>
            <a:r>
              <a:rPr lang="en-US" dirty="0"/>
              <a:t>Prior version of “referral”: case manager hands patient a list of clinics in the area for them to call to get help</a:t>
            </a:r>
          </a:p>
          <a:p>
            <a:pPr marL="171450" indent="-171450">
              <a:buFontTx/>
              <a:buChar char="-"/>
            </a:pPr>
            <a:r>
              <a:rPr lang="en-US" dirty="0"/>
              <a:t>List not updated/clinics closed</a:t>
            </a:r>
          </a:p>
          <a:p>
            <a:pPr marL="171450" indent="-171450">
              <a:buFontTx/>
              <a:buChar char="-"/>
            </a:pPr>
            <a:r>
              <a:rPr lang="en-US" dirty="0"/>
              <a:t>Appointment times too far in the future</a:t>
            </a:r>
          </a:p>
          <a:p>
            <a:pPr marL="171450" indent="-171450">
              <a:buFontTx/>
              <a:buChar char="-"/>
            </a:pPr>
            <a:r>
              <a:rPr lang="en-US" dirty="0"/>
              <a:t>Clinic doesn’t take their insurance</a:t>
            </a:r>
          </a:p>
          <a:p>
            <a:pPr marL="171450" indent="-171450">
              <a:buFontTx/>
              <a:buChar char="-"/>
            </a:pPr>
            <a:r>
              <a:rPr lang="en-US" dirty="0"/>
              <a:t>Many phone calls – not hard, though annoying and time-consuming things for us to deal with, nearly impossible for someone with addiction to overcome</a:t>
            </a:r>
          </a:p>
          <a:p>
            <a:endParaRPr lang="en-US" dirty="0"/>
          </a:p>
          <a:p>
            <a:r>
              <a:rPr lang="en-US" dirty="0"/>
              <a:t>One RCT of many: randomized ED patients presenting with opioid withdrawal to one of three treatment arms: (1) referral to a treatment program, (2) a brief counseling intervention followed by referral, and (3) (in red) initiation of buprenorphine followed by counseling and referral. </a:t>
            </a:r>
          </a:p>
          <a:p>
            <a:endParaRPr lang="en-US" dirty="0"/>
          </a:p>
          <a:p>
            <a:r>
              <a:rPr lang="en-US" dirty="0"/>
              <a:t>Patient who were actually started on buprenorphine had a near doubling in their 30-day treatment retention and less than half the self-reported rate of opioid use.</a:t>
            </a:r>
          </a:p>
          <a:p>
            <a:pPr lvl="0" eaLnBrk="1" hangingPunct="1"/>
            <a:endParaRPr lang="fr-FR" altLang="en-US" sz="1200" dirty="0">
              <a:solidFill>
                <a:srgbClr val="000000"/>
              </a:solidFill>
              <a:latin typeface="Arial" panose="020B0604020202020204" pitchFamily="34" charset="0"/>
              <a:cs typeface="Arial"/>
            </a:endParaRPr>
          </a:p>
          <a:p>
            <a:pPr lvl="0" eaLnBrk="1" hangingPunct="1"/>
            <a:endParaRPr lang="fr-FR" altLang="en-US" sz="1200" dirty="0">
              <a:solidFill>
                <a:srgbClr val="000000"/>
              </a:solidFill>
              <a:latin typeface="Arial" panose="020B0604020202020204" pitchFamily="34" charset="0"/>
              <a:cs typeface="Arial"/>
            </a:endParaRPr>
          </a:p>
          <a:p>
            <a:pPr lvl="0" eaLnBrk="1" hangingPunct="1"/>
            <a:endParaRPr lang="fr-FR" altLang="en-US" sz="1200" dirty="0">
              <a:solidFill>
                <a:srgbClr val="000000"/>
              </a:solidFill>
              <a:latin typeface="Arial" panose="020B0604020202020204" pitchFamily="34" charset="0"/>
              <a:cs typeface="Arial"/>
            </a:endParaRPr>
          </a:p>
          <a:p>
            <a:pPr lvl="0" eaLnBrk="1" hangingPunct="1"/>
            <a:r>
              <a:rPr lang="en-US" b="1" dirty="0"/>
              <a:t>Reference</a:t>
            </a:r>
            <a:r>
              <a:rPr lang="en-US" b="0" dirty="0"/>
              <a:t>: Emergency Department-Initiated Buprenorphine/Naloxone Treatment for Opioid Dependence: A Randomized Clinical Trial. D'Onofrio G, O'Connor PG, </a:t>
            </a:r>
            <a:r>
              <a:rPr lang="en-US" b="0" dirty="0" err="1"/>
              <a:t>Pantalon</a:t>
            </a:r>
            <a:r>
              <a:rPr lang="en-US" b="0" dirty="0"/>
              <a:t> MV, </a:t>
            </a:r>
            <a:r>
              <a:rPr lang="en-US" b="0" dirty="0" err="1"/>
              <a:t>Chawarski</a:t>
            </a:r>
            <a:r>
              <a:rPr lang="en-US" b="0" dirty="0"/>
              <a:t> MC, Busch SH, Owens PH, Bernstein SL, </a:t>
            </a:r>
            <a:r>
              <a:rPr lang="en-US" b="0" dirty="0" err="1"/>
              <a:t>Fiellin</a:t>
            </a:r>
            <a:r>
              <a:rPr lang="en-US" b="0" dirty="0"/>
              <a:t> DA. JAMA. 2015 Apr 28;313(16):1636-1644</a:t>
            </a:r>
          </a:p>
          <a:p>
            <a:endParaRPr lang="en-US" b="0" dirty="0"/>
          </a:p>
          <a:p>
            <a:endParaRPr lang="en-US" dirty="0"/>
          </a:p>
        </p:txBody>
      </p:sp>
      <p:sp>
        <p:nvSpPr>
          <p:cNvPr id="4" name="Slide Number Placeholder 3"/>
          <p:cNvSpPr>
            <a:spLocks noGrp="1"/>
          </p:cNvSpPr>
          <p:nvPr>
            <p:ph type="sldNum" sz="quarter" idx="10"/>
          </p:nvPr>
        </p:nvSpPr>
        <p:spPr/>
        <p:txBody>
          <a:bodyPr/>
          <a:lstStyle/>
          <a:p>
            <a:fld id="{EAB39927-0BA5-AD4D-A647-A75729CDF136}" type="slidenum">
              <a:rPr lang="en-US" smtClean="0"/>
              <a:t>10</a:t>
            </a:fld>
            <a:endParaRPr lang="en-US"/>
          </a:p>
        </p:txBody>
      </p:sp>
    </p:spTree>
    <p:extLst>
      <p:ext uri="{BB962C8B-B14F-4D97-AF65-F5344CB8AC3E}">
        <p14:creationId xmlns:p14="http://schemas.microsoft.com/office/powerpoint/2010/main" val="1067055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baseline="0" dirty="0"/>
              <a:t>It is very difficult to find statistically significant mortality benefits in many of the interventions we perform or medications we prescribe</a:t>
            </a:r>
          </a:p>
          <a:p>
            <a:pPr marL="171450" indent="-171450">
              <a:buFontTx/>
              <a:buChar char="-"/>
            </a:pPr>
            <a:endParaRPr lang="en-US" baseline="0" dirty="0"/>
          </a:p>
          <a:p>
            <a:pPr marL="171450" indent="-171450">
              <a:buFontTx/>
              <a:buChar char="-"/>
            </a:pPr>
            <a:r>
              <a:rPr lang="en-US" baseline="0" dirty="0"/>
              <a:t>OUD patients out of treatment died at about 6 times the rate of people in the general population, while medication-assisted treatment brought this to less than 2 times.</a:t>
            </a:r>
          </a:p>
          <a:p>
            <a:pPr marL="171450" indent="-171450">
              <a:buFontTx/>
              <a:buChar char="-"/>
            </a:pPr>
            <a:endParaRPr lang="en-US" baseline="0" dirty="0"/>
          </a:p>
          <a:p>
            <a:pPr marL="171450" indent="-171450">
              <a:buFontTx/>
              <a:buChar char="-"/>
            </a:pPr>
            <a:endParaRPr lang="en-US" baseline="0" dirty="0"/>
          </a:p>
          <a:p>
            <a:pPr marL="171450" indent="-171450">
              <a:buFontTx/>
              <a:buChar char="-"/>
            </a:pPr>
            <a:endParaRPr lang="en-US" baseline="0" dirty="0"/>
          </a:p>
          <a:p>
            <a:pPr marL="171450" indent="-171450">
              <a:buFontTx/>
              <a:buChar char="-"/>
            </a:pPr>
            <a:r>
              <a:rPr lang="en-US" baseline="0" dirty="0"/>
              <a:t>Now that we have a great treatment, it puts peoples lives together, families back together, </a:t>
            </a:r>
            <a:r>
              <a:rPr lang="en-US" baseline="0" dirty="0" err="1"/>
              <a:t>etc</a:t>
            </a:r>
            <a:endParaRPr lang="en-US" baseline="0" dirty="0"/>
          </a:p>
          <a:p>
            <a:pPr marL="171450" indent="-171450">
              <a:buFontTx/>
              <a:buChar char="-"/>
            </a:pPr>
            <a:r>
              <a:rPr lang="en-US" baseline="0" dirty="0">
                <a:sym typeface="Wingdings" pitchFamily="2" charset="2"/>
              </a:rPr>
              <a:t> how do we use that in EMS </a:t>
            </a:r>
            <a:endParaRPr lang="en-US" dirty="0"/>
          </a:p>
          <a:p>
            <a:pPr marL="171450" indent="-171450">
              <a:buFont typeface="Arial" charset="0"/>
              <a:buChar char="•"/>
            </a:pPr>
            <a:endParaRPr lang="en-GB" dirty="0"/>
          </a:p>
        </p:txBody>
      </p:sp>
      <p:sp>
        <p:nvSpPr>
          <p:cNvPr id="4" name="Marcador de número de diapositiva 3"/>
          <p:cNvSpPr>
            <a:spLocks noGrp="1"/>
          </p:cNvSpPr>
          <p:nvPr>
            <p:ph type="sldNum" idx="10"/>
          </p:nvPr>
        </p:nvSpPr>
        <p:spPr/>
        <p:txBody>
          <a:bodyPr/>
          <a:lstStyle/>
          <a:p>
            <a:endParaRPr lang="es-ES_tradnl"/>
          </a:p>
        </p:txBody>
      </p:sp>
    </p:spTree>
    <p:extLst>
      <p:ext uri="{BB962C8B-B14F-4D97-AF65-F5344CB8AC3E}">
        <p14:creationId xmlns:p14="http://schemas.microsoft.com/office/powerpoint/2010/main" val="3113616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68889-A11E-D313-A1EF-91C06222B8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D1D5FD-9EB0-6819-C083-4C143E095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0D0700-5166-7FA5-C890-8668521808C6}"/>
              </a:ext>
            </a:extLst>
          </p:cNvPr>
          <p:cNvSpPr>
            <a:spLocks noGrp="1"/>
          </p:cNvSpPr>
          <p:nvPr>
            <p:ph type="dt" sz="half" idx="10"/>
          </p:nvPr>
        </p:nvSpPr>
        <p:spPr/>
        <p:txBody>
          <a:bodyPr/>
          <a:lstStyle/>
          <a:p>
            <a:fld id="{28765DEF-5EF8-8F4F-BCA0-CEFA8F4CCF6C}" type="datetimeFigureOut">
              <a:rPr lang="en-US" smtClean="0"/>
              <a:t>8/13/2024</a:t>
            </a:fld>
            <a:endParaRPr lang="en-US"/>
          </a:p>
        </p:txBody>
      </p:sp>
      <p:sp>
        <p:nvSpPr>
          <p:cNvPr id="5" name="Footer Placeholder 4">
            <a:extLst>
              <a:ext uri="{FF2B5EF4-FFF2-40B4-BE49-F238E27FC236}">
                <a16:creationId xmlns:a16="http://schemas.microsoft.com/office/drawing/2014/main" id="{4CB069CC-33B4-53A4-CA9D-BECC23CA1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4A5D7-8B27-D0E4-063E-D54558C27E66}"/>
              </a:ext>
            </a:extLst>
          </p:cNvPr>
          <p:cNvSpPr>
            <a:spLocks noGrp="1"/>
          </p:cNvSpPr>
          <p:nvPr>
            <p:ph type="sldNum" sz="quarter" idx="12"/>
          </p:nvPr>
        </p:nvSpPr>
        <p:spPr/>
        <p:txBody>
          <a:bodyPr/>
          <a:lstStyle/>
          <a:p>
            <a:fld id="{3E403F92-17C1-8E4D-897A-B720C855895C}" type="slidenum">
              <a:rPr lang="en-US" smtClean="0"/>
              <a:t>‹#›</a:t>
            </a:fld>
            <a:endParaRPr lang="en-US"/>
          </a:p>
        </p:txBody>
      </p:sp>
    </p:spTree>
    <p:extLst>
      <p:ext uri="{BB962C8B-B14F-4D97-AF65-F5344CB8AC3E}">
        <p14:creationId xmlns:p14="http://schemas.microsoft.com/office/powerpoint/2010/main" val="3485459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30C1-1E46-912A-15DF-9D343C14A9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626D9-C1FD-8F8D-D849-7BFF2CD6E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6E824-2F0A-62EE-5750-030365252DED}"/>
              </a:ext>
            </a:extLst>
          </p:cNvPr>
          <p:cNvSpPr>
            <a:spLocks noGrp="1"/>
          </p:cNvSpPr>
          <p:nvPr>
            <p:ph type="dt" sz="half" idx="10"/>
          </p:nvPr>
        </p:nvSpPr>
        <p:spPr/>
        <p:txBody>
          <a:bodyPr/>
          <a:lstStyle/>
          <a:p>
            <a:fld id="{28765DEF-5EF8-8F4F-BCA0-CEFA8F4CCF6C}" type="datetimeFigureOut">
              <a:rPr lang="en-US" smtClean="0"/>
              <a:t>8/13/2024</a:t>
            </a:fld>
            <a:endParaRPr lang="en-US"/>
          </a:p>
        </p:txBody>
      </p:sp>
      <p:sp>
        <p:nvSpPr>
          <p:cNvPr id="5" name="Footer Placeholder 4">
            <a:extLst>
              <a:ext uri="{FF2B5EF4-FFF2-40B4-BE49-F238E27FC236}">
                <a16:creationId xmlns:a16="http://schemas.microsoft.com/office/drawing/2014/main" id="{4064CC18-DD3C-4A6F-6F1B-BFD01ECA0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59D98-D8FB-5A64-5264-255A21916489}"/>
              </a:ext>
            </a:extLst>
          </p:cNvPr>
          <p:cNvSpPr>
            <a:spLocks noGrp="1"/>
          </p:cNvSpPr>
          <p:nvPr>
            <p:ph type="sldNum" sz="quarter" idx="12"/>
          </p:nvPr>
        </p:nvSpPr>
        <p:spPr/>
        <p:txBody>
          <a:bodyPr/>
          <a:lstStyle/>
          <a:p>
            <a:fld id="{3E403F92-17C1-8E4D-897A-B720C855895C}" type="slidenum">
              <a:rPr lang="en-US" smtClean="0"/>
              <a:t>‹#›</a:t>
            </a:fld>
            <a:endParaRPr lang="en-US"/>
          </a:p>
        </p:txBody>
      </p:sp>
    </p:spTree>
    <p:extLst>
      <p:ext uri="{BB962C8B-B14F-4D97-AF65-F5344CB8AC3E}">
        <p14:creationId xmlns:p14="http://schemas.microsoft.com/office/powerpoint/2010/main" val="1536583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BC9181-0F4E-3735-207B-BC0395353C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AB1868-CABC-2CDD-7EA7-05570E651B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1A1F7-18D4-D037-4B50-52D8DA437B74}"/>
              </a:ext>
            </a:extLst>
          </p:cNvPr>
          <p:cNvSpPr>
            <a:spLocks noGrp="1"/>
          </p:cNvSpPr>
          <p:nvPr>
            <p:ph type="dt" sz="half" idx="10"/>
          </p:nvPr>
        </p:nvSpPr>
        <p:spPr/>
        <p:txBody>
          <a:bodyPr/>
          <a:lstStyle/>
          <a:p>
            <a:fld id="{28765DEF-5EF8-8F4F-BCA0-CEFA8F4CCF6C}" type="datetimeFigureOut">
              <a:rPr lang="en-US" smtClean="0"/>
              <a:t>8/13/2024</a:t>
            </a:fld>
            <a:endParaRPr lang="en-US"/>
          </a:p>
        </p:txBody>
      </p:sp>
      <p:sp>
        <p:nvSpPr>
          <p:cNvPr id="5" name="Footer Placeholder 4">
            <a:extLst>
              <a:ext uri="{FF2B5EF4-FFF2-40B4-BE49-F238E27FC236}">
                <a16:creationId xmlns:a16="http://schemas.microsoft.com/office/drawing/2014/main" id="{95217E6C-A04C-5FDD-DD60-128DDE6B3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D3FD7-8573-6399-878E-93B6AFD1869D}"/>
              </a:ext>
            </a:extLst>
          </p:cNvPr>
          <p:cNvSpPr>
            <a:spLocks noGrp="1"/>
          </p:cNvSpPr>
          <p:nvPr>
            <p:ph type="sldNum" sz="quarter" idx="12"/>
          </p:nvPr>
        </p:nvSpPr>
        <p:spPr/>
        <p:txBody>
          <a:bodyPr/>
          <a:lstStyle/>
          <a:p>
            <a:fld id="{3E403F92-17C1-8E4D-897A-B720C855895C}" type="slidenum">
              <a:rPr lang="en-US" smtClean="0"/>
              <a:t>‹#›</a:t>
            </a:fld>
            <a:endParaRPr lang="en-US"/>
          </a:p>
        </p:txBody>
      </p:sp>
    </p:spTree>
    <p:extLst>
      <p:ext uri="{BB962C8B-B14F-4D97-AF65-F5344CB8AC3E}">
        <p14:creationId xmlns:p14="http://schemas.microsoft.com/office/powerpoint/2010/main" val="308133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8270-CE24-B33C-F6E1-A25CF5205F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72629D-2866-D387-69F7-053539F527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828D8-A27E-1956-D82B-D6E3BD050791}"/>
              </a:ext>
            </a:extLst>
          </p:cNvPr>
          <p:cNvSpPr>
            <a:spLocks noGrp="1"/>
          </p:cNvSpPr>
          <p:nvPr>
            <p:ph type="dt" sz="half" idx="10"/>
          </p:nvPr>
        </p:nvSpPr>
        <p:spPr/>
        <p:txBody>
          <a:bodyPr/>
          <a:lstStyle/>
          <a:p>
            <a:fld id="{28765DEF-5EF8-8F4F-BCA0-CEFA8F4CCF6C}" type="datetimeFigureOut">
              <a:rPr lang="en-US" smtClean="0"/>
              <a:t>8/13/2024</a:t>
            </a:fld>
            <a:endParaRPr lang="en-US"/>
          </a:p>
        </p:txBody>
      </p:sp>
      <p:sp>
        <p:nvSpPr>
          <p:cNvPr id="5" name="Footer Placeholder 4">
            <a:extLst>
              <a:ext uri="{FF2B5EF4-FFF2-40B4-BE49-F238E27FC236}">
                <a16:creationId xmlns:a16="http://schemas.microsoft.com/office/drawing/2014/main" id="{845F496A-230F-68BF-ADFB-F4D2D7DBB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7D705-A70E-307D-9A83-D6AD71B6425C}"/>
              </a:ext>
            </a:extLst>
          </p:cNvPr>
          <p:cNvSpPr>
            <a:spLocks noGrp="1"/>
          </p:cNvSpPr>
          <p:nvPr>
            <p:ph type="sldNum" sz="quarter" idx="12"/>
          </p:nvPr>
        </p:nvSpPr>
        <p:spPr/>
        <p:txBody>
          <a:bodyPr/>
          <a:lstStyle/>
          <a:p>
            <a:fld id="{3E403F92-17C1-8E4D-897A-B720C855895C}" type="slidenum">
              <a:rPr lang="en-US" smtClean="0"/>
              <a:t>‹#›</a:t>
            </a:fld>
            <a:endParaRPr lang="en-US"/>
          </a:p>
        </p:txBody>
      </p:sp>
    </p:spTree>
    <p:extLst>
      <p:ext uri="{BB962C8B-B14F-4D97-AF65-F5344CB8AC3E}">
        <p14:creationId xmlns:p14="http://schemas.microsoft.com/office/powerpoint/2010/main" val="271719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E0FF-C2F0-D270-6653-8270CF02C4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C13DB8-C987-D8D7-CD0C-C03FB8A3D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9FD94B-95C8-41F4-2085-2656F318253B}"/>
              </a:ext>
            </a:extLst>
          </p:cNvPr>
          <p:cNvSpPr>
            <a:spLocks noGrp="1"/>
          </p:cNvSpPr>
          <p:nvPr>
            <p:ph type="dt" sz="half" idx="10"/>
          </p:nvPr>
        </p:nvSpPr>
        <p:spPr/>
        <p:txBody>
          <a:bodyPr/>
          <a:lstStyle/>
          <a:p>
            <a:fld id="{28765DEF-5EF8-8F4F-BCA0-CEFA8F4CCF6C}" type="datetimeFigureOut">
              <a:rPr lang="en-US" smtClean="0"/>
              <a:t>8/13/2024</a:t>
            </a:fld>
            <a:endParaRPr lang="en-US"/>
          </a:p>
        </p:txBody>
      </p:sp>
      <p:sp>
        <p:nvSpPr>
          <p:cNvPr id="5" name="Footer Placeholder 4">
            <a:extLst>
              <a:ext uri="{FF2B5EF4-FFF2-40B4-BE49-F238E27FC236}">
                <a16:creationId xmlns:a16="http://schemas.microsoft.com/office/drawing/2014/main" id="{9045822F-65D1-E454-C6B3-CA9B3BB0C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73B42-A925-AEF8-937E-E7FFF4A2BEA2}"/>
              </a:ext>
            </a:extLst>
          </p:cNvPr>
          <p:cNvSpPr>
            <a:spLocks noGrp="1"/>
          </p:cNvSpPr>
          <p:nvPr>
            <p:ph type="sldNum" sz="quarter" idx="12"/>
          </p:nvPr>
        </p:nvSpPr>
        <p:spPr/>
        <p:txBody>
          <a:bodyPr/>
          <a:lstStyle/>
          <a:p>
            <a:fld id="{3E403F92-17C1-8E4D-897A-B720C855895C}" type="slidenum">
              <a:rPr lang="en-US" smtClean="0"/>
              <a:t>‹#›</a:t>
            </a:fld>
            <a:endParaRPr lang="en-US"/>
          </a:p>
        </p:txBody>
      </p:sp>
    </p:spTree>
    <p:extLst>
      <p:ext uri="{BB962C8B-B14F-4D97-AF65-F5344CB8AC3E}">
        <p14:creationId xmlns:p14="http://schemas.microsoft.com/office/powerpoint/2010/main" val="1710103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3462E-1AF9-6A8F-00EF-6D6B00A79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32224-9271-9350-D3E5-FAEAB47DC2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4C3962-8718-ACEF-F697-C0D9E96ECA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A5A80F-23B9-6594-3290-00F15D5686DB}"/>
              </a:ext>
            </a:extLst>
          </p:cNvPr>
          <p:cNvSpPr>
            <a:spLocks noGrp="1"/>
          </p:cNvSpPr>
          <p:nvPr>
            <p:ph type="dt" sz="half" idx="10"/>
          </p:nvPr>
        </p:nvSpPr>
        <p:spPr/>
        <p:txBody>
          <a:bodyPr/>
          <a:lstStyle/>
          <a:p>
            <a:fld id="{28765DEF-5EF8-8F4F-BCA0-CEFA8F4CCF6C}" type="datetimeFigureOut">
              <a:rPr lang="en-US" smtClean="0"/>
              <a:t>8/13/2024</a:t>
            </a:fld>
            <a:endParaRPr lang="en-US"/>
          </a:p>
        </p:txBody>
      </p:sp>
      <p:sp>
        <p:nvSpPr>
          <p:cNvPr id="6" name="Footer Placeholder 5">
            <a:extLst>
              <a:ext uri="{FF2B5EF4-FFF2-40B4-BE49-F238E27FC236}">
                <a16:creationId xmlns:a16="http://schemas.microsoft.com/office/drawing/2014/main" id="{8893717E-451C-0A93-02BC-682B3CE00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FF3704-EC9C-C4B7-03DC-8857D7B09059}"/>
              </a:ext>
            </a:extLst>
          </p:cNvPr>
          <p:cNvSpPr>
            <a:spLocks noGrp="1"/>
          </p:cNvSpPr>
          <p:nvPr>
            <p:ph type="sldNum" sz="quarter" idx="12"/>
          </p:nvPr>
        </p:nvSpPr>
        <p:spPr/>
        <p:txBody>
          <a:bodyPr/>
          <a:lstStyle/>
          <a:p>
            <a:fld id="{3E403F92-17C1-8E4D-897A-B720C855895C}" type="slidenum">
              <a:rPr lang="en-US" smtClean="0"/>
              <a:t>‹#›</a:t>
            </a:fld>
            <a:endParaRPr lang="en-US"/>
          </a:p>
        </p:txBody>
      </p:sp>
    </p:spTree>
    <p:extLst>
      <p:ext uri="{BB962C8B-B14F-4D97-AF65-F5344CB8AC3E}">
        <p14:creationId xmlns:p14="http://schemas.microsoft.com/office/powerpoint/2010/main" val="782928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90A8-3090-9B15-A0FD-C279B39EDD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46FF69-734D-80BD-CBB3-33B7522CB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5BD01-8908-1C6A-2B8E-876443BA6E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B0A5BD-E9BB-4989-9E38-8F24DD4415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8582F5-EDBD-143A-EA30-54B7401929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CFD85-2D39-78A3-A0F8-10E14562EF31}"/>
              </a:ext>
            </a:extLst>
          </p:cNvPr>
          <p:cNvSpPr>
            <a:spLocks noGrp="1"/>
          </p:cNvSpPr>
          <p:nvPr>
            <p:ph type="dt" sz="half" idx="10"/>
          </p:nvPr>
        </p:nvSpPr>
        <p:spPr/>
        <p:txBody>
          <a:bodyPr/>
          <a:lstStyle/>
          <a:p>
            <a:fld id="{28765DEF-5EF8-8F4F-BCA0-CEFA8F4CCF6C}" type="datetimeFigureOut">
              <a:rPr lang="en-US" smtClean="0"/>
              <a:t>8/13/2024</a:t>
            </a:fld>
            <a:endParaRPr lang="en-US"/>
          </a:p>
        </p:txBody>
      </p:sp>
      <p:sp>
        <p:nvSpPr>
          <p:cNvPr id="8" name="Footer Placeholder 7">
            <a:extLst>
              <a:ext uri="{FF2B5EF4-FFF2-40B4-BE49-F238E27FC236}">
                <a16:creationId xmlns:a16="http://schemas.microsoft.com/office/drawing/2014/main" id="{A6030BC5-97B2-52ED-325F-09DE03B7E1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EE8F33-CA37-D735-507A-A55EFBB2F2BE}"/>
              </a:ext>
            </a:extLst>
          </p:cNvPr>
          <p:cNvSpPr>
            <a:spLocks noGrp="1"/>
          </p:cNvSpPr>
          <p:nvPr>
            <p:ph type="sldNum" sz="quarter" idx="12"/>
          </p:nvPr>
        </p:nvSpPr>
        <p:spPr/>
        <p:txBody>
          <a:bodyPr/>
          <a:lstStyle/>
          <a:p>
            <a:fld id="{3E403F92-17C1-8E4D-897A-B720C855895C}" type="slidenum">
              <a:rPr lang="en-US" smtClean="0"/>
              <a:t>‹#›</a:t>
            </a:fld>
            <a:endParaRPr lang="en-US"/>
          </a:p>
        </p:txBody>
      </p:sp>
    </p:spTree>
    <p:extLst>
      <p:ext uri="{BB962C8B-B14F-4D97-AF65-F5344CB8AC3E}">
        <p14:creationId xmlns:p14="http://schemas.microsoft.com/office/powerpoint/2010/main" val="10892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D46C-1808-BBDB-295F-047B0DC64C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BD-3CC3-6FE3-C921-7F9B6470D380}"/>
              </a:ext>
            </a:extLst>
          </p:cNvPr>
          <p:cNvSpPr>
            <a:spLocks noGrp="1"/>
          </p:cNvSpPr>
          <p:nvPr>
            <p:ph type="dt" sz="half" idx="10"/>
          </p:nvPr>
        </p:nvSpPr>
        <p:spPr/>
        <p:txBody>
          <a:bodyPr/>
          <a:lstStyle/>
          <a:p>
            <a:fld id="{28765DEF-5EF8-8F4F-BCA0-CEFA8F4CCF6C}" type="datetimeFigureOut">
              <a:rPr lang="en-US" smtClean="0"/>
              <a:t>8/13/2024</a:t>
            </a:fld>
            <a:endParaRPr lang="en-US"/>
          </a:p>
        </p:txBody>
      </p:sp>
      <p:sp>
        <p:nvSpPr>
          <p:cNvPr id="4" name="Footer Placeholder 3">
            <a:extLst>
              <a:ext uri="{FF2B5EF4-FFF2-40B4-BE49-F238E27FC236}">
                <a16:creationId xmlns:a16="http://schemas.microsoft.com/office/drawing/2014/main" id="{D351692A-E6E6-ED86-03E1-22F07DB292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5FE724-9C13-FFEB-A95C-B6C4F8ED9ED3}"/>
              </a:ext>
            </a:extLst>
          </p:cNvPr>
          <p:cNvSpPr>
            <a:spLocks noGrp="1"/>
          </p:cNvSpPr>
          <p:nvPr>
            <p:ph type="sldNum" sz="quarter" idx="12"/>
          </p:nvPr>
        </p:nvSpPr>
        <p:spPr/>
        <p:txBody>
          <a:bodyPr/>
          <a:lstStyle/>
          <a:p>
            <a:fld id="{3E403F92-17C1-8E4D-897A-B720C855895C}" type="slidenum">
              <a:rPr lang="en-US" smtClean="0"/>
              <a:t>‹#›</a:t>
            </a:fld>
            <a:endParaRPr lang="en-US"/>
          </a:p>
        </p:txBody>
      </p:sp>
    </p:spTree>
    <p:extLst>
      <p:ext uri="{BB962C8B-B14F-4D97-AF65-F5344CB8AC3E}">
        <p14:creationId xmlns:p14="http://schemas.microsoft.com/office/powerpoint/2010/main" val="1324699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01CCE-594E-1672-3BAA-D2E9B390F244}"/>
              </a:ext>
            </a:extLst>
          </p:cNvPr>
          <p:cNvSpPr>
            <a:spLocks noGrp="1"/>
          </p:cNvSpPr>
          <p:nvPr>
            <p:ph type="dt" sz="half" idx="10"/>
          </p:nvPr>
        </p:nvSpPr>
        <p:spPr/>
        <p:txBody>
          <a:bodyPr/>
          <a:lstStyle/>
          <a:p>
            <a:fld id="{28765DEF-5EF8-8F4F-BCA0-CEFA8F4CCF6C}" type="datetimeFigureOut">
              <a:rPr lang="en-US" smtClean="0"/>
              <a:t>8/13/2024</a:t>
            </a:fld>
            <a:endParaRPr lang="en-US"/>
          </a:p>
        </p:txBody>
      </p:sp>
      <p:sp>
        <p:nvSpPr>
          <p:cNvPr id="3" name="Footer Placeholder 2">
            <a:extLst>
              <a:ext uri="{FF2B5EF4-FFF2-40B4-BE49-F238E27FC236}">
                <a16:creationId xmlns:a16="http://schemas.microsoft.com/office/drawing/2014/main" id="{24736468-D9A9-90DA-8364-213115E1E6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6DC70A-BA13-C450-14F8-BEBCEE761340}"/>
              </a:ext>
            </a:extLst>
          </p:cNvPr>
          <p:cNvSpPr>
            <a:spLocks noGrp="1"/>
          </p:cNvSpPr>
          <p:nvPr>
            <p:ph type="sldNum" sz="quarter" idx="12"/>
          </p:nvPr>
        </p:nvSpPr>
        <p:spPr/>
        <p:txBody>
          <a:bodyPr/>
          <a:lstStyle/>
          <a:p>
            <a:fld id="{3E403F92-17C1-8E4D-897A-B720C855895C}" type="slidenum">
              <a:rPr lang="en-US" smtClean="0"/>
              <a:t>‹#›</a:t>
            </a:fld>
            <a:endParaRPr lang="en-US"/>
          </a:p>
        </p:txBody>
      </p:sp>
    </p:spTree>
    <p:extLst>
      <p:ext uri="{BB962C8B-B14F-4D97-AF65-F5344CB8AC3E}">
        <p14:creationId xmlns:p14="http://schemas.microsoft.com/office/powerpoint/2010/main" val="4041908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D2455-E0D0-1929-90B4-970C4318F9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B79E8-3F60-4F8F-E019-EB228AD2B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5B2B26-68FA-5A73-5AAA-CF7488F37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74C52-B0FA-81E8-6958-9AE670731087}"/>
              </a:ext>
            </a:extLst>
          </p:cNvPr>
          <p:cNvSpPr>
            <a:spLocks noGrp="1"/>
          </p:cNvSpPr>
          <p:nvPr>
            <p:ph type="dt" sz="half" idx="10"/>
          </p:nvPr>
        </p:nvSpPr>
        <p:spPr/>
        <p:txBody>
          <a:bodyPr/>
          <a:lstStyle/>
          <a:p>
            <a:fld id="{28765DEF-5EF8-8F4F-BCA0-CEFA8F4CCF6C}" type="datetimeFigureOut">
              <a:rPr lang="en-US" smtClean="0"/>
              <a:t>8/13/2024</a:t>
            </a:fld>
            <a:endParaRPr lang="en-US"/>
          </a:p>
        </p:txBody>
      </p:sp>
      <p:sp>
        <p:nvSpPr>
          <p:cNvPr id="6" name="Footer Placeholder 5">
            <a:extLst>
              <a:ext uri="{FF2B5EF4-FFF2-40B4-BE49-F238E27FC236}">
                <a16:creationId xmlns:a16="http://schemas.microsoft.com/office/drawing/2014/main" id="{D36566D0-87AD-04CD-0F49-7DB9DD9B9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84AC0-BA9A-D0A1-7CE0-9C20A80ECE1F}"/>
              </a:ext>
            </a:extLst>
          </p:cNvPr>
          <p:cNvSpPr>
            <a:spLocks noGrp="1"/>
          </p:cNvSpPr>
          <p:nvPr>
            <p:ph type="sldNum" sz="quarter" idx="12"/>
          </p:nvPr>
        </p:nvSpPr>
        <p:spPr/>
        <p:txBody>
          <a:bodyPr/>
          <a:lstStyle/>
          <a:p>
            <a:fld id="{3E403F92-17C1-8E4D-897A-B720C855895C}" type="slidenum">
              <a:rPr lang="en-US" smtClean="0"/>
              <a:t>‹#›</a:t>
            </a:fld>
            <a:endParaRPr lang="en-US"/>
          </a:p>
        </p:txBody>
      </p:sp>
    </p:spTree>
    <p:extLst>
      <p:ext uri="{BB962C8B-B14F-4D97-AF65-F5344CB8AC3E}">
        <p14:creationId xmlns:p14="http://schemas.microsoft.com/office/powerpoint/2010/main" val="725163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667A-F867-0944-0D7E-C0E4A84C74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AED953-3116-5D21-6089-6859EA16AC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BAF9D0-370D-AB3C-ADF4-B6367C20F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7951B8-A390-02E5-5923-A1CF0FD70B8B}"/>
              </a:ext>
            </a:extLst>
          </p:cNvPr>
          <p:cNvSpPr>
            <a:spLocks noGrp="1"/>
          </p:cNvSpPr>
          <p:nvPr>
            <p:ph type="dt" sz="half" idx="10"/>
          </p:nvPr>
        </p:nvSpPr>
        <p:spPr/>
        <p:txBody>
          <a:bodyPr/>
          <a:lstStyle/>
          <a:p>
            <a:fld id="{28765DEF-5EF8-8F4F-BCA0-CEFA8F4CCF6C}" type="datetimeFigureOut">
              <a:rPr lang="en-US" smtClean="0"/>
              <a:t>8/13/2024</a:t>
            </a:fld>
            <a:endParaRPr lang="en-US"/>
          </a:p>
        </p:txBody>
      </p:sp>
      <p:sp>
        <p:nvSpPr>
          <p:cNvPr id="6" name="Footer Placeholder 5">
            <a:extLst>
              <a:ext uri="{FF2B5EF4-FFF2-40B4-BE49-F238E27FC236}">
                <a16:creationId xmlns:a16="http://schemas.microsoft.com/office/drawing/2014/main" id="{3DAA835A-DE9F-30DA-620A-107EE0920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AE3958-F527-9150-B994-59988528C80F}"/>
              </a:ext>
            </a:extLst>
          </p:cNvPr>
          <p:cNvSpPr>
            <a:spLocks noGrp="1"/>
          </p:cNvSpPr>
          <p:nvPr>
            <p:ph type="sldNum" sz="quarter" idx="12"/>
          </p:nvPr>
        </p:nvSpPr>
        <p:spPr/>
        <p:txBody>
          <a:bodyPr/>
          <a:lstStyle/>
          <a:p>
            <a:fld id="{3E403F92-17C1-8E4D-897A-B720C855895C}" type="slidenum">
              <a:rPr lang="en-US" smtClean="0"/>
              <a:t>‹#›</a:t>
            </a:fld>
            <a:endParaRPr lang="en-US"/>
          </a:p>
        </p:txBody>
      </p:sp>
    </p:spTree>
    <p:extLst>
      <p:ext uri="{BB962C8B-B14F-4D97-AF65-F5344CB8AC3E}">
        <p14:creationId xmlns:p14="http://schemas.microsoft.com/office/powerpoint/2010/main" val="85139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A8E12-36C0-A461-B6F4-54EC60250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43EEF7-FC3A-3397-BD43-8BD58185E0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FF21F-1EE2-A731-A6F0-0F4A5728E9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765DEF-5EF8-8F4F-BCA0-CEFA8F4CCF6C}" type="datetimeFigureOut">
              <a:rPr lang="en-US" smtClean="0"/>
              <a:t>8/13/2024</a:t>
            </a:fld>
            <a:endParaRPr lang="en-US"/>
          </a:p>
        </p:txBody>
      </p:sp>
      <p:sp>
        <p:nvSpPr>
          <p:cNvPr id="5" name="Footer Placeholder 4">
            <a:extLst>
              <a:ext uri="{FF2B5EF4-FFF2-40B4-BE49-F238E27FC236}">
                <a16:creationId xmlns:a16="http://schemas.microsoft.com/office/drawing/2014/main" id="{3E5EE3BB-2EE3-3C1F-6150-08A892F2AE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0C6F7B-0020-2764-4606-FF5B5E2D07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03F92-17C1-8E4D-897A-B720C855895C}" type="slidenum">
              <a:rPr lang="en-US" smtClean="0"/>
              <a:t>‹#›</a:t>
            </a:fld>
            <a:endParaRPr lang="en-US"/>
          </a:p>
        </p:txBody>
      </p:sp>
    </p:spTree>
    <p:extLst>
      <p:ext uri="{BB962C8B-B14F-4D97-AF65-F5344CB8AC3E}">
        <p14:creationId xmlns:p14="http://schemas.microsoft.com/office/powerpoint/2010/main" val="2235731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nt">
            <a:extLst>
              <a:ext uri="{FF2B5EF4-FFF2-40B4-BE49-F238E27FC236}">
                <a16:creationId xmlns:a16="http://schemas.microsoft.com/office/drawing/2014/main" id="{EE0CD6C1-A094-A60D-E9C8-1A674C389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933" y="-5"/>
            <a:ext cx="6092067" cy="6858005"/>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1E402682-0DCB-ECA9-7F6D-558F00711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2285984"/>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9F774-D91E-6C7A-E8A3-481A3756DEC6}"/>
              </a:ext>
            </a:extLst>
          </p:cNvPr>
          <p:cNvSpPr>
            <a:spLocks noGrp="1"/>
          </p:cNvSpPr>
          <p:nvPr>
            <p:ph type="title"/>
          </p:nvPr>
        </p:nvSpPr>
        <p:spPr>
          <a:xfrm>
            <a:off x="6803409" y="319119"/>
            <a:ext cx="4823818" cy="1627445"/>
          </a:xfrm>
        </p:spPr>
        <p:txBody>
          <a:bodyPr>
            <a:normAutofit/>
          </a:bodyPr>
          <a:lstStyle/>
          <a:p>
            <a:r>
              <a:rPr lang="en-US" sz="4800" b="1" dirty="0">
                <a:latin typeface="+mn-lt"/>
              </a:rPr>
              <a:t>First Responders</a:t>
            </a:r>
          </a:p>
        </p:txBody>
      </p:sp>
      <p:sp useBgFill="1">
        <p:nvSpPr>
          <p:cNvPr id="16" name="Rectangle 15">
            <a:extLst>
              <a:ext uri="{FF2B5EF4-FFF2-40B4-BE49-F238E27FC236}">
                <a16:creationId xmlns:a16="http://schemas.microsoft.com/office/drawing/2014/main" id="{831C75FA-AE0A-6B5D-9E65-F338FBE83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770" y="-5"/>
            <a:ext cx="6002162" cy="6858005"/>
          </a:xfrm>
          <a:prstGeom prst="rect">
            <a:avLst/>
          </a:prstGeom>
          <a:ln>
            <a:noFill/>
          </a:ln>
          <a:effectLst>
            <a:outerShdw blurRad="596900" dist="215900" dir="6600000" sx="92000" sy="92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Sacramento Metropolitan Fire District">
            <a:extLst>
              <a:ext uri="{FF2B5EF4-FFF2-40B4-BE49-F238E27FC236}">
                <a16:creationId xmlns:a16="http://schemas.microsoft.com/office/drawing/2014/main" id="{FEEEDBFB-F52E-8191-B7C6-01C913A1F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18" r="3456" b="-1"/>
          <a:stretch/>
        </p:blipFill>
        <p:spPr bwMode="auto">
          <a:xfrm>
            <a:off x="-3" y="2285987"/>
            <a:ext cx="6099932" cy="4572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Cosumnes Fire Department ...">
            <a:extLst>
              <a:ext uri="{FF2B5EF4-FFF2-40B4-BE49-F238E27FC236}">
                <a16:creationId xmlns:a16="http://schemas.microsoft.com/office/drawing/2014/main" id="{F1B3A3BE-8CDB-F126-E3FB-CE71C744F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392" r="5555"/>
          <a:stretch/>
        </p:blipFill>
        <p:spPr bwMode="auto">
          <a:xfrm>
            <a:off x="3" y="3"/>
            <a:ext cx="2012907" cy="2285995"/>
          </a:xfrm>
          <a:prstGeom prst="rect">
            <a:avLst/>
          </a:prstGeom>
          <a:noFill/>
          <a:effectLst>
            <a:outerShdw blurRad="292100" dist="88900" dir="5400000" sx="97000" sy="97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15F1ADC0-10C4-D50C-5BB2-38E29C5D477E}"/>
              </a:ext>
            </a:extLst>
          </p:cNvPr>
          <p:cNvPicPr>
            <a:picLocks noChangeAspect="1"/>
          </p:cNvPicPr>
          <p:nvPr/>
        </p:nvPicPr>
        <p:blipFill>
          <a:blip r:embed="rId5">
            <a:extLst>
              <a:ext uri="{28A0092B-C50C-407E-A947-70E740481C1C}">
                <a14:useLocalDpi xmlns:a14="http://schemas.microsoft.com/office/drawing/2010/main" val="0"/>
              </a:ext>
            </a:extLst>
          </a:blip>
          <a:srcRect t="6184" r="4" b="7548"/>
          <a:stretch/>
        </p:blipFill>
        <p:spPr>
          <a:xfrm>
            <a:off x="2012907" y="10"/>
            <a:ext cx="2043512" cy="2285985"/>
          </a:xfrm>
          <a:prstGeom prst="rect">
            <a:avLst/>
          </a:prstGeom>
          <a:effectLst>
            <a:outerShdw blurRad="279400" dist="76200" dir="5400000" sx="97000" sy="97000" algn="t" rotWithShape="0">
              <a:prstClr val="black">
                <a:alpha val="40000"/>
              </a:prstClr>
            </a:outerShdw>
          </a:effectLst>
        </p:spPr>
      </p:pic>
      <p:pic>
        <p:nvPicPr>
          <p:cNvPr id="5" name="Picture 4" descr="Folsom Fire Department | Folsom CA">
            <a:extLst>
              <a:ext uri="{FF2B5EF4-FFF2-40B4-BE49-F238E27FC236}">
                <a16:creationId xmlns:a16="http://schemas.microsoft.com/office/drawing/2014/main" id="{9E77628A-2CD3-D891-A27A-47861C71DB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06" r="6199" b="-3"/>
          <a:stretch/>
        </p:blipFill>
        <p:spPr bwMode="auto">
          <a:xfrm>
            <a:off x="4056419" y="10"/>
            <a:ext cx="2043512" cy="2285985"/>
          </a:xfrm>
          <a:prstGeom prst="rect">
            <a:avLst/>
          </a:prstGeom>
          <a:noFill/>
          <a:effectLst>
            <a:outerShdw blurRad="254000" dist="88900" dir="5400000" sx="97000" sy="97000" algn="t"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BD4EAD0-3834-16D3-7356-905C043334D4}"/>
              </a:ext>
            </a:extLst>
          </p:cNvPr>
          <p:cNvSpPr>
            <a:spLocks noGrp="1"/>
          </p:cNvSpPr>
          <p:nvPr>
            <p:ph idx="1"/>
          </p:nvPr>
        </p:nvSpPr>
        <p:spPr>
          <a:xfrm>
            <a:off x="6197696" y="2823553"/>
            <a:ext cx="5994304" cy="3496881"/>
          </a:xfrm>
        </p:spPr>
        <p:txBody>
          <a:bodyPr anchor="ctr">
            <a:normAutofit/>
          </a:bodyPr>
          <a:lstStyle/>
          <a:p>
            <a:r>
              <a:rPr lang="en-US" sz="3200" dirty="0"/>
              <a:t>Battalion Chief Scott Perryman</a:t>
            </a:r>
          </a:p>
          <a:p>
            <a:r>
              <a:rPr lang="en-US" sz="3200" dirty="0"/>
              <a:t>Dr. Alex Schmalz</a:t>
            </a:r>
          </a:p>
        </p:txBody>
      </p:sp>
    </p:spTree>
    <p:extLst>
      <p:ext uri="{BB962C8B-B14F-4D97-AF65-F5344CB8AC3E}">
        <p14:creationId xmlns:p14="http://schemas.microsoft.com/office/powerpoint/2010/main" val="1820237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809EF-06FD-0D44-BA72-3E1B041A59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5460" y="5916351"/>
            <a:ext cx="1611923" cy="628650"/>
          </a:xfrm>
          <a:prstGeom prst="rect">
            <a:avLst/>
          </a:prstGeom>
        </p:spPr>
      </p:pic>
      <p:graphicFrame>
        <p:nvGraphicFramePr>
          <p:cNvPr id="8" name="Chart 7">
            <a:extLst>
              <a:ext uri="{FF2B5EF4-FFF2-40B4-BE49-F238E27FC236}">
                <a16:creationId xmlns:a16="http://schemas.microsoft.com/office/drawing/2014/main" id="{36E26A6D-8418-E94B-8C38-88A1191CFC08}"/>
              </a:ext>
            </a:extLst>
          </p:cNvPr>
          <p:cNvGraphicFramePr/>
          <p:nvPr>
            <p:extLst>
              <p:ext uri="{D42A27DB-BD31-4B8C-83A1-F6EECF244321}">
                <p14:modId xmlns:p14="http://schemas.microsoft.com/office/powerpoint/2010/main" val="3020405665"/>
              </p:ext>
            </p:extLst>
          </p:nvPr>
        </p:nvGraphicFramePr>
        <p:xfrm>
          <a:off x="2486331" y="1525175"/>
          <a:ext cx="4303936" cy="3441883"/>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FD18555A-D7E0-A743-8324-E78BD36120E0}"/>
              </a:ext>
            </a:extLst>
          </p:cNvPr>
          <p:cNvSpPr txBox="1"/>
          <p:nvPr/>
        </p:nvSpPr>
        <p:spPr>
          <a:xfrm>
            <a:off x="9642441" y="1516121"/>
            <a:ext cx="1767044" cy="2862322"/>
          </a:xfrm>
          <a:prstGeom prst="rect">
            <a:avLst/>
          </a:prstGeom>
          <a:solidFill>
            <a:schemeClr val="bg1"/>
          </a:solidFill>
          <a:ln w="25400">
            <a:solidFill>
              <a:srgbClr val="000000"/>
            </a:solidFill>
          </a:ln>
        </p:spPr>
        <p:txBody>
          <a:bodyPr wrap="square" rtlCol="0">
            <a:spAutoFit/>
          </a:bodyPr>
          <a:lstStyle/>
          <a:p>
            <a:pPr algn="ctr"/>
            <a:r>
              <a:rPr lang="en-US" b="1" dirty="0">
                <a:solidFill>
                  <a:schemeClr val="accent4"/>
                </a:solidFill>
              </a:rPr>
              <a:t>ED Patients Randomized:</a:t>
            </a:r>
          </a:p>
          <a:p>
            <a:pPr algn="ctr"/>
            <a:endParaRPr lang="en-US" b="1" dirty="0">
              <a:solidFill>
                <a:schemeClr val="accent4"/>
              </a:solidFill>
            </a:endParaRPr>
          </a:p>
          <a:p>
            <a:pPr algn="ctr"/>
            <a:r>
              <a:rPr lang="en-US" b="1" dirty="0">
                <a:solidFill>
                  <a:srgbClr val="00B0F0"/>
                </a:solidFill>
              </a:rPr>
              <a:t>Referral</a:t>
            </a:r>
          </a:p>
          <a:p>
            <a:pPr algn="ctr"/>
            <a:endParaRPr lang="en-US" b="1" dirty="0">
              <a:solidFill>
                <a:schemeClr val="accent6">
                  <a:lumMod val="50000"/>
                </a:schemeClr>
              </a:solidFill>
            </a:endParaRPr>
          </a:p>
          <a:p>
            <a:pPr algn="ctr"/>
            <a:r>
              <a:rPr lang="en-US" b="1" dirty="0">
                <a:solidFill>
                  <a:srgbClr val="00B050"/>
                </a:solidFill>
              </a:rPr>
              <a:t> + Brief Intervention</a:t>
            </a:r>
          </a:p>
          <a:p>
            <a:pPr algn="ctr"/>
            <a:endParaRPr lang="en-US" b="1" dirty="0">
              <a:solidFill>
                <a:schemeClr val="accent3"/>
              </a:solidFill>
            </a:endParaRPr>
          </a:p>
          <a:p>
            <a:pPr algn="ctr"/>
            <a:r>
              <a:rPr lang="en-US" b="1" dirty="0">
                <a:solidFill>
                  <a:srgbClr val="FF0000"/>
                </a:solidFill>
              </a:rPr>
              <a:t>+ Buprenorphine</a:t>
            </a:r>
          </a:p>
        </p:txBody>
      </p:sp>
      <p:sp>
        <p:nvSpPr>
          <p:cNvPr id="11" name="Shape 202">
            <a:extLst>
              <a:ext uri="{FF2B5EF4-FFF2-40B4-BE49-F238E27FC236}">
                <a16:creationId xmlns:a16="http://schemas.microsoft.com/office/drawing/2014/main" id="{AF0D2C5E-2FB2-9B42-B8C4-3606B53F9A7C}"/>
              </a:ext>
            </a:extLst>
          </p:cNvPr>
          <p:cNvSpPr txBox="1">
            <a:spLocks noGrp="1"/>
          </p:cNvSpPr>
          <p:nvPr>
            <p:ph type="title"/>
          </p:nvPr>
        </p:nvSpPr>
        <p:spPr>
          <a:xfrm>
            <a:off x="1835701" y="207264"/>
            <a:ext cx="8519759" cy="1009218"/>
          </a:xfrm>
          <a:prstGeom prst="rect">
            <a:avLst/>
          </a:prstGeom>
        </p:spPr>
        <p:txBody>
          <a:bodyPr spcFirstLastPara="1" vert="horz" wrap="square" lIns="91425" tIns="91425" rIns="91425" bIns="91425" rtlCol="0" anchor="t" anchorCtr="0">
            <a:noAutofit/>
          </a:bodyPr>
          <a:lstStyle/>
          <a:p>
            <a:pPr>
              <a:buClr>
                <a:schemeClr val="dk1"/>
              </a:buClr>
              <a:buSzPts val="1100"/>
            </a:pPr>
            <a:r>
              <a:rPr lang="en" b="1" dirty="0">
                <a:latin typeface="+mn-lt"/>
              </a:rPr>
              <a:t>The Solution: </a:t>
            </a:r>
            <a:r>
              <a:rPr lang="en" sz="4000" b="1" dirty="0">
                <a:latin typeface="+mn-lt"/>
              </a:rPr>
              <a:t>MAT</a:t>
            </a:r>
            <a:br>
              <a:rPr lang="en" b="1" dirty="0">
                <a:latin typeface="+mn-lt"/>
              </a:rPr>
            </a:br>
            <a:r>
              <a:rPr lang="en" sz="2400" b="1" dirty="0">
                <a:solidFill>
                  <a:srgbClr val="C00000"/>
                </a:solidFill>
                <a:latin typeface="+mn-lt"/>
              </a:rPr>
              <a:t>Medication Assisted Treatment for Opioid Use Disorder</a:t>
            </a:r>
            <a:endParaRPr b="1" dirty="0">
              <a:solidFill>
                <a:srgbClr val="C00000"/>
              </a:solidFill>
              <a:latin typeface="+mn-lt"/>
            </a:endParaRPr>
          </a:p>
        </p:txBody>
      </p:sp>
      <p:sp>
        <p:nvSpPr>
          <p:cNvPr id="2" name="TextBox 1">
            <a:extLst>
              <a:ext uri="{FF2B5EF4-FFF2-40B4-BE49-F238E27FC236}">
                <a16:creationId xmlns:a16="http://schemas.microsoft.com/office/drawing/2014/main" id="{99965322-A283-1F2A-6C4B-E705C53CD61E}"/>
              </a:ext>
            </a:extLst>
          </p:cNvPr>
          <p:cNvSpPr txBox="1"/>
          <p:nvPr/>
        </p:nvSpPr>
        <p:spPr>
          <a:xfrm>
            <a:off x="2348521" y="5193324"/>
            <a:ext cx="4625669" cy="1569660"/>
          </a:xfrm>
          <a:prstGeom prst="rect">
            <a:avLst/>
          </a:prstGeom>
          <a:noFill/>
          <a:ln w="44450">
            <a:solidFill>
              <a:srgbClr val="FF0000"/>
            </a:solidFill>
          </a:ln>
        </p:spPr>
        <p:txBody>
          <a:bodyPr wrap="square" rtlCol="0">
            <a:spAutoFit/>
          </a:bodyPr>
          <a:lstStyle/>
          <a:p>
            <a:pPr marL="342900" indent="-342900">
              <a:buFont typeface="Wingdings" pitchFamily="2" charset="2"/>
              <a:buChar char="è"/>
            </a:pPr>
            <a:r>
              <a:rPr lang="en-US" sz="2400" b="1" dirty="0">
                <a:solidFill>
                  <a:srgbClr val="FF0000"/>
                </a:solidFill>
                <a:sym typeface="Wingdings" pitchFamily="2" charset="2"/>
              </a:rPr>
              <a:t>Use opiates 3x less than if they weren’t on treatment</a:t>
            </a:r>
          </a:p>
          <a:p>
            <a:pPr marL="342900" indent="-342900">
              <a:buFont typeface="Wingdings" pitchFamily="2" charset="2"/>
              <a:buChar char="è"/>
            </a:pPr>
            <a:r>
              <a:rPr lang="en-US" sz="2400" b="1" dirty="0">
                <a:solidFill>
                  <a:srgbClr val="FF0000"/>
                </a:solidFill>
                <a:sym typeface="Wingdings" pitchFamily="2" charset="2"/>
              </a:rPr>
              <a:t> More than 2x as likely to stay in treatment</a:t>
            </a:r>
            <a:endParaRPr lang="en-US" sz="2400" b="1" dirty="0">
              <a:solidFill>
                <a:srgbClr val="FF0000"/>
              </a:solidFill>
            </a:endParaRPr>
          </a:p>
        </p:txBody>
      </p:sp>
    </p:spTree>
    <p:extLst>
      <p:ext uri="{BB962C8B-B14F-4D97-AF65-F5344CB8AC3E}">
        <p14:creationId xmlns:p14="http://schemas.microsoft.com/office/powerpoint/2010/main" val="4246960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8F20F8-60BF-42FE-A252-DFD5A7445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ítulo 1"/>
          <p:cNvSpPr>
            <a:spLocks noGrp="1"/>
          </p:cNvSpPr>
          <p:nvPr>
            <p:ph type="title"/>
          </p:nvPr>
        </p:nvSpPr>
        <p:spPr>
          <a:xfrm>
            <a:off x="838200" y="365125"/>
            <a:ext cx="10515600" cy="1325563"/>
          </a:xfrm>
        </p:spPr>
        <p:txBody>
          <a:bodyPr>
            <a:normAutofit/>
          </a:bodyPr>
          <a:lstStyle/>
          <a:p>
            <a:r>
              <a:rPr lang="en-US" altLang="en-US" b="1" dirty="0">
                <a:latin typeface="+mn-lt"/>
              </a:rPr>
              <a:t>MAT</a:t>
            </a:r>
            <a:r>
              <a:rPr lang="en-US" altLang="en-US" b="1">
                <a:latin typeface="+mn-lt"/>
              </a:rPr>
              <a:t>: Decreased Mortality</a:t>
            </a:r>
            <a:br>
              <a:rPr lang="en-US" altLang="en-US" dirty="0"/>
            </a:br>
            <a:endParaRPr lang="en-GB" dirty="0"/>
          </a:p>
        </p:txBody>
      </p:sp>
      <p:sp>
        <p:nvSpPr>
          <p:cNvPr id="5" name="Shape 210"/>
          <p:cNvSpPr>
            <a:spLocks noChangeArrowheads="1"/>
          </p:cNvSpPr>
          <p:nvPr/>
        </p:nvSpPr>
        <p:spPr bwMode="auto">
          <a:xfrm>
            <a:off x="2417959" y="5690138"/>
            <a:ext cx="995259" cy="473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33065" rIns="33065" anchor="b">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850392" eaLnBrk="1" hangingPunct="1">
              <a:spcAft>
                <a:spcPts val="600"/>
              </a:spcAft>
            </a:pPr>
            <a:r>
              <a:rPr lang="fr-FR" altLang="en-US" sz="837" kern="1200" err="1">
                <a:solidFill>
                  <a:srgbClr val="000000"/>
                </a:solidFill>
                <a:latin typeface="Arial" panose="020B0604020202020204" pitchFamily="34" charset="0"/>
                <a:ea typeface="+mn-ea"/>
                <a:cs typeface="Arial"/>
              </a:rPr>
              <a:t>Dupouy</a:t>
            </a:r>
            <a:r>
              <a:rPr lang="fr-FR" altLang="en-US" sz="837" kern="1200">
                <a:solidFill>
                  <a:srgbClr val="000000"/>
                </a:solidFill>
                <a:latin typeface="Arial" panose="020B0604020202020204" pitchFamily="34" charset="0"/>
                <a:ea typeface="+mn-ea"/>
                <a:cs typeface="Arial"/>
              </a:rPr>
              <a:t> et al., 2017</a:t>
            </a:r>
          </a:p>
          <a:p>
            <a:pPr defTabSz="850392" eaLnBrk="1" hangingPunct="1">
              <a:spcAft>
                <a:spcPts val="600"/>
              </a:spcAft>
            </a:pPr>
            <a:r>
              <a:rPr lang="fr-FR" altLang="en-US" sz="837" kern="1200">
                <a:solidFill>
                  <a:srgbClr val="000000"/>
                </a:solidFill>
                <a:latin typeface="Arial" panose="020B0604020202020204" pitchFamily="34" charset="0"/>
                <a:ea typeface="+mn-ea"/>
                <a:cs typeface="Arial"/>
              </a:rPr>
              <a:t>Evans et al., 2015</a:t>
            </a:r>
          </a:p>
          <a:p>
            <a:pPr defTabSz="850392" eaLnBrk="1" hangingPunct="1">
              <a:spcAft>
                <a:spcPts val="600"/>
              </a:spcAft>
            </a:pPr>
            <a:r>
              <a:rPr lang="fr-FR" altLang="en-US" sz="837" kern="1200" err="1">
                <a:solidFill>
                  <a:srgbClr val="000000"/>
                </a:solidFill>
                <a:latin typeface="Arial" panose="020B0604020202020204" pitchFamily="34" charset="0"/>
                <a:ea typeface="+mn-ea"/>
                <a:cs typeface="Arial"/>
              </a:rPr>
              <a:t>Sordo</a:t>
            </a:r>
            <a:r>
              <a:rPr lang="fr-FR" altLang="en-US" sz="837" kern="1200">
                <a:solidFill>
                  <a:srgbClr val="000000"/>
                </a:solidFill>
                <a:latin typeface="Arial" panose="020B0604020202020204" pitchFamily="34" charset="0"/>
                <a:ea typeface="+mn-ea"/>
                <a:cs typeface="Arial"/>
              </a:rPr>
              <a:t> et a., 2017</a:t>
            </a:r>
            <a:endParaRPr lang="fr-FR" altLang="en-US" sz="900">
              <a:solidFill>
                <a:srgbClr val="000000"/>
              </a:solidFill>
              <a:latin typeface="Arial" panose="020B0604020202020204" pitchFamily="34" charset="0"/>
              <a:cs typeface="Arial"/>
            </a:endParaRPr>
          </a:p>
        </p:txBody>
      </p:sp>
      <p:pic>
        <p:nvPicPr>
          <p:cNvPr id="6" name="Picture 5">
            <a:extLst>
              <a:ext uri="{FF2B5EF4-FFF2-40B4-BE49-F238E27FC236}">
                <a16:creationId xmlns:a16="http://schemas.microsoft.com/office/drawing/2014/main" id="{13107877-F0CC-8845-8F92-7E5527C9EC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2302" y="1829419"/>
            <a:ext cx="7884347" cy="3020779"/>
          </a:xfrm>
          <a:prstGeom prst="rect">
            <a:avLst/>
          </a:prstGeom>
        </p:spPr>
      </p:pic>
      <p:sp>
        <p:nvSpPr>
          <p:cNvPr id="7" name="TextBox 6">
            <a:extLst>
              <a:ext uri="{FF2B5EF4-FFF2-40B4-BE49-F238E27FC236}">
                <a16:creationId xmlns:a16="http://schemas.microsoft.com/office/drawing/2014/main" id="{D84601D8-F128-DE4D-A8BB-9BF23B5AA85A}"/>
              </a:ext>
            </a:extLst>
          </p:cNvPr>
          <p:cNvSpPr txBox="1"/>
          <p:nvPr/>
        </p:nvSpPr>
        <p:spPr>
          <a:xfrm>
            <a:off x="4050287" y="4821346"/>
            <a:ext cx="4091426" cy="321306"/>
          </a:xfrm>
          <a:prstGeom prst="rect">
            <a:avLst/>
          </a:prstGeom>
          <a:noFill/>
        </p:spPr>
        <p:txBody>
          <a:bodyPr wrap="square" rtlCol="0">
            <a:spAutoFit/>
          </a:bodyPr>
          <a:lstStyle/>
          <a:p>
            <a:pPr algn="ctr" defTabSz="850392">
              <a:spcAft>
                <a:spcPts val="600"/>
              </a:spcAft>
            </a:pPr>
            <a:r>
              <a:rPr lang="en-US" sz="1488" kern="1200">
                <a:solidFill>
                  <a:schemeClr val="tx1"/>
                </a:solidFill>
                <a:latin typeface="+mn-lt"/>
                <a:ea typeface="+mn-ea"/>
                <a:cs typeface="+mn-cs"/>
              </a:rPr>
              <a:t>Standardized Mortality Ratio</a:t>
            </a:r>
            <a:endParaRPr lang="en-US" sz="1600"/>
          </a:p>
        </p:txBody>
      </p:sp>
      <p:sp>
        <p:nvSpPr>
          <p:cNvPr id="3" name="TextBox 2">
            <a:extLst>
              <a:ext uri="{FF2B5EF4-FFF2-40B4-BE49-F238E27FC236}">
                <a16:creationId xmlns:a16="http://schemas.microsoft.com/office/drawing/2014/main" id="{9C48A4DA-4A9A-227C-B63B-2A3D3F61E870}"/>
              </a:ext>
            </a:extLst>
          </p:cNvPr>
          <p:cNvSpPr txBox="1"/>
          <p:nvPr/>
        </p:nvSpPr>
        <p:spPr>
          <a:xfrm>
            <a:off x="4808566" y="5458906"/>
            <a:ext cx="3525893" cy="435825"/>
          </a:xfrm>
          <a:prstGeom prst="rect">
            <a:avLst/>
          </a:prstGeom>
          <a:noFill/>
          <a:ln w="44450">
            <a:solidFill>
              <a:srgbClr val="FF0000"/>
            </a:solidFill>
          </a:ln>
        </p:spPr>
        <p:txBody>
          <a:bodyPr wrap="square" rtlCol="0">
            <a:spAutoFit/>
          </a:bodyPr>
          <a:lstStyle/>
          <a:p>
            <a:pPr defTabSz="850392">
              <a:spcAft>
                <a:spcPts val="600"/>
              </a:spcAft>
            </a:pPr>
            <a:r>
              <a:rPr lang="en-US" sz="2232" b="1" kern="1200">
                <a:solidFill>
                  <a:srgbClr val="B30000"/>
                </a:solidFill>
                <a:latin typeface="+mn-lt"/>
                <a:ea typeface="+mn-ea"/>
                <a:cs typeface="+mn-cs"/>
                <a:sym typeface="Wingdings" pitchFamily="2" charset="2"/>
              </a:rPr>
              <a:t> MAT keeps people alive </a:t>
            </a:r>
            <a:endParaRPr lang="en-US" sz="2400" b="1">
              <a:solidFill>
                <a:srgbClr val="FF0000"/>
              </a:solidFill>
            </a:endParaRPr>
          </a:p>
        </p:txBody>
      </p:sp>
    </p:spTree>
    <p:extLst>
      <p:ext uri="{BB962C8B-B14F-4D97-AF65-F5344CB8AC3E}">
        <p14:creationId xmlns:p14="http://schemas.microsoft.com/office/powerpoint/2010/main" val="3437191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Weekend Survival 101 Class (Self ...">
            <a:extLst>
              <a:ext uri="{FF2B5EF4-FFF2-40B4-BE49-F238E27FC236}">
                <a16:creationId xmlns:a16="http://schemas.microsoft.com/office/drawing/2014/main" id="{03FEF4F0-5560-E51F-1371-C44BBEE85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26"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The Importance of Your Personal Brand ...">
            <a:extLst>
              <a:ext uri="{FF2B5EF4-FFF2-40B4-BE49-F238E27FC236}">
                <a16:creationId xmlns:a16="http://schemas.microsoft.com/office/drawing/2014/main" id="{51086C2C-26B2-AAA8-04F8-C74045453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498" r="14673" b="1"/>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Uniqueness - iResearchNet">
            <a:extLst>
              <a:ext uri="{FF2B5EF4-FFF2-40B4-BE49-F238E27FC236}">
                <a16:creationId xmlns:a16="http://schemas.microsoft.com/office/drawing/2014/main" id="{06AEAC7A-A2D9-3797-2CB6-FA582B94F1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241" r="2" b="312"/>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63" name="Freeform: Shape 206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5" name="Freeform: Shape 2064">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F7485E-CE9A-B719-1BED-985600D2A730}"/>
              </a:ext>
            </a:extLst>
          </p:cNvPr>
          <p:cNvSpPr>
            <a:spLocks noGrp="1"/>
          </p:cNvSpPr>
          <p:nvPr>
            <p:ph type="title"/>
          </p:nvPr>
        </p:nvSpPr>
        <p:spPr>
          <a:xfrm>
            <a:off x="448056" y="685800"/>
            <a:ext cx="2807208" cy="1325563"/>
          </a:xfrm>
        </p:spPr>
        <p:txBody>
          <a:bodyPr>
            <a:normAutofit/>
          </a:bodyPr>
          <a:lstStyle/>
          <a:p>
            <a:r>
              <a:rPr lang="en-US" sz="2900" b="1" u="sng" dirty="0">
                <a:solidFill>
                  <a:srgbClr val="0070C0"/>
                </a:solidFill>
                <a:latin typeface="+mn-lt"/>
              </a:rPr>
              <a:t>Impactful events</a:t>
            </a:r>
          </a:p>
        </p:txBody>
      </p:sp>
      <p:sp>
        <p:nvSpPr>
          <p:cNvPr id="2067" name="Rectangle 206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9" name="Rectangle 206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6DB09C-B0CA-FA33-1799-2C65DB23D9F6}"/>
              </a:ext>
            </a:extLst>
          </p:cNvPr>
          <p:cNvSpPr>
            <a:spLocks noGrp="1"/>
          </p:cNvSpPr>
          <p:nvPr>
            <p:ph idx="1"/>
          </p:nvPr>
        </p:nvSpPr>
        <p:spPr>
          <a:xfrm>
            <a:off x="448056" y="2258568"/>
            <a:ext cx="2807208" cy="3922776"/>
          </a:xfrm>
        </p:spPr>
        <p:txBody>
          <a:bodyPr>
            <a:normAutofit/>
          </a:bodyPr>
          <a:lstStyle/>
          <a:p>
            <a:r>
              <a:rPr lang="en-US" sz="2400" b="1" dirty="0"/>
              <a:t>Emotional Intensity</a:t>
            </a:r>
          </a:p>
          <a:p>
            <a:r>
              <a:rPr lang="en-US" sz="2400" b="1" dirty="0"/>
              <a:t>Personal Relevance</a:t>
            </a:r>
          </a:p>
          <a:p>
            <a:r>
              <a:rPr lang="en-US" sz="2400" b="1" dirty="0"/>
              <a:t>Novelty and Uniqueness</a:t>
            </a:r>
          </a:p>
          <a:p>
            <a:r>
              <a:rPr lang="en-US" sz="2400" b="1" dirty="0"/>
              <a:t>Survival Mechanism</a:t>
            </a:r>
          </a:p>
          <a:p>
            <a:pPr marL="457200" lvl="1" indent="0">
              <a:buNone/>
            </a:pPr>
            <a:endParaRPr lang="en-US" sz="1700" dirty="0"/>
          </a:p>
        </p:txBody>
      </p:sp>
      <p:pic>
        <p:nvPicPr>
          <p:cNvPr id="2050" name="Picture 2" descr="Emotional Impact in Your Writing ...">
            <a:extLst>
              <a:ext uri="{FF2B5EF4-FFF2-40B4-BE49-F238E27FC236}">
                <a16:creationId xmlns:a16="http://schemas.microsoft.com/office/drawing/2014/main" id="{B5A358E3-2D67-ECDF-C131-2180E8D026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717" r="15444"/>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08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4" name="Rectangle 4113">
            <a:extLst>
              <a:ext uri="{FF2B5EF4-FFF2-40B4-BE49-F238E27FC236}">
                <a16:creationId xmlns:a16="http://schemas.microsoft.com/office/drawing/2014/main" id="{6113EC7C-368D-469A-9B5C-F3555B08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area&#10;&#10;Description automatically generated">
            <a:extLst>
              <a:ext uri="{FF2B5EF4-FFF2-40B4-BE49-F238E27FC236}">
                <a16:creationId xmlns:a16="http://schemas.microsoft.com/office/drawing/2014/main" id="{CD72819E-D3AE-000E-2B88-CA5A94509CBA}"/>
              </a:ext>
            </a:extLst>
          </p:cNvPr>
          <p:cNvPicPr>
            <a:picLocks noChangeAspect="1"/>
          </p:cNvPicPr>
          <p:nvPr/>
        </p:nvPicPr>
        <p:blipFill>
          <a:blip r:embed="rId3"/>
          <a:srcRect l="7593" r="28560" b="2"/>
          <a:stretch/>
        </p:blipFill>
        <p:spPr>
          <a:xfrm>
            <a:off x="-3"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pic>
        <p:nvPicPr>
          <p:cNvPr id="4102" name="Picture 6" descr="Sacramento 'Unhoused' and 'Unsober' Need Treatment Before Housing –  California Globe">
            <a:extLst>
              <a:ext uri="{FF2B5EF4-FFF2-40B4-BE49-F238E27FC236}">
                <a16:creationId xmlns:a16="http://schemas.microsoft.com/office/drawing/2014/main" id="{76ED348D-D576-4B65-96EE-E561B0D150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49" r="24880" b="4"/>
          <a:stretch/>
        </p:blipFill>
        <p:spPr bwMode="auto">
          <a:xfrm>
            <a:off x="5314848" y="464683"/>
            <a:ext cx="3241499" cy="3354472"/>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C1EE00-96F8-88A4-34C4-8ED2C15FC705}"/>
              </a:ext>
            </a:extLst>
          </p:cNvPr>
          <p:cNvSpPr>
            <a:spLocks noGrp="1"/>
          </p:cNvSpPr>
          <p:nvPr>
            <p:ph type="title"/>
          </p:nvPr>
        </p:nvSpPr>
        <p:spPr>
          <a:xfrm>
            <a:off x="4498850" y="3819157"/>
            <a:ext cx="6864412" cy="1131215"/>
          </a:xfrm>
        </p:spPr>
        <p:txBody>
          <a:bodyPr anchor="b">
            <a:normAutofit/>
          </a:bodyPr>
          <a:lstStyle/>
          <a:p>
            <a:r>
              <a:rPr lang="en-US" sz="4100" b="1" u="sng">
                <a:effectLst>
                  <a:outerShdw blurRad="50800" dist="38100" dir="8100000" algn="tr" rotWithShape="0">
                    <a:prstClr val="black">
                      <a:alpha val="40000"/>
                    </a:prstClr>
                  </a:outerShdw>
                </a:effectLst>
                <a:latin typeface="+mn-lt"/>
              </a:rPr>
              <a:t>Positioned to make an impact</a:t>
            </a:r>
          </a:p>
        </p:txBody>
      </p:sp>
      <p:pic>
        <p:nvPicPr>
          <p:cNvPr id="4104" name="Picture 8" descr="Agile Adoption Roadmap: The importance ...">
            <a:extLst>
              <a:ext uri="{FF2B5EF4-FFF2-40B4-BE49-F238E27FC236}">
                <a16:creationId xmlns:a16="http://schemas.microsoft.com/office/drawing/2014/main" id="{2622EA19-08C3-C1E0-09FB-E71EC79F9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978" r="-3" b="5367"/>
          <a:stretch/>
        </p:blipFill>
        <p:spPr bwMode="auto">
          <a:xfrm>
            <a:off x="480177" y="3"/>
            <a:ext cx="4980517" cy="2440831"/>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a:noFill/>
          <a:extLst>
            <a:ext uri="{909E8E84-426E-40DD-AFC4-6F175D3DCCD1}">
              <a14:hiddenFill xmlns:a14="http://schemas.microsoft.com/office/drawing/2010/main">
                <a:solidFill>
                  <a:srgbClr val="FFFFFF"/>
                </a:solidFill>
              </a14:hiddenFill>
            </a:ext>
          </a:extLst>
        </p:spPr>
      </p:pic>
      <p:pic>
        <p:nvPicPr>
          <p:cNvPr id="4106" name="Picture 10" descr="7 Affordable Places to Call Home in Sacramento County | neighborhoods.com |  neighborhoods.com">
            <a:extLst>
              <a:ext uri="{FF2B5EF4-FFF2-40B4-BE49-F238E27FC236}">
                <a16:creationId xmlns:a16="http://schemas.microsoft.com/office/drawing/2014/main" id="{9E150D01-DAB7-94B9-D07C-BA193086C4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887" r="18813"/>
          <a:stretch/>
        </p:blipFill>
        <p:spPr bwMode="auto">
          <a:xfrm>
            <a:off x="8556350" y="10"/>
            <a:ext cx="3635653" cy="366031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B9027AF-A5EC-A13F-AF65-0F1F712DC596}"/>
              </a:ext>
            </a:extLst>
          </p:cNvPr>
          <p:cNvSpPr>
            <a:spLocks noGrp="1"/>
          </p:cNvSpPr>
          <p:nvPr>
            <p:ph idx="1"/>
          </p:nvPr>
        </p:nvSpPr>
        <p:spPr>
          <a:xfrm>
            <a:off x="4498849" y="5000822"/>
            <a:ext cx="6864411" cy="1355528"/>
          </a:xfrm>
        </p:spPr>
        <p:txBody>
          <a:bodyPr>
            <a:normAutofit lnSpcReduction="10000"/>
          </a:bodyPr>
          <a:lstStyle/>
          <a:p>
            <a:r>
              <a:rPr lang="en-US" sz="1800" dirty="0"/>
              <a:t>We are already responding to these incidents</a:t>
            </a:r>
          </a:p>
          <a:p>
            <a:r>
              <a:rPr lang="en-US" sz="1800" dirty="0"/>
              <a:t>Meet them where they are</a:t>
            </a:r>
          </a:p>
          <a:p>
            <a:r>
              <a:rPr lang="en-US" sz="1800" dirty="0"/>
              <a:t>The impactful moment has occurred and we can direct them </a:t>
            </a:r>
          </a:p>
          <a:p>
            <a:r>
              <a:rPr lang="en-US" sz="1800" dirty="0"/>
              <a:t>Heart attack vs Overdose </a:t>
            </a:r>
          </a:p>
          <a:p>
            <a:endParaRPr lang="en-US" sz="1600" dirty="0"/>
          </a:p>
          <a:p>
            <a:pPr marL="0" indent="0">
              <a:buNone/>
            </a:pPr>
            <a:endParaRPr lang="en-US" sz="1600" dirty="0"/>
          </a:p>
        </p:txBody>
      </p:sp>
    </p:spTree>
    <p:extLst>
      <p:ext uri="{BB962C8B-B14F-4D97-AF65-F5344CB8AC3E}">
        <p14:creationId xmlns:p14="http://schemas.microsoft.com/office/powerpoint/2010/main" val="199379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2BDF-062E-68F3-868E-A0024E3052FA}"/>
              </a:ext>
            </a:extLst>
          </p:cNvPr>
          <p:cNvSpPr>
            <a:spLocks noGrp="1"/>
          </p:cNvSpPr>
          <p:nvPr>
            <p:ph type="title"/>
          </p:nvPr>
        </p:nvSpPr>
        <p:spPr>
          <a:xfrm>
            <a:off x="348977" y="1484004"/>
            <a:ext cx="4991249" cy="740182"/>
          </a:xfrm>
        </p:spPr>
        <p:txBody>
          <a:bodyPr anchor="b">
            <a:normAutofit fontScale="90000"/>
          </a:bodyPr>
          <a:lstStyle/>
          <a:p>
            <a:pPr algn="ctr"/>
            <a:r>
              <a:rPr lang="en-US" sz="4700" dirty="0"/>
              <a:t>Amplifying the Impact of EMS </a:t>
            </a:r>
          </a:p>
        </p:txBody>
      </p:sp>
      <p:sp>
        <p:nvSpPr>
          <p:cNvPr id="5129"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C801EE-ED88-8598-2F11-A8FF9AFE0603}"/>
              </a:ext>
            </a:extLst>
          </p:cNvPr>
          <p:cNvSpPr>
            <a:spLocks noGrp="1"/>
          </p:cNvSpPr>
          <p:nvPr>
            <p:ph idx="1"/>
          </p:nvPr>
        </p:nvSpPr>
        <p:spPr>
          <a:xfrm>
            <a:off x="630936" y="2807167"/>
            <a:ext cx="3895522" cy="3386399"/>
          </a:xfrm>
        </p:spPr>
        <p:txBody>
          <a:bodyPr>
            <a:normAutofit/>
          </a:bodyPr>
          <a:lstStyle/>
          <a:p>
            <a:r>
              <a:rPr lang="en-US" sz="2200" dirty="0"/>
              <a:t>Harm Reduction</a:t>
            </a:r>
          </a:p>
          <a:p>
            <a:pPr lvl="1"/>
            <a:r>
              <a:rPr lang="en-US" sz="2200" dirty="0"/>
              <a:t>Leave behind Narcan</a:t>
            </a:r>
          </a:p>
          <a:p>
            <a:pPr lvl="1"/>
            <a:r>
              <a:rPr lang="en-US" sz="2200" dirty="0"/>
              <a:t>Fentanyl test strips</a:t>
            </a:r>
          </a:p>
          <a:p>
            <a:r>
              <a:rPr lang="en-US" sz="2200" dirty="0"/>
              <a:t>Street Overdose Response Team</a:t>
            </a:r>
          </a:p>
          <a:p>
            <a:r>
              <a:rPr lang="en-US" sz="2200" dirty="0"/>
              <a:t>EMS MAT (Buprenorphine)</a:t>
            </a:r>
          </a:p>
          <a:p>
            <a:r>
              <a:rPr lang="en-US" sz="2200" dirty="0"/>
              <a:t>Mobile Integrated Health </a:t>
            </a:r>
          </a:p>
          <a:p>
            <a:pPr marL="0" indent="0">
              <a:buNone/>
            </a:pPr>
            <a:endParaRPr lang="en-US" sz="2200" dirty="0"/>
          </a:p>
          <a:p>
            <a:endParaRPr lang="en-US" sz="2200" dirty="0"/>
          </a:p>
        </p:txBody>
      </p:sp>
      <p:pic>
        <p:nvPicPr>
          <p:cNvPr id="5" name="Picture 4" descr="A person sitting at a table with a box of pads&#10;&#10;Description automatically generated">
            <a:extLst>
              <a:ext uri="{FF2B5EF4-FFF2-40B4-BE49-F238E27FC236}">
                <a16:creationId xmlns:a16="http://schemas.microsoft.com/office/drawing/2014/main" id="{D0DA5F88-59EE-B13E-F7D0-AF442E160D8B}"/>
              </a:ext>
            </a:extLst>
          </p:cNvPr>
          <p:cNvPicPr>
            <a:picLocks noChangeAspect="1"/>
          </p:cNvPicPr>
          <p:nvPr/>
        </p:nvPicPr>
        <p:blipFill>
          <a:blip r:embed="rId3"/>
          <a:stretch>
            <a:fillRect/>
          </a:stretch>
        </p:blipFill>
        <p:spPr>
          <a:xfrm rot="5400000">
            <a:off x="5234939" y="680746"/>
            <a:ext cx="3923860" cy="2942895"/>
          </a:xfrm>
          <a:prstGeom prst="rect">
            <a:avLst/>
          </a:prstGeom>
        </p:spPr>
      </p:pic>
      <p:pic>
        <p:nvPicPr>
          <p:cNvPr id="7" name="Picture 6" descr="A group of people standing in front of a red car&#10;&#10;Description automatically generated">
            <a:extLst>
              <a:ext uri="{FF2B5EF4-FFF2-40B4-BE49-F238E27FC236}">
                <a16:creationId xmlns:a16="http://schemas.microsoft.com/office/drawing/2014/main" id="{62917E34-5A2F-0297-AA8F-F14E5BF53BE0}"/>
              </a:ext>
            </a:extLst>
          </p:cNvPr>
          <p:cNvPicPr>
            <a:picLocks noChangeAspect="1"/>
          </p:cNvPicPr>
          <p:nvPr/>
        </p:nvPicPr>
        <p:blipFill>
          <a:blip r:embed="rId4"/>
          <a:stretch>
            <a:fillRect/>
          </a:stretch>
        </p:blipFill>
        <p:spPr>
          <a:xfrm>
            <a:off x="8621465" y="4135053"/>
            <a:ext cx="3607503" cy="2705628"/>
          </a:xfrm>
          <a:prstGeom prst="rect">
            <a:avLst/>
          </a:prstGeom>
        </p:spPr>
      </p:pic>
      <p:pic>
        <p:nvPicPr>
          <p:cNvPr id="5122" name="Picture 2" descr="Amazon.com: Emnce Fentanyl Test Strips ...">
            <a:extLst>
              <a:ext uri="{FF2B5EF4-FFF2-40B4-BE49-F238E27FC236}">
                <a16:creationId xmlns:a16="http://schemas.microsoft.com/office/drawing/2014/main" id="{7508E8DB-24BE-54CF-CDC6-39876870F61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45150" y="298835"/>
            <a:ext cx="3167703" cy="28846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uprenorphine HCl 8 mg Tablet 30 Tablets - McKesson">
            <a:extLst>
              <a:ext uri="{FF2B5EF4-FFF2-40B4-BE49-F238E27FC236}">
                <a16:creationId xmlns:a16="http://schemas.microsoft.com/office/drawing/2014/main" id="{D44A7129-7B01-F213-CFD6-4696B38766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02"/>
          <a:stretch/>
        </p:blipFill>
        <p:spPr bwMode="auto">
          <a:xfrm>
            <a:off x="5662729" y="4135054"/>
            <a:ext cx="2713822" cy="270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343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2380-7FA8-2091-49DB-F77F589A46CF}"/>
              </a:ext>
            </a:extLst>
          </p:cNvPr>
          <p:cNvSpPr>
            <a:spLocks noGrp="1"/>
          </p:cNvSpPr>
          <p:nvPr>
            <p:ph type="title"/>
          </p:nvPr>
        </p:nvSpPr>
        <p:spPr>
          <a:xfrm>
            <a:off x="838199" y="0"/>
            <a:ext cx="10515600" cy="1325563"/>
          </a:xfrm>
        </p:spPr>
        <p:txBody>
          <a:bodyPr/>
          <a:lstStyle/>
          <a:p>
            <a:pPr algn="ctr"/>
            <a:r>
              <a:rPr lang="en-US" b="1" dirty="0">
                <a:latin typeface="+mn-lt"/>
              </a:rPr>
              <a:t>Leave Behind Narcan</a:t>
            </a:r>
            <a:br>
              <a:rPr lang="en-US" b="1" dirty="0">
                <a:latin typeface="+mn-lt"/>
              </a:rPr>
            </a:br>
            <a:r>
              <a:rPr lang="en-US" b="1" dirty="0">
                <a:latin typeface="+mn-lt"/>
              </a:rPr>
              <a:t>&amp; Fentanyl Test Strips</a:t>
            </a:r>
          </a:p>
        </p:txBody>
      </p:sp>
      <p:pic>
        <p:nvPicPr>
          <p:cNvPr id="9" name="Content Placeholder 8" descr="A pinata of a dog with glasses and a few other items&#10;&#10;Description automatically generated">
            <a:extLst>
              <a:ext uri="{FF2B5EF4-FFF2-40B4-BE49-F238E27FC236}">
                <a16:creationId xmlns:a16="http://schemas.microsoft.com/office/drawing/2014/main" id="{5172015D-0541-A4E0-6BA0-795C7E7CD0F5}"/>
              </a:ext>
            </a:extLst>
          </p:cNvPr>
          <p:cNvPicPr>
            <a:picLocks noGrp="1" noChangeAspect="1"/>
          </p:cNvPicPr>
          <p:nvPr>
            <p:ph idx="1"/>
          </p:nvPr>
        </p:nvPicPr>
        <p:blipFill>
          <a:blip r:embed="rId3"/>
          <a:stretch>
            <a:fillRect/>
          </a:stretch>
        </p:blipFill>
        <p:spPr>
          <a:xfrm>
            <a:off x="4000992" y="1271315"/>
            <a:ext cx="4190013" cy="5586685"/>
          </a:xfrm>
        </p:spPr>
      </p:pic>
      <p:pic>
        <p:nvPicPr>
          <p:cNvPr id="10" name="Picture 9" descr="Logo&#10;&#10;Description automatically generated">
            <a:extLst>
              <a:ext uri="{FF2B5EF4-FFF2-40B4-BE49-F238E27FC236}">
                <a16:creationId xmlns:a16="http://schemas.microsoft.com/office/drawing/2014/main" id="{4AA78CF6-6D57-9F0E-2F7D-9F25B052F8F0}"/>
              </a:ext>
            </a:extLst>
          </p:cNvPr>
          <p:cNvPicPr>
            <a:picLocks noChangeAspect="1"/>
          </p:cNvPicPr>
          <p:nvPr/>
        </p:nvPicPr>
        <p:blipFill>
          <a:blip r:embed="rId4">
            <a:extLst>
              <a:ext uri="{28A0092B-C50C-407E-A947-70E740481C1C}">
                <a14:useLocalDpi xmlns:a14="http://schemas.microsoft.com/office/drawing/2010/main" val="0"/>
              </a:ext>
            </a:extLst>
          </a:blip>
          <a:srcRect t="9420" r="3" b="10782"/>
          <a:stretch/>
        </p:blipFill>
        <p:spPr>
          <a:xfrm>
            <a:off x="71177" y="3482125"/>
            <a:ext cx="3262539" cy="3375875"/>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8194" name="Picture 2" descr="Sacramento Metropolitan Fire District">
            <a:extLst>
              <a:ext uri="{FF2B5EF4-FFF2-40B4-BE49-F238E27FC236}">
                <a16:creationId xmlns:a16="http://schemas.microsoft.com/office/drawing/2014/main" id="{61F8145E-98E0-1FCD-182C-E702C312E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4" y="662781"/>
            <a:ext cx="3623779" cy="24913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olsom Fire Department | Folsom CA">
            <a:extLst>
              <a:ext uri="{FF2B5EF4-FFF2-40B4-BE49-F238E27FC236}">
                <a16:creationId xmlns:a16="http://schemas.microsoft.com/office/drawing/2014/main" id="{03749A5D-BD24-99F3-3746-16A7713F64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9850" y="584200"/>
            <a:ext cx="28448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osumnes Fire Department ...">
            <a:extLst>
              <a:ext uri="{FF2B5EF4-FFF2-40B4-BE49-F238E27FC236}">
                <a16:creationId xmlns:a16="http://schemas.microsoft.com/office/drawing/2014/main" id="{AC1D0F1E-1F7C-4203-8DA3-87ABA01B86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9850" y="3741312"/>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009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49" name="Rectangle 924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BB3FD-46AF-3BA8-2712-5461A4805519}"/>
              </a:ext>
            </a:extLst>
          </p:cNvPr>
          <p:cNvSpPr>
            <a:spLocks noGrp="1"/>
          </p:cNvSpPr>
          <p:nvPr>
            <p:ph type="title"/>
          </p:nvPr>
        </p:nvSpPr>
        <p:spPr>
          <a:xfrm>
            <a:off x="8242068" y="240393"/>
            <a:ext cx="3858901" cy="1655483"/>
          </a:xfrm>
        </p:spPr>
        <p:txBody>
          <a:bodyPr vert="horz" lIns="91440" tIns="45720" rIns="91440" bIns="45720" rtlCol="0" anchor="b">
            <a:normAutofit/>
          </a:bodyPr>
          <a:lstStyle/>
          <a:p>
            <a:r>
              <a:rPr lang="en-US" sz="3700" b="1" dirty="0"/>
              <a:t>Mobile </a:t>
            </a:r>
            <a:br>
              <a:rPr lang="en-US" sz="3700" b="1" dirty="0"/>
            </a:br>
            <a:r>
              <a:rPr lang="en-US" sz="3700" b="1" dirty="0"/>
              <a:t>Integrated </a:t>
            </a:r>
            <a:br>
              <a:rPr lang="en-US" sz="3700" b="1" dirty="0"/>
            </a:br>
            <a:r>
              <a:rPr lang="en-US" sz="3700" b="1" dirty="0"/>
              <a:t>Health	</a:t>
            </a:r>
          </a:p>
        </p:txBody>
      </p:sp>
      <p:pic>
        <p:nvPicPr>
          <p:cNvPr id="7" name="Picture 6" descr="A group of people standing next to a red car&#10;&#10;Description automatically generated">
            <a:extLst>
              <a:ext uri="{FF2B5EF4-FFF2-40B4-BE49-F238E27FC236}">
                <a16:creationId xmlns:a16="http://schemas.microsoft.com/office/drawing/2014/main" id="{34DF8697-C520-1B0F-98B2-E1F5C1148CAF}"/>
              </a:ext>
            </a:extLst>
          </p:cNvPr>
          <p:cNvPicPr>
            <a:picLocks noChangeAspect="1"/>
          </p:cNvPicPr>
          <p:nvPr/>
        </p:nvPicPr>
        <p:blipFill>
          <a:blip r:embed="rId3"/>
          <a:srcRect l="2042" r="2980"/>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C1F0276A-7190-04E7-6338-D52F3807C6FF}"/>
              </a:ext>
            </a:extLst>
          </p:cNvPr>
          <p:cNvSpPr>
            <a:spLocks noGrp="1"/>
          </p:cNvSpPr>
          <p:nvPr>
            <p:ph idx="1"/>
          </p:nvPr>
        </p:nvSpPr>
        <p:spPr>
          <a:xfrm>
            <a:off x="8242068" y="2474228"/>
            <a:ext cx="3548807" cy="3540265"/>
          </a:xfrm>
        </p:spPr>
        <p:txBody>
          <a:bodyPr vert="horz" lIns="91440" tIns="45720" rIns="91440" bIns="45720" rtlCol="0">
            <a:noAutofit/>
          </a:bodyPr>
          <a:lstStyle/>
          <a:p>
            <a:r>
              <a:rPr lang="en-US" sz="2200" dirty="0"/>
              <a:t>Overview of MIH</a:t>
            </a:r>
          </a:p>
          <a:p>
            <a:r>
              <a:rPr lang="en-US" sz="2200" dirty="0"/>
              <a:t>Expanded MAT capacity</a:t>
            </a:r>
          </a:p>
          <a:p>
            <a:pPr lvl="1"/>
            <a:r>
              <a:rPr lang="en-US" sz="2200" dirty="0"/>
              <a:t>Month long prescriptions </a:t>
            </a:r>
          </a:p>
          <a:p>
            <a:pPr lvl="1"/>
            <a:r>
              <a:rPr lang="en-US" sz="2200" dirty="0"/>
              <a:t>Motivational interviewing</a:t>
            </a:r>
          </a:p>
          <a:p>
            <a:r>
              <a:rPr lang="en-US" sz="2200" dirty="0"/>
              <a:t>Overdose follow-ups</a:t>
            </a:r>
          </a:p>
          <a:p>
            <a:r>
              <a:rPr lang="en-US" sz="2200" dirty="0"/>
              <a:t>Leave behind Narcan</a:t>
            </a:r>
          </a:p>
          <a:p>
            <a:r>
              <a:rPr lang="en-US" sz="2200" dirty="0"/>
              <a:t>Additional Medical Care </a:t>
            </a:r>
          </a:p>
          <a:p>
            <a:r>
              <a:rPr lang="en-US" sz="2200" dirty="0"/>
              <a:t>Connecting patients to care</a:t>
            </a:r>
          </a:p>
          <a:p>
            <a:pPr marL="0" indent="0">
              <a:buNone/>
            </a:pPr>
            <a:endParaRPr lang="en-US" sz="2200" dirty="0"/>
          </a:p>
        </p:txBody>
      </p:sp>
      <p:sp>
        <p:nvSpPr>
          <p:cNvPr id="9251" name="Rectangle 925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3" name="Rectangle 925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6">
            <a:extLst>
              <a:ext uri="{FF2B5EF4-FFF2-40B4-BE49-F238E27FC236}">
                <a16:creationId xmlns:a16="http://schemas.microsoft.com/office/drawing/2014/main" id="{55A013D0-743D-7E46-D768-7575BDC2750F}"/>
              </a:ext>
            </a:extLst>
          </p:cNvPr>
          <p:cNvSpPr>
            <a:spLocks noChangeAspect="1" noChangeArrowheads="1"/>
          </p:cNvSpPr>
          <p:nvPr/>
        </p:nvSpPr>
        <p:spPr bwMode="auto">
          <a:xfrm>
            <a:off x="1524001" y="1630724"/>
            <a:ext cx="6968490" cy="5227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48334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6ECEE03-918F-43ED-A7B3-F1BDE3FC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C855D-D797-6D60-CAE9-CD377C1865B1}"/>
              </a:ext>
            </a:extLst>
          </p:cNvPr>
          <p:cNvSpPr>
            <a:spLocks noGrp="1"/>
          </p:cNvSpPr>
          <p:nvPr>
            <p:ph type="ctrTitle"/>
          </p:nvPr>
        </p:nvSpPr>
        <p:spPr>
          <a:xfrm>
            <a:off x="838200" y="400051"/>
            <a:ext cx="10515600" cy="1270232"/>
          </a:xfrm>
        </p:spPr>
        <p:txBody>
          <a:bodyPr>
            <a:normAutofit/>
          </a:bodyPr>
          <a:lstStyle/>
          <a:p>
            <a:r>
              <a:rPr lang="en-US" sz="6100"/>
              <a:t>Street Overdose Response Team </a:t>
            </a:r>
          </a:p>
        </p:txBody>
      </p:sp>
      <p:sp>
        <p:nvSpPr>
          <p:cNvPr id="3" name="Subtitle 2">
            <a:extLst>
              <a:ext uri="{FF2B5EF4-FFF2-40B4-BE49-F238E27FC236}">
                <a16:creationId xmlns:a16="http://schemas.microsoft.com/office/drawing/2014/main" id="{24355A12-CE28-091E-8D17-866F4EE1A267}"/>
              </a:ext>
            </a:extLst>
          </p:cNvPr>
          <p:cNvSpPr>
            <a:spLocks noGrp="1"/>
          </p:cNvSpPr>
          <p:nvPr>
            <p:ph type="subTitle" idx="1"/>
          </p:nvPr>
        </p:nvSpPr>
        <p:spPr>
          <a:xfrm>
            <a:off x="838200" y="1762358"/>
            <a:ext cx="10515600" cy="647468"/>
          </a:xfrm>
        </p:spPr>
        <p:txBody>
          <a:bodyPr>
            <a:normAutofit/>
          </a:bodyPr>
          <a:lstStyle/>
          <a:p>
            <a:r>
              <a:rPr lang="en-US"/>
              <a:t>City of Sacramento </a:t>
            </a:r>
          </a:p>
        </p:txBody>
      </p:sp>
      <p:sp>
        <p:nvSpPr>
          <p:cNvPr id="32" name="sketch line">
            <a:extLst>
              <a:ext uri="{FF2B5EF4-FFF2-40B4-BE49-F238E27FC236}">
                <a16:creationId xmlns:a16="http://schemas.microsoft.com/office/drawing/2014/main" id="{010B55F0-C448-403A-8231-AD42A7BA2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1661139"/>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BBE81B68-4357-24F3-A5FA-EDDCF12BC1DC}"/>
              </a:ext>
            </a:extLst>
          </p:cNvPr>
          <p:cNvPicPr>
            <a:picLocks noChangeAspect="1"/>
          </p:cNvPicPr>
          <p:nvPr/>
        </p:nvPicPr>
        <p:blipFill>
          <a:blip r:embed="rId3">
            <a:extLst>
              <a:ext uri="{28A0092B-C50C-407E-A947-70E740481C1C}">
                <a14:useLocalDpi xmlns:a14="http://schemas.microsoft.com/office/drawing/2010/main" val="0"/>
              </a:ext>
            </a:extLst>
          </a:blip>
          <a:srcRect t="9420" r="3" b="10782"/>
          <a:stretch/>
        </p:blipFill>
        <p:spPr>
          <a:xfrm>
            <a:off x="404334" y="2624506"/>
            <a:ext cx="3524888" cy="364733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12" name="Picture 11">
            <a:extLst>
              <a:ext uri="{FF2B5EF4-FFF2-40B4-BE49-F238E27FC236}">
                <a16:creationId xmlns:a16="http://schemas.microsoft.com/office/drawing/2014/main" id="{3ED68422-4B09-8692-6D26-57E7E30B1200}"/>
              </a:ext>
            </a:extLst>
          </p:cNvPr>
          <p:cNvPicPr>
            <a:picLocks noChangeAspect="1"/>
          </p:cNvPicPr>
          <p:nvPr/>
        </p:nvPicPr>
        <p:blipFill>
          <a:blip r:embed="rId4"/>
          <a:srcRect l="1381" r="1973" b="-4"/>
          <a:stretch/>
        </p:blipFill>
        <p:spPr>
          <a:xfrm>
            <a:off x="4333556" y="2604527"/>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7" name="Picture 6" descr="Logo&#10;&#10;Description automatically generated">
            <a:extLst>
              <a:ext uri="{FF2B5EF4-FFF2-40B4-BE49-F238E27FC236}">
                <a16:creationId xmlns:a16="http://schemas.microsoft.com/office/drawing/2014/main" id="{95441A70-A391-5E07-A958-3861B2D7FB70}"/>
              </a:ext>
            </a:extLst>
          </p:cNvPr>
          <p:cNvPicPr>
            <a:picLocks noChangeAspect="1"/>
          </p:cNvPicPr>
          <p:nvPr/>
        </p:nvPicPr>
        <p:blipFill>
          <a:blip r:embed="rId5">
            <a:extLst>
              <a:ext uri="{28A0092B-C50C-407E-A947-70E740481C1C}">
                <a14:useLocalDpi xmlns:a14="http://schemas.microsoft.com/office/drawing/2010/main" val="0"/>
              </a:ext>
            </a:extLst>
          </a:blip>
          <a:srcRect l="4743" r="4175" b="4"/>
          <a:stretch/>
        </p:blipFill>
        <p:spPr>
          <a:xfrm>
            <a:off x="8156747" y="2604528"/>
            <a:ext cx="3524888" cy="3647338"/>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Tree>
    <p:extLst>
      <p:ext uri="{BB962C8B-B14F-4D97-AF65-F5344CB8AC3E}">
        <p14:creationId xmlns:p14="http://schemas.microsoft.com/office/powerpoint/2010/main" val="256373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9" name="Rectangle 7185">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FCBAB-A283-C325-D25D-6A2628207982}"/>
              </a:ext>
            </a:extLst>
          </p:cNvPr>
          <p:cNvSpPr>
            <a:spLocks noGrp="1"/>
          </p:cNvSpPr>
          <p:nvPr>
            <p:ph type="title"/>
          </p:nvPr>
        </p:nvSpPr>
        <p:spPr>
          <a:xfrm>
            <a:off x="363109" y="1670166"/>
            <a:ext cx="4485861" cy="659730"/>
          </a:xfrm>
        </p:spPr>
        <p:txBody>
          <a:bodyPr anchor="b">
            <a:normAutofit/>
          </a:bodyPr>
          <a:lstStyle/>
          <a:p>
            <a:pPr algn="ctr"/>
            <a:r>
              <a:rPr lang="en-US" sz="3400" b="1" dirty="0"/>
              <a:t>SORT Response</a:t>
            </a:r>
            <a:r>
              <a:rPr lang="en-US" sz="3400" dirty="0"/>
              <a:t>	</a:t>
            </a:r>
          </a:p>
        </p:txBody>
      </p:sp>
      <p:sp>
        <p:nvSpPr>
          <p:cNvPr id="7200" name="Rectangle 7187">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201" name="Rectangle 7189">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6BDE33E-D6D3-5E16-B743-CCD764BB2980}"/>
              </a:ext>
            </a:extLst>
          </p:cNvPr>
          <p:cNvSpPr>
            <a:spLocks noGrp="1"/>
          </p:cNvSpPr>
          <p:nvPr>
            <p:ph idx="1"/>
          </p:nvPr>
        </p:nvSpPr>
        <p:spPr>
          <a:xfrm>
            <a:off x="411478" y="2688336"/>
            <a:ext cx="4896573" cy="3584448"/>
          </a:xfrm>
        </p:spPr>
        <p:txBody>
          <a:bodyPr anchor="t">
            <a:noAutofit/>
          </a:bodyPr>
          <a:lstStyle/>
          <a:p>
            <a:r>
              <a:rPr lang="en-US" sz="2000" dirty="0"/>
              <a:t>Respond in real time to overdose related incidents</a:t>
            </a:r>
          </a:p>
          <a:p>
            <a:r>
              <a:rPr lang="en-US" sz="2000" dirty="0"/>
              <a:t>Coordinated Response with Department of Community Response</a:t>
            </a:r>
          </a:p>
          <a:p>
            <a:pPr lvl="1"/>
            <a:r>
              <a:rPr lang="en-US" sz="2000" dirty="0"/>
              <a:t>Outreach to the community</a:t>
            </a:r>
          </a:p>
          <a:p>
            <a:pPr lvl="1"/>
            <a:r>
              <a:rPr lang="en-US" sz="2000" dirty="0"/>
              <a:t>Harm reduction kits</a:t>
            </a:r>
          </a:p>
          <a:p>
            <a:pPr lvl="1"/>
            <a:r>
              <a:rPr lang="en-US" sz="2000" dirty="0"/>
              <a:t>Leave Behind Narcan</a:t>
            </a:r>
          </a:p>
          <a:p>
            <a:pPr lvl="1"/>
            <a:r>
              <a:rPr lang="en-US" sz="2000" dirty="0"/>
              <a:t>Fentanyl testing strips</a:t>
            </a:r>
          </a:p>
          <a:p>
            <a:r>
              <a:rPr lang="en-US" sz="2000" dirty="0"/>
              <a:t>Follow-up/Case Management</a:t>
            </a:r>
          </a:p>
          <a:p>
            <a:pPr lvl="1"/>
            <a:r>
              <a:rPr lang="en-US" sz="2000" dirty="0"/>
              <a:t>Partnerships with Transitions, BAART, Hope Cooperative and SANE</a:t>
            </a:r>
          </a:p>
        </p:txBody>
      </p:sp>
      <p:pic>
        <p:nvPicPr>
          <p:cNvPr id="7172" name="Picture 4" descr="Street Crisis Response Team | San Francisco">
            <a:extLst>
              <a:ext uri="{FF2B5EF4-FFF2-40B4-BE49-F238E27FC236}">
                <a16:creationId xmlns:a16="http://schemas.microsoft.com/office/drawing/2014/main" id="{52BDEE2C-E0D6-1DE8-0000-298FB5AD7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378"/>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92C1F37A-9655-D8EE-88B9-3C7D7093BA05}"/>
              </a:ext>
            </a:extLst>
          </p:cNvPr>
          <p:cNvPicPr>
            <a:picLocks noChangeAspect="1"/>
          </p:cNvPicPr>
          <p:nvPr/>
        </p:nvPicPr>
        <p:blipFill>
          <a:blip r:embed="rId4">
            <a:extLst>
              <a:ext uri="{28A0092B-C50C-407E-A947-70E740481C1C}">
                <a14:useLocalDpi xmlns:a14="http://schemas.microsoft.com/office/drawing/2010/main" val="0"/>
              </a:ext>
            </a:extLst>
          </a:blip>
          <a:srcRect t="9420" r="3" b="10782"/>
          <a:stretch/>
        </p:blipFill>
        <p:spPr>
          <a:xfrm>
            <a:off x="1467571" y="63498"/>
            <a:ext cx="1697693" cy="175666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spTree>
    <p:extLst>
      <p:ext uri="{BB962C8B-B14F-4D97-AF65-F5344CB8AC3E}">
        <p14:creationId xmlns:p14="http://schemas.microsoft.com/office/powerpoint/2010/main" val="1012324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79B4B56F-BCC9-4009-91E2-AE49F626B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uprenorphine HCl 8 mg Tablet 30 Tablets - McKesson">
            <a:extLst>
              <a:ext uri="{FF2B5EF4-FFF2-40B4-BE49-F238E27FC236}">
                <a16:creationId xmlns:a16="http://schemas.microsoft.com/office/drawing/2014/main" id="{39478601-9660-165F-5511-B67B41A21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30" r="6562" b="-2"/>
          <a:stretch/>
        </p:blipFill>
        <p:spPr bwMode="auto">
          <a:xfrm>
            <a:off x="20" y="3475931"/>
            <a:ext cx="2952730" cy="3382069"/>
          </a:xfrm>
          <a:custGeom>
            <a:avLst/>
            <a:gdLst/>
            <a:ahLst/>
            <a:cxnLst/>
            <a:rect l="l" t="t" r="r" b="b"/>
            <a:pathLst>
              <a:path w="2952750" h="3382069">
                <a:moveTo>
                  <a:pt x="0" y="0"/>
                </a:moveTo>
                <a:lnTo>
                  <a:pt x="2952750" y="357413"/>
                </a:lnTo>
                <a:lnTo>
                  <a:pt x="2952749" y="3382069"/>
                </a:lnTo>
                <a:lnTo>
                  <a:pt x="0" y="3382069"/>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CA Bridge - Bridge to Treatment">
            <a:extLst>
              <a:ext uri="{FF2B5EF4-FFF2-40B4-BE49-F238E27FC236}">
                <a16:creationId xmlns:a16="http://schemas.microsoft.com/office/drawing/2014/main" id="{043E2DA4-4B56-3FAB-6900-A516800EB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590" b="5576"/>
          <a:stretch/>
        </p:blipFill>
        <p:spPr bwMode="auto">
          <a:xfrm>
            <a:off x="3143249" y="3856408"/>
            <a:ext cx="2857499" cy="3001597"/>
          </a:xfrm>
          <a:custGeom>
            <a:avLst/>
            <a:gdLst/>
            <a:ahLst/>
            <a:cxnLst/>
            <a:rect l="l" t="t" r="r" b="b"/>
            <a:pathLst>
              <a:path w="2857499" h="3001597">
                <a:moveTo>
                  <a:pt x="0" y="0"/>
                </a:moveTo>
                <a:lnTo>
                  <a:pt x="2264428" y="274096"/>
                </a:lnTo>
                <a:lnTo>
                  <a:pt x="2857499" y="262483"/>
                </a:lnTo>
                <a:lnTo>
                  <a:pt x="2857499" y="3001597"/>
                </a:lnTo>
                <a:lnTo>
                  <a:pt x="0" y="3001597"/>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CA Bridge - Public Health Institute">
            <a:extLst>
              <a:ext uri="{FF2B5EF4-FFF2-40B4-BE49-F238E27FC236}">
                <a16:creationId xmlns:a16="http://schemas.microsoft.com/office/drawing/2014/main" id="{A8314266-C475-F925-CA38-CA7596E8A5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895" r="21930" b="-2"/>
          <a:stretch/>
        </p:blipFill>
        <p:spPr bwMode="auto">
          <a:xfrm>
            <a:off x="6191251" y="3788874"/>
            <a:ext cx="2857499" cy="3069122"/>
          </a:xfrm>
          <a:custGeom>
            <a:avLst/>
            <a:gdLst/>
            <a:ahLst/>
            <a:cxnLst/>
            <a:rect l="l" t="t" r="r" b="b"/>
            <a:pathLst>
              <a:path w="2857499" h="3069122">
                <a:moveTo>
                  <a:pt x="2857499" y="0"/>
                </a:moveTo>
                <a:lnTo>
                  <a:pt x="2857499" y="3069122"/>
                </a:lnTo>
                <a:lnTo>
                  <a:pt x="0" y="3069122"/>
                </a:lnTo>
                <a:lnTo>
                  <a:pt x="0" y="326278"/>
                </a:lnTo>
                <a:lnTo>
                  <a:pt x="482053" y="316839"/>
                </a:lnTo>
                <a:lnTo>
                  <a:pt x="1723457" y="195726"/>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EMT vs Paramedic: Choosing Which One ...">
            <a:extLst>
              <a:ext uri="{FF2B5EF4-FFF2-40B4-BE49-F238E27FC236}">
                <a16:creationId xmlns:a16="http://schemas.microsoft.com/office/drawing/2014/main" id="{17AFB553-B34D-055E-58AD-A8234A96F1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407" r="25364" b="1"/>
          <a:stretch/>
        </p:blipFill>
        <p:spPr bwMode="auto">
          <a:xfrm>
            <a:off x="9239249" y="3246379"/>
            <a:ext cx="2952751" cy="3611621"/>
          </a:xfrm>
          <a:custGeom>
            <a:avLst/>
            <a:gdLst/>
            <a:ahLst/>
            <a:cxnLst/>
            <a:rect l="l" t="t" r="r" b="b"/>
            <a:pathLst>
              <a:path w="2952751" h="3611621">
                <a:moveTo>
                  <a:pt x="2952745" y="0"/>
                </a:moveTo>
                <a:lnTo>
                  <a:pt x="2952751" y="0"/>
                </a:lnTo>
                <a:lnTo>
                  <a:pt x="2952750" y="3611621"/>
                </a:lnTo>
                <a:lnTo>
                  <a:pt x="0" y="3611621"/>
                </a:lnTo>
                <a:lnTo>
                  <a:pt x="0" y="509620"/>
                </a:lnTo>
                <a:close/>
              </a:path>
            </a:pathLst>
          </a:custGeom>
          <a:noFill/>
          <a:extLst>
            <a:ext uri="{909E8E84-426E-40DD-AFC4-6F175D3DCCD1}">
              <a14:hiddenFill xmlns:a14="http://schemas.microsoft.com/office/drawing/2010/main">
                <a:solidFill>
                  <a:srgbClr val="FFFFFF"/>
                </a:solidFill>
              </a14:hiddenFill>
            </a:ext>
          </a:extLst>
        </p:spPr>
      </p:pic>
      <p:grpSp>
        <p:nvGrpSpPr>
          <p:cNvPr id="2069" name="Group 2065">
            <a:extLst>
              <a:ext uri="{FF2B5EF4-FFF2-40B4-BE49-F238E27FC236}">
                <a16:creationId xmlns:a16="http://schemas.microsoft.com/office/drawing/2014/main" id="{1980E21C-02E9-4C4E-B2A1-DBD4E183A5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14035"/>
            <a:ext cx="12192000" cy="1203824"/>
            <a:chOff x="0" y="3014035"/>
            <a:chExt cx="12192000" cy="1203824"/>
          </a:xfrm>
        </p:grpSpPr>
        <p:sp>
          <p:nvSpPr>
            <p:cNvPr id="2070" name="Freeform: Shape 2066">
              <a:extLst>
                <a:ext uri="{FF2B5EF4-FFF2-40B4-BE49-F238E27FC236}">
                  <a16:creationId xmlns:a16="http://schemas.microsoft.com/office/drawing/2014/main" id="{BF680F46-64E7-4B0D-A1AA-5DAD4C80A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14035"/>
              <a:ext cx="12192000" cy="1203824"/>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rgbClr val="FFFFFF"/>
            </a:solidFill>
            <a:ln>
              <a:noFill/>
            </a:ln>
            <a:effectLst>
              <a:outerShdw blurRad="381000" dist="152400" dir="162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8" name="Freeform: Shape 2067">
              <a:extLst>
                <a:ext uri="{FF2B5EF4-FFF2-40B4-BE49-F238E27FC236}">
                  <a16:creationId xmlns:a16="http://schemas.microsoft.com/office/drawing/2014/main" id="{4608AF6E-3D31-4684-9A03-CF2F80B0C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14035"/>
              <a:ext cx="12192000" cy="1203824"/>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7">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A0DAC3D-2BBE-49FE-E5F9-8EE05C5C0508}"/>
              </a:ext>
            </a:extLst>
          </p:cNvPr>
          <p:cNvSpPr>
            <a:spLocks noGrp="1"/>
          </p:cNvSpPr>
          <p:nvPr>
            <p:ph type="title"/>
          </p:nvPr>
        </p:nvSpPr>
        <p:spPr>
          <a:xfrm>
            <a:off x="-1" y="1038675"/>
            <a:ext cx="5664201" cy="2015487"/>
          </a:xfrm>
        </p:spPr>
        <p:txBody>
          <a:bodyPr vert="horz" lIns="91440" tIns="45720" rIns="91440" bIns="45720" rtlCol="0" anchor="t">
            <a:normAutofit/>
          </a:bodyPr>
          <a:lstStyle/>
          <a:p>
            <a:pPr algn="ctr"/>
            <a:r>
              <a:rPr lang="en-US" sz="3400" b="1" kern="1200" dirty="0">
                <a:solidFill>
                  <a:schemeClr val="bg1"/>
                </a:solidFill>
                <a:latin typeface="+mj-lt"/>
                <a:ea typeface="+mj-ea"/>
                <a:cs typeface="+mj-cs"/>
              </a:rPr>
              <a:t>EMS</a:t>
            </a:r>
            <a:br>
              <a:rPr lang="en-US" sz="3400" b="1" kern="1200" dirty="0">
                <a:solidFill>
                  <a:schemeClr val="bg1"/>
                </a:solidFill>
                <a:latin typeface="+mj-lt"/>
                <a:ea typeface="+mj-ea"/>
                <a:cs typeface="+mj-cs"/>
              </a:rPr>
            </a:br>
            <a:r>
              <a:rPr lang="en-US" sz="3400" b="1" kern="1200" dirty="0">
                <a:solidFill>
                  <a:schemeClr val="bg1"/>
                </a:solidFill>
                <a:latin typeface="+mj-lt"/>
                <a:ea typeface="+mj-ea"/>
                <a:cs typeface="+mj-cs"/>
              </a:rPr>
              <a:t>Medication Assisted Therapy</a:t>
            </a:r>
            <a:br>
              <a:rPr lang="en-US" sz="3400" b="1" kern="1200" dirty="0">
                <a:solidFill>
                  <a:schemeClr val="bg1"/>
                </a:solidFill>
                <a:latin typeface="+mj-lt"/>
                <a:ea typeface="+mj-ea"/>
                <a:cs typeface="+mj-cs"/>
              </a:rPr>
            </a:br>
            <a:r>
              <a:rPr lang="en-US" sz="3400" b="1" kern="1200" dirty="0">
                <a:solidFill>
                  <a:schemeClr val="bg1"/>
                </a:solidFill>
                <a:latin typeface="+mj-lt"/>
                <a:ea typeface="+mj-ea"/>
                <a:cs typeface="+mj-cs"/>
              </a:rPr>
              <a:t>(MAT)</a:t>
            </a:r>
          </a:p>
        </p:txBody>
      </p:sp>
      <p:sp>
        <p:nvSpPr>
          <p:cNvPr id="8" name="TextBox 7">
            <a:extLst>
              <a:ext uri="{FF2B5EF4-FFF2-40B4-BE49-F238E27FC236}">
                <a16:creationId xmlns:a16="http://schemas.microsoft.com/office/drawing/2014/main" id="{681C4C1E-AEFE-1C7F-1999-94F11F4165ED}"/>
              </a:ext>
            </a:extLst>
          </p:cNvPr>
          <p:cNvSpPr txBox="1"/>
          <p:nvPr/>
        </p:nvSpPr>
        <p:spPr>
          <a:xfrm>
            <a:off x="6527802" y="1134964"/>
            <a:ext cx="5303413" cy="180000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dirty="0">
                <a:solidFill>
                  <a:schemeClr val="bg1">
                    <a:alpha val="80000"/>
                  </a:schemeClr>
                </a:solidFill>
              </a:rPr>
              <a:t>Sacramento County EMS is one of 7 counties that Paramedics can give Buprenorphine</a:t>
            </a:r>
          </a:p>
          <a:p>
            <a:pPr indent="-228600">
              <a:lnSpc>
                <a:spcPct val="90000"/>
              </a:lnSpc>
              <a:spcAft>
                <a:spcPts val="600"/>
              </a:spcAft>
              <a:buFont typeface="Arial" panose="020B0604020202020204" pitchFamily="34" charset="0"/>
              <a:buChar char="•"/>
            </a:pPr>
            <a:endParaRPr lang="en-US" sz="2400" dirty="0">
              <a:solidFill>
                <a:schemeClr val="bg1">
                  <a:alpha val="80000"/>
                </a:schemeClr>
              </a:solidFill>
            </a:endParaRPr>
          </a:p>
          <a:p>
            <a:pPr indent="-228600">
              <a:lnSpc>
                <a:spcPct val="90000"/>
              </a:lnSpc>
              <a:spcAft>
                <a:spcPts val="600"/>
              </a:spcAft>
              <a:buFont typeface="Arial" panose="020B0604020202020204" pitchFamily="34" charset="0"/>
              <a:buChar char="•"/>
            </a:pPr>
            <a:endParaRPr lang="en-US" sz="2400" dirty="0">
              <a:solidFill>
                <a:schemeClr val="bg1">
                  <a:alpha val="80000"/>
                </a:schemeClr>
              </a:solidFill>
            </a:endParaRPr>
          </a:p>
        </p:txBody>
      </p:sp>
    </p:spTree>
    <p:extLst>
      <p:ext uri="{BB962C8B-B14F-4D97-AF65-F5344CB8AC3E}">
        <p14:creationId xmlns:p14="http://schemas.microsoft.com/office/powerpoint/2010/main" val="626314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ECFA32-E64F-EFC4-8218-B167BE77EF82}"/>
              </a:ext>
            </a:extLst>
          </p:cNvPr>
          <p:cNvSpPr>
            <a:spLocks noGrp="1"/>
          </p:cNvSpPr>
          <p:nvPr>
            <p:ph type="title"/>
          </p:nvPr>
        </p:nvSpPr>
        <p:spPr>
          <a:xfrm>
            <a:off x="4406846" y="3696269"/>
            <a:ext cx="6003980" cy="1325563"/>
          </a:xfrm>
        </p:spPr>
        <p:txBody>
          <a:bodyPr anchor="b">
            <a:normAutofit/>
          </a:bodyPr>
          <a:lstStyle/>
          <a:p>
            <a:r>
              <a:rPr lang="en-US" b="1" dirty="0">
                <a:latin typeface="+mn-lt"/>
              </a:rPr>
              <a:t>Dr. Alex Schmalz</a:t>
            </a:r>
          </a:p>
        </p:txBody>
      </p:sp>
      <p:pic>
        <p:nvPicPr>
          <p:cNvPr id="1032" name="Picture 8" descr="The Best Doctor (And Doctor Superheroes ...">
            <a:extLst>
              <a:ext uri="{FF2B5EF4-FFF2-40B4-BE49-F238E27FC236}">
                <a16:creationId xmlns:a16="http://schemas.microsoft.com/office/drawing/2014/main" id="{185007FE-4FD4-9C0C-3266-0D0958630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88" r="11733" b="-1"/>
          <a:stretch/>
        </p:blipFill>
        <p:spPr bwMode="auto">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6BBF2C9-E1FF-6220-C4D1-42EAA6AA6E6C}"/>
              </a:ext>
            </a:extLst>
          </p:cNvPr>
          <p:cNvSpPr>
            <a:spLocks noGrp="1"/>
          </p:cNvSpPr>
          <p:nvPr>
            <p:ph idx="1"/>
          </p:nvPr>
        </p:nvSpPr>
        <p:spPr>
          <a:xfrm>
            <a:off x="11036581" y="1127455"/>
            <a:ext cx="2401491" cy="241981"/>
          </a:xfrm>
        </p:spPr>
        <p:txBody>
          <a:bodyPr>
            <a:normAutofit fontScale="25000" lnSpcReduction="20000"/>
          </a:bodyPr>
          <a:lstStyle/>
          <a:p>
            <a:r>
              <a:rPr lang="en-US" sz="2000"/>
              <a:t>Medical Director Metro Fire</a:t>
            </a:r>
          </a:p>
          <a:p>
            <a:r>
              <a:rPr lang="en-US" sz="2000"/>
              <a:t>Medical Director Metro MIH</a:t>
            </a:r>
          </a:p>
          <a:p>
            <a:r>
              <a:rPr lang="en-US" sz="2000"/>
              <a:t>Medica Director Stanislaus County EMS</a:t>
            </a:r>
          </a:p>
        </p:txBody>
      </p:sp>
      <p:pic>
        <p:nvPicPr>
          <p:cNvPr id="1028" name="Picture 4" descr="When a doctor take too much st | image created by miramura101 | Tensor.Art">
            <a:extLst>
              <a:ext uri="{FF2B5EF4-FFF2-40B4-BE49-F238E27FC236}">
                <a16:creationId xmlns:a16="http://schemas.microsoft.com/office/drawing/2014/main" id="{8DA24EC8-25E6-AB6A-4A22-8E14979EB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12817"/>
          <a:stretch/>
        </p:blipFill>
        <p:spPr bwMode="auto">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Why Don't Doctors Feel Like Heroes Anymore?">
            <a:extLst>
              <a:ext uri="{FF2B5EF4-FFF2-40B4-BE49-F238E27FC236}">
                <a16:creationId xmlns:a16="http://schemas.microsoft.com/office/drawing/2014/main" id="{C590555C-F8C7-D86E-80FA-0FE8A87D6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377" r="21222" b="-2"/>
          <a:stretch/>
        </p:blipFill>
        <p:spPr bwMode="auto">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person smiling at the camera&#10;&#10;Description automatically generated">
            <a:extLst>
              <a:ext uri="{FF2B5EF4-FFF2-40B4-BE49-F238E27FC236}">
                <a16:creationId xmlns:a16="http://schemas.microsoft.com/office/drawing/2014/main" id="{53C3B6DF-C870-B3A6-BB6B-88A7EA0CB235}"/>
              </a:ext>
            </a:extLst>
          </p:cNvPr>
          <p:cNvPicPr>
            <a:picLocks noChangeAspect="1"/>
          </p:cNvPicPr>
          <p:nvPr/>
        </p:nvPicPr>
        <p:blipFill>
          <a:blip r:embed="rId6"/>
          <a:stretch>
            <a:fillRect/>
          </a:stretch>
        </p:blipFill>
        <p:spPr>
          <a:xfrm>
            <a:off x="1459965" y="277472"/>
            <a:ext cx="1632827" cy="2100869"/>
          </a:xfrm>
          <a:prstGeom prst="rect">
            <a:avLst/>
          </a:prstGeom>
        </p:spPr>
      </p:pic>
      <p:pic>
        <p:nvPicPr>
          <p:cNvPr id="7" name="Picture 6" descr="A person smiling at the camera&#10;&#10;Description automatically generated">
            <a:extLst>
              <a:ext uri="{FF2B5EF4-FFF2-40B4-BE49-F238E27FC236}">
                <a16:creationId xmlns:a16="http://schemas.microsoft.com/office/drawing/2014/main" id="{8009799C-F745-6189-4B12-5C31ECDD8856}"/>
              </a:ext>
            </a:extLst>
          </p:cNvPr>
          <p:cNvPicPr>
            <a:picLocks noChangeAspect="1"/>
          </p:cNvPicPr>
          <p:nvPr/>
        </p:nvPicPr>
        <p:blipFill>
          <a:blip r:embed="rId6"/>
          <a:stretch>
            <a:fillRect/>
          </a:stretch>
        </p:blipFill>
        <p:spPr>
          <a:xfrm>
            <a:off x="5866791" y="58113"/>
            <a:ext cx="743193" cy="956226"/>
          </a:xfrm>
          <a:prstGeom prst="rect">
            <a:avLst/>
          </a:prstGeom>
        </p:spPr>
      </p:pic>
      <p:pic>
        <p:nvPicPr>
          <p:cNvPr id="9" name="Picture 8" descr="A person smiling at the camera&#10;&#10;Description automatically generated">
            <a:extLst>
              <a:ext uri="{FF2B5EF4-FFF2-40B4-BE49-F238E27FC236}">
                <a16:creationId xmlns:a16="http://schemas.microsoft.com/office/drawing/2014/main" id="{D1C50B1B-8BE8-92EF-88DC-2D166A64DF70}"/>
              </a:ext>
            </a:extLst>
          </p:cNvPr>
          <p:cNvPicPr>
            <a:picLocks noChangeAspect="1"/>
          </p:cNvPicPr>
          <p:nvPr/>
        </p:nvPicPr>
        <p:blipFill>
          <a:blip r:embed="rId6"/>
          <a:stretch>
            <a:fillRect/>
          </a:stretch>
        </p:blipFill>
        <p:spPr>
          <a:xfrm>
            <a:off x="9570472" y="-3"/>
            <a:ext cx="1783327" cy="2294508"/>
          </a:xfrm>
          <a:prstGeom prst="rect">
            <a:avLst/>
          </a:prstGeom>
        </p:spPr>
      </p:pic>
      <p:pic>
        <p:nvPicPr>
          <p:cNvPr id="1042" name="Picture 18" descr="Wolverine Hero Mask - Entertainment Earth">
            <a:extLst>
              <a:ext uri="{FF2B5EF4-FFF2-40B4-BE49-F238E27FC236}">
                <a16:creationId xmlns:a16="http://schemas.microsoft.com/office/drawing/2014/main" id="{E84051E3-BDF2-08BC-C5E6-8D8B73F9E55A}"/>
              </a:ext>
            </a:extLst>
          </p:cNvPr>
          <p:cNvPicPr>
            <a:picLocks noChangeAspect="1" noChangeArrowheads="1"/>
          </p:cNvPicPr>
          <p:nvPr/>
        </p:nvPicPr>
        <p:blipFill>
          <a:blip r:embed="rId7">
            <a:alphaModFix/>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358619" y="-389389"/>
            <a:ext cx="2387247" cy="23872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D867C68-52D9-E71A-87D1-7B7B204A6451}"/>
              </a:ext>
            </a:extLst>
          </p:cNvPr>
          <p:cNvSpPr txBox="1"/>
          <p:nvPr/>
        </p:nvSpPr>
        <p:spPr>
          <a:xfrm>
            <a:off x="4406845" y="5287803"/>
            <a:ext cx="5858088" cy="1569660"/>
          </a:xfrm>
          <a:prstGeom prst="rect">
            <a:avLst/>
          </a:prstGeom>
          <a:noFill/>
        </p:spPr>
        <p:txBody>
          <a:bodyPr wrap="square" rtlCol="0">
            <a:spAutoFit/>
          </a:bodyPr>
          <a:lstStyle/>
          <a:p>
            <a:r>
              <a:rPr lang="en-US" sz="2400" dirty="0"/>
              <a:t>Medical Director Metro Fire</a:t>
            </a:r>
          </a:p>
          <a:p>
            <a:r>
              <a:rPr lang="en-US" sz="2400" dirty="0"/>
              <a:t>Medical Director Metro Fire MIH</a:t>
            </a:r>
            <a:br>
              <a:rPr lang="en-US" sz="2400" dirty="0"/>
            </a:br>
            <a:r>
              <a:rPr lang="en-US" sz="2400" dirty="0"/>
              <a:t>Medical Director Stanislaus County EMS</a:t>
            </a:r>
          </a:p>
          <a:p>
            <a:r>
              <a:rPr lang="en-US" sz="2400" dirty="0"/>
              <a:t>Addiction Medicine Doctor, SANE</a:t>
            </a:r>
          </a:p>
        </p:txBody>
      </p:sp>
    </p:spTree>
    <p:extLst>
      <p:ext uri="{BB962C8B-B14F-4D97-AF65-F5344CB8AC3E}">
        <p14:creationId xmlns:p14="http://schemas.microsoft.com/office/powerpoint/2010/main" val="2411252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D217-A501-6D83-642E-004B4FC2D2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81E384-5D0A-EDAE-AB0D-4686FEB10CA4}"/>
              </a:ext>
            </a:extLst>
          </p:cNvPr>
          <p:cNvSpPr>
            <a:spLocks noGrp="1"/>
          </p:cNvSpPr>
          <p:nvPr>
            <p:ph idx="1"/>
          </p:nvPr>
        </p:nvSpPr>
        <p:spPr/>
        <p:txBody>
          <a:bodyPr/>
          <a:lstStyle/>
          <a:p>
            <a:endParaRPr lang="en-US"/>
          </a:p>
        </p:txBody>
      </p:sp>
      <p:pic>
        <p:nvPicPr>
          <p:cNvPr id="1026" name="Picture 2" descr="Jackie Chan Quote: “Sometimes it takes only one act of kindness and caring  to change a">
            <a:extLst>
              <a:ext uri="{FF2B5EF4-FFF2-40B4-BE49-F238E27FC236}">
                <a16:creationId xmlns:a16="http://schemas.microsoft.com/office/drawing/2014/main" id="{3FD3B881-C313-C9DF-F83E-9D2283769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898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9F774-D91E-6C7A-E8A3-481A3756DEC6}"/>
              </a:ext>
            </a:extLst>
          </p:cNvPr>
          <p:cNvSpPr>
            <a:spLocks noGrp="1"/>
          </p:cNvSpPr>
          <p:nvPr>
            <p:ph type="title"/>
          </p:nvPr>
        </p:nvSpPr>
        <p:spPr>
          <a:xfrm>
            <a:off x="630936" y="4544570"/>
            <a:ext cx="3344528" cy="1703830"/>
          </a:xfrm>
        </p:spPr>
        <p:txBody>
          <a:bodyPr anchor="ctr">
            <a:normAutofit/>
          </a:bodyPr>
          <a:lstStyle/>
          <a:p>
            <a:r>
              <a:rPr lang="en-US" sz="4800" b="1">
                <a:latin typeface="+mn-lt"/>
              </a:rPr>
              <a:t>First Responders</a:t>
            </a:r>
          </a:p>
        </p:txBody>
      </p:sp>
      <p:pic>
        <p:nvPicPr>
          <p:cNvPr id="1030" name="Picture 6" descr="Paramedic Ambulance Photos, Images &amp; Pictures | Shutterstock">
            <a:extLst>
              <a:ext uri="{FF2B5EF4-FFF2-40B4-BE49-F238E27FC236}">
                <a16:creationId xmlns:a16="http://schemas.microsoft.com/office/drawing/2014/main" id="{C5426734-7088-42BC-351F-65482AF760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7" t="-1" r="41112" b="5538"/>
          <a:stretch/>
        </p:blipFill>
        <p:spPr bwMode="auto">
          <a:xfrm>
            <a:off x="20" y="0"/>
            <a:ext cx="4048387" cy="4306592"/>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Sexy Doctor - v1.0 | Stable Diffusion ...">
            <a:extLst>
              <a:ext uri="{FF2B5EF4-FFF2-40B4-BE49-F238E27FC236}">
                <a16:creationId xmlns:a16="http://schemas.microsoft.com/office/drawing/2014/main" id="{29135552-B648-A9A8-9766-B7CBBBA18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5998"/>
          <a:stretch/>
        </p:blipFill>
        <p:spPr bwMode="auto">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Custom Firefighter Pet Portrait, Custom ...">
            <a:extLst>
              <a:ext uri="{FF2B5EF4-FFF2-40B4-BE49-F238E27FC236}">
                <a16:creationId xmlns:a16="http://schemas.microsoft.com/office/drawing/2014/main" id="{A546CF4E-91C3-7802-1A32-BEACDAC54F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719" r="1" b="1"/>
          <a:stretch/>
        </p:blipFill>
        <p:spPr bwMode="auto">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a:extLst>
            <a:ext uri="{909E8E84-426E-40DD-AFC4-6F175D3DCCD1}">
              <a14:hiddenFill xmlns:a14="http://schemas.microsoft.com/office/drawing/2010/main">
                <a:solidFill>
                  <a:srgbClr val="FFFFFF"/>
                </a:solidFill>
              </a14:hiddenFill>
            </a:ext>
          </a:extLst>
        </p:spPr>
      </p:pic>
      <p:sp>
        <p:nvSpPr>
          <p:cNvPr id="1046"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D4EAD0-3834-16D3-7356-905C043334D4}"/>
              </a:ext>
            </a:extLst>
          </p:cNvPr>
          <p:cNvSpPr>
            <a:spLocks noGrp="1"/>
          </p:cNvSpPr>
          <p:nvPr>
            <p:ph idx="1"/>
          </p:nvPr>
        </p:nvSpPr>
        <p:spPr>
          <a:xfrm>
            <a:off x="4413582" y="4544570"/>
            <a:ext cx="7147481" cy="1703830"/>
          </a:xfrm>
        </p:spPr>
        <p:txBody>
          <a:bodyPr anchor="ctr">
            <a:normAutofit/>
          </a:bodyPr>
          <a:lstStyle/>
          <a:p>
            <a:r>
              <a:rPr lang="en-US" sz="2200" dirty="0"/>
              <a:t>Battalion Chief Scott Perryman</a:t>
            </a:r>
          </a:p>
          <a:p>
            <a:r>
              <a:rPr lang="en-US" sz="2200" dirty="0"/>
              <a:t>Physician Assistant </a:t>
            </a:r>
          </a:p>
          <a:p>
            <a:r>
              <a:rPr lang="en-US" sz="2200" dirty="0"/>
              <a:t>Firefighter</a:t>
            </a:r>
          </a:p>
          <a:p>
            <a:r>
              <a:rPr lang="en-US" sz="2200" dirty="0"/>
              <a:t>Paramedic</a:t>
            </a:r>
          </a:p>
        </p:txBody>
      </p:sp>
      <p:pic>
        <p:nvPicPr>
          <p:cNvPr id="9" name="Picture 8" descr="Two people posing for a picture&#10;&#10;Description automatically generated">
            <a:extLst>
              <a:ext uri="{FF2B5EF4-FFF2-40B4-BE49-F238E27FC236}">
                <a16:creationId xmlns:a16="http://schemas.microsoft.com/office/drawing/2014/main" id="{76823F18-7486-F4DA-F863-274B769D58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644" b="45250" l="35460" r="69657">
                        <a14:foregroundMark x1="38310" y1="42098" x2="35363" y2="32686"/>
                        <a14:foregroundMark x1="35363" y1="32686" x2="35460" y2="20941"/>
                        <a14:foregroundMark x1="35460" y1="20941" x2="37778" y2="17914"/>
                        <a14:foregroundMark x1="67293" y1="39724" x2="69657" y2="29318"/>
                        <a14:foregroundMark x1="69657" y1="29318" x2="66872" y2="18523"/>
                        <a14:foregroundMark x1="66872" y1="18523" x2="63148" y2="16451"/>
                        <a14:foregroundMark x1="41256" y1="42098" x2="55473" y2="42487"/>
                        <a14:foregroundMark x1="43329" y1="42487" x2="51328" y2="44085"/>
                        <a14:foregroundMark x1="51328" y1="44085" x2="57222" y2="40889"/>
                        <a14:foregroundMark x1="46600" y1="17660" x2="54048" y2="14637"/>
                        <a14:foregroundMark x1="54048" y1="14637" x2="56056" y2="18048"/>
                        <a14:foregroundMark x1="45984" y1="15285" x2="54437" y2="16062"/>
                        <a14:foregroundMark x1="54437" y1="16062" x2="54858" y2="16451"/>
                        <a14:foregroundMark x1="39799" y1="19214" x2="46535" y2="13687"/>
                        <a14:foregroundMark x1="46535" y1="13687" x2="53821" y2="16451"/>
                        <a14:foregroundMark x1="53821" y1="16451" x2="54275" y2="16451"/>
                        <a14:foregroundMark x1="41872" y1="42487" x2="49611" y2="45250"/>
                        <a14:foregroundMark x1="49611" y1="45250" x2="64573" y2="38601"/>
                        <a14:foregroundMark x1="64573" y1="38601" x2="65512" y2="33420"/>
                        <a14:backgroundMark x1="35946" y1="21589" x2="39799" y2="14508"/>
                      </a14:backgroundRemoval>
                    </a14:imgEffect>
                  </a14:imgLayer>
                </a14:imgProps>
              </a:ext>
            </a:extLst>
          </a:blip>
          <a:srcRect l="33734" t="10445" r="28163" b="53273"/>
          <a:stretch/>
        </p:blipFill>
        <p:spPr>
          <a:xfrm rot="5400000">
            <a:off x="5025171" y="260534"/>
            <a:ext cx="1822778" cy="1301705"/>
          </a:xfrm>
          <a:prstGeom prst="rect">
            <a:avLst/>
          </a:prstGeom>
        </p:spPr>
      </p:pic>
      <p:pic>
        <p:nvPicPr>
          <p:cNvPr id="10" name="Picture 9" descr="Two people posing for a picture&#10;&#10;Description automatically generated">
            <a:extLst>
              <a:ext uri="{FF2B5EF4-FFF2-40B4-BE49-F238E27FC236}">
                <a16:creationId xmlns:a16="http://schemas.microsoft.com/office/drawing/2014/main" id="{453ADDE8-C055-42AE-3EAA-BA77C35E6AC0}"/>
              </a:ext>
            </a:extLst>
          </p:cNvPr>
          <p:cNvPicPr>
            <a:picLocks noChangeAspect="1"/>
          </p:cNvPicPr>
          <p:nvPr/>
        </p:nvPicPr>
        <p:blipFill rotWithShape="1">
          <a:blip r:embed="rId6">
            <a:extLst>
              <a:ext uri="{BEBA8EAE-BF5A-486C-A8C5-ECC9F3942E4B}">
                <a14:imgProps xmlns:a14="http://schemas.microsoft.com/office/drawing/2010/main">
                  <a14:imgLayer r:embed="rId8">
                    <a14:imgEffect>
                      <a14:backgroundRemoval t="13644" b="45250" l="35460" r="69657">
                        <a14:foregroundMark x1="38310" y1="42098" x2="35363" y2="32686"/>
                        <a14:foregroundMark x1="35363" y1="32686" x2="35460" y2="20941"/>
                        <a14:foregroundMark x1="35460" y1="20941" x2="37778" y2="17914"/>
                        <a14:foregroundMark x1="67293" y1="39724" x2="69657" y2="29318"/>
                        <a14:foregroundMark x1="69657" y1="29318" x2="66872" y2="18523"/>
                        <a14:foregroundMark x1="66872" y1="18523" x2="63148" y2="16451"/>
                        <a14:foregroundMark x1="41256" y1="42098" x2="55473" y2="42487"/>
                        <a14:foregroundMark x1="43329" y1="42487" x2="51328" y2="44085"/>
                        <a14:foregroundMark x1="51328" y1="44085" x2="57222" y2="40889"/>
                        <a14:foregroundMark x1="46600" y1="17660" x2="54048" y2="14637"/>
                        <a14:foregroundMark x1="54048" y1="14637" x2="56056" y2="18048"/>
                        <a14:foregroundMark x1="45984" y1="15285" x2="54437" y2="16062"/>
                        <a14:foregroundMark x1="54437" y1="16062" x2="54858" y2="16451"/>
                        <a14:foregroundMark x1="39799" y1="19214" x2="46535" y2="13687"/>
                        <a14:foregroundMark x1="46535" y1="13687" x2="53821" y2="16451"/>
                        <a14:foregroundMark x1="53821" y1="16451" x2="54275" y2="16451"/>
                        <a14:foregroundMark x1="41872" y1="42487" x2="49611" y2="45250"/>
                        <a14:foregroundMark x1="49611" y1="45250" x2="64573" y2="38601"/>
                        <a14:foregroundMark x1="64573" y1="38601" x2="65512" y2="33420"/>
                        <a14:backgroundMark x1="35946" y1="21589" x2="39799" y2="14508"/>
                      </a14:backgroundRemoval>
                    </a14:imgEffect>
                  </a14:imgLayer>
                </a14:imgProps>
              </a:ext>
            </a:extLst>
          </a:blip>
          <a:srcRect l="33734" t="10445" r="28163" b="53273"/>
          <a:stretch/>
        </p:blipFill>
        <p:spPr>
          <a:xfrm rot="5400000">
            <a:off x="1101620" y="109004"/>
            <a:ext cx="1401968" cy="1001191"/>
          </a:xfrm>
          <a:prstGeom prst="rect">
            <a:avLst/>
          </a:prstGeom>
        </p:spPr>
      </p:pic>
    </p:spTree>
    <p:extLst>
      <p:ext uri="{BB962C8B-B14F-4D97-AF65-F5344CB8AC3E}">
        <p14:creationId xmlns:p14="http://schemas.microsoft.com/office/powerpoint/2010/main" val="276018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D61A-5A89-1449-DC58-A2B2F25FC551}"/>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800" b="1" dirty="0">
                <a:latin typeface="+mn-lt"/>
              </a:rPr>
              <a:t>How bad is it really?</a:t>
            </a:r>
          </a:p>
        </p:txBody>
      </p:sp>
      <p:pic>
        <p:nvPicPr>
          <p:cNvPr id="1026" name="Picture 2" descr="About - Emergency Medical Services Authority - Departments - California  Health and Human Services Open Data Portal">
            <a:extLst>
              <a:ext uri="{FF2B5EF4-FFF2-40B4-BE49-F238E27FC236}">
                <a16:creationId xmlns:a16="http://schemas.microsoft.com/office/drawing/2014/main" id="{88A543C8-817D-21F7-F4D8-B1BF609CC4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15966" y="2139484"/>
            <a:ext cx="3578824" cy="35452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white paper with black text&#10;&#10;Description automatically generated">
            <a:extLst>
              <a:ext uri="{FF2B5EF4-FFF2-40B4-BE49-F238E27FC236}">
                <a16:creationId xmlns:a16="http://schemas.microsoft.com/office/drawing/2014/main" id="{76684F21-3CE5-C167-091B-610ABF4B8380}"/>
              </a:ext>
            </a:extLst>
          </p:cNvPr>
          <p:cNvPicPr>
            <a:picLocks noChangeAspect="1"/>
          </p:cNvPicPr>
          <p:nvPr/>
        </p:nvPicPr>
        <p:blipFill>
          <a:blip r:embed="rId4"/>
          <a:stretch>
            <a:fillRect/>
          </a:stretch>
        </p:blipFill>
        <p:spPr>
          <a:xfrm>
            <a:off x="5362769" y="2139484"/>
            <a:ext cx="6848049" cy="4718516"/>
          </a:xfrm>
          <a:prstGeom prst="rect">
            <a:avLst/>
          </a:prstGeom>
        </p:spPr>
      </p:pic>
      <p:sp>
        <p:nvSpPr>
          <p:cNvPr id="5" name="TextBox 4">
            <a:extLst>
              <a:ext uri="{FF2B5EF4-FFF2-40B4-BE49-F238E27FC236}">
                <a16:creationId xmlns:a16="http://schemas.microsoft.com/office/drawing/2014/main" id="{2FB4029C-F54C-D2B7-FDF0-B5C11B7AA3D2}"/>
              </a:ext>
            </a:extLst>
          </p:cNvPr>
          <p:cNvSpPr txBox="1"/>
          <p:nvPr/>
        </p:nvSpPr>
        <p:spPr>
          <a:xfrm>
            <a:off x="6604000" y="2139484"/>
            <a:ext cx="2293257" cy="55129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94EB3421-2EF8-EE10-E2A7-3C9AFB50D0F2}"/>
              </a:ext>
            </a:extLst>
          </p:cNvPr>
          <p:cNvSpPr txBox="1"/>
          <p:nvPr/>
        </p:nvSpPr>
        <p:spPr>
          <a:xfrm>
            <a:off x="685800" y="5899957"/>
            <a:ext cx="4229100" cy="646331"/>
          </a:xfrm>
          <a:prstGeom prst="rect">
            <a:avLst/>
          </a:prstGeom>
          <a:noFill/>
        </p:spPr>
        <p:txBody>
          <a:bodyPr wrap="square" rtlCol="0">
            <a:spAutoFit/>
          </a:bodyPr>
          <a:lstStyle/>
          <a:p>
            <a:pPr algn="ctr"/>
            <a:r>
              <a:rPr lang="en-US" dirty="0"/>
              <a:t>EMSA Commission Report</a:t>
            </a:r>
          </a:p>
          <a:p>
            <a:pPr algn="ctr"/>
            <a:r>
              <a:rPr lang="en-US" dirty="0"/>
              <a:t> December 13, 2023</a:t>
            </a:r>
          </a:p>
        </p:txBody>
      </p:sp>
    </p:spTree>
    <p:extLst>
      <p:ext uri="{BB962C8B-B14F-4D97-AF65-F5344CB8AC3E}">
        <p14:creationId xmlns:p14="http://schemas.microsoft.com/office/powerpoint/2010/main" val="4254117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A90D61A-5A89-1449-DC58-A2B2F25FC551}"/>
              </a:ext>
            </a:extLst>
          </p:cNvPr>
          <p:cNvSpPr>
            <a:spLocks noGrp="1"/>
          </p:cNvSpPr>
          <p:nvPr>
            <p:ph type="title"/>
          </p:nvPr>
        </p:nvSpPr>
        <p:spPr>
          <a:xfrm>
            <a:off x="1137034" y="609597"/>
            <a:ext cx="9392421" cy="1330841"/>
          </a:xfrm>
        </p:spPr>
        <p:txBody>
          <a:bodyPr vert="horz" lIns="91440" tIns="45720" rIns="91440" bIns="45720" rtlCol="0">
            <a:normAutofit/>
          </a:bodyPr>
          <a:lstStyle/>
          <a:p>
            <a:r>
              <a:rPr lang="en-US" b="1">
                <a:latin typeface="+mn-lt"/>
              </a:rPr>
              <a:t>And its getting worse</a:t>
            </a:r>
            <a:br>
              <a:rPr lang="en-US" b="1" dirty="0">
                <a:latin typeface="+mn-lt"/>
              </a:rPr>
            </a:br>
            <a:r>
              <a:rPr lang="en-US" b="1" dirty="0">
                <a:latin typeface="+mn-lt"/>
              </a:rPr>
              <a:t> </a:t>
            </a:r>
            <a:r>
              <a:rPr lang="en-US" b="1" u="sng" dirty="0">
                <a:latin typeface="+mn-lt"/>
              </a:rPr>
              <a:t>(Updated through 2022) </a:t>
            </a:r>
            <a:endParaRPr lang="en-US" b="1" u="sng">
              <a:latin typeface="+mn-lt"/>
            </a:endParaRPr>
          </a:p>
        </p:txBody>
      </p:sp>
      <p:sp>
        <p:nvSpPr>
          <p:cNvPr id="3" name="Content Placeholder 2">
            <a:extLst>
              <a:ext uri="{FF2B5EF4-FFF2-40B4-BE49-F238E27FC236}">
                <a16:creationId xmlns:a16="http://schemas.microsoft.com/office/drawing/2014/main" id="{5C724716-0759-B7E1-B442-833D7E0BAECD}"/>
              </a:ext>
            </a:extLst>
          </p:cNvPr>
          <p:cNvSpPr>
            <a:spLocks noGrp="1"/>
          </p:cNvSpPr>
          <p:nvPr>
            <p:ph idx="1"/>
          </p:nvPr>
        </p:nvSpPr>
        <p:spPr>
          <a:xfrm>
            <a:off x="1137034" y="2198362"/>
            <a:ext cx="4958966" cy="3917773"/>
          </a:xfrm>
        </p:spPr>
        <p:txBody>
          <a:bodyPr>
            <a:normAutofit/>
          </a:bodyPr>
          <a:lstStyle/>
          <a:p>
            <a:pPr marL="0" indent="0">
              <a:buNone/>
            </a:pPr>
            <a:r>
              <a:rPr lang="en-US" dirty="0"/>
              <a:t>Deadliest “Events” in US History</a:t>
            </a:r>
          </a:p>
          <a:p>
            <a:pPr marL="514350" indent="-514350">
              <a:buFont typeface="+mj-lt"/>
              <a:buAutoNum type="arabicPeriod"/>
            </a:pPr>
            <a:r>
              <a:rPr lang="en-US" dirty="0"/>
              <a:t>Covid (1,186,000)</a:t>
            </a:r>
          </a:p>
          <a:p>
            <a:pPr marL="514350" indent="-514350">
              <a:buFont typeface="+mj-lt"/>
              <a:buAutoNum type="arabicPeriod"/>
            </a:pPr>
            <a:r>
              <a:rPr lang="en-US" b="1" dirty="0">
                <a:highlight>
                  <a:srgbClr val="FFFF00"/>
                </a:highlight>
              </a:rPr>
              <a:t>Opiate OD 1999-2022 (752,947)</a:t>
            </a:r>
          </a:p>
          <a:p>
            <a:pPr lvl="1"/>
            <a:r>
              <a:rPr lang="en-US" sz="2800" b="1" dirty="0">
                <a:highlight>
                  <a:srgbClr val="FFFF00"/>
                </a:highlight>
              </a:rPr>
              <a:t>107,941 deaths in 2022</a:t>
            </a:r>
          </a:p>
          <a:p>
            <a:pPr marL="514350" indent="-514350">
              <a:buFont typeface="+mj-lt"/>
              <a:buAutoNum type="arabicPeriod"/>
            </a:pPr>
            <a:r>
              <a:rPr lang="en-US" dirty="0"/>
              <a:t>Civil War (750,000)</a:t>
            </a:r>
          </a:p>
          <a:p>
            <a:pPr marL="514350" indent="-514350">
              <a:buFont typeface="+mj-lt"/>
              <a:buAutoNum type="arabicPeriod"/>
            </a:pPr>
            <a:r>
              <a:rPr lang="en-US" dirty="0"/>
              <a:t>1918 Flu Pandemic (675,000)</a:t>
            </a:r>
          </a:p>
          <a:p>
            <a:pPr marL="514350" indent="-514350">
              <a:buFont typeface="+mj-lt"/>
              <a:buAutoNum type="arabicPeriod"/>
            </a:pPr>
            <a:r>
              <a:rPr lang="en-US" dirty="0"/>
              <a:t>HIV / Aids (608,000)</a:t>
            </a:r>
          </a:p>
          <a:p>
            <a:pPr marL="514350" indent="-514350">
              <a:buFont typeface="+mj-lt"/>
              <a:buAutoNum type="arabicPeriod"/>
            </a:pPr>
            <a:endParaRPr lang="en-US" sz="2000" dirty="0"/>
          </a:p>
          <a:p>
            <a:pPr marL="0" indent="0">
              <a:buNone/>
            </a:pPr>
            <a:endParaRPr lang="en-US" sz="2000" dirty="0"/>
          </a:p>
        </p:txBody>
      </p:sp>
      <p:pic>
        <p:nvPicPr>
          <p:cNvPr id="1026" name="Picture 2" descr="Now is Not the Time for CDC to Relax Opioid Prescription Guidelines - CORE  Network">
            <a:extLst>
              <a:ext uri="{FF2B5EF4-FFF2-40B4-BE49-F238E27FC236}">
                <a16:creationId xmlns:a16="http://schemas.microsoft.com/office/drawing/2014/main" id="{11752694-A751-6228-1669-F7CF3F0517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19367" y="3117142"/>
            <a:ext cx="4788505" cy="1891459"/>
          </a:xfrm>
          <a:prstGeom prst="rect">
            <a:avLst/>
          </a:pr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66729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D61A-5A89-1449-DC58-A2B2F25FC551}"/>
              </a:ext>
            </a:extLst>
          </p:cNvPr>
          <p:cNvSpPr>
            <a:spLocks noGrp="1"/>
          </p:cNvSpPr>
          <p:nvPr>
            <p:ph type="title"/>
          </p:nvPr>
        </p:nvSpPr>
        <p:spPr>
          <a:xfrm>
            <a:off x="1171074" y="1396686"/>
            <a:ext cx="3240506" cy="4064628"/>
          </a:xfrm>
        </p:spPr>
        <p:txBody>
          <a:bodyPr vert="horz" lIns="91440" tIns="45720" rIns="91440" bIns="45720" rtlCol="0">
            <a:normAutofit/>
          </a:bodyPr>
          <a:lstStyle/>
          <a:p>
            <a:r>
              <a:rPr lang="en-US" dirty="0">
                <a:solidFill>
                  <a:srgbClr val="FFFFFF"/>
                </a:solidFill>
              </a:rPr>
              <a:t>Context  </a:t>
            </a:r>
          </a:p>
        </p:txBody>
      </p:sp>
      <p:sp>
        <p:nvSpPr>
          <p:cNvPr id="3" name="Content Placeholder 2">
            <a:extLst>
              <a:ext uri="{FF2B5EF4-FFF2-40B4-BE49-F238E27FC236}">
                <a16:creationId xmlns:a16="http://schemas.microsoft.com/office/drawing/2014/main" id="{5C724716-0759-B7E1-B442-833D7E0BAECD}"/>
              </a:ext>
            </a:extLst>
          </p:cNvPr>
          <p:cNvSpPr>
            <a:spLocks noGrp="1"/>
          </p:cNvSpPr>
          <p:nvPr>
            <p:ph idx="1"/>
          </p:nvPr>
        </p:nvSpPr>
        <p:spPr>
          <a:xfrm>
            <a:off x="5370153" y="1526033"/>
            <a:ext cx="5536397" cy="3935281"/>
          </a:xfrm>
        </p:spPr>
        <p:txBody>
          <a:bodyPr>
            <a:normAutofit/>
          </a:bodyPr>
          <a:lstStyle/>
          <a:p>
            <a:pPr marL="0" indent="0">
              <a:buNone/>
            </a:pPr>
            <a:r>
              <a:rPr lang="en-US" dirty="0"/>
              <a:t>That’s two 737s crashing every day</a:t>
            </a:r>
          </a:p>
          <a:p>
            <a:pPr marL="514350" indent="-514350">
              <a:buFont typeface="+mj-lt"/>
              <a:buAutoNum type="arabicPeriod"/>
            </a:pPr>
            <a:endParaRPr lang="en-US" dirty="0"/>
          </a:p>
          <a:p>
            <a:pPr marL="0" indent="0">
              <a:buNone/>
            </a:pPr>
            <a:endParaRPr lang="en-US" dirty="0"/>
          </a:p>
        </p:txBody>
      </p:sp>
      <p:pic>
        <p:nvPicPr>
          <p:cNvPr id="5122" name="Picture 2" descr="Boeing 737-400 - Features - Infinite Flight Community">
            <a:extLst>
              <a:ext uri="{FF2B5EF4-FFF2-40B4-BE49-F238E27FC236}">
                <a16:creationId xmlns:a16="http://schemas.microsoft.com/office/drawing/2014/main" id="{1C8191C3-8504-3432-D098-CF8E0A73F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623" y="1815162"/>
            <a:ext cx="9260059" cy="32388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oeing 737-400 - Features - Infinite Flight Community">
            <a:extLst>
              <a:ext uri="{FF2B5EF4-FFF2-40B4-BE49-F238E27FC236}">
                <a16:creationId xmlns:a16="http://schemas.microsoft.com/office/drawing/2014/main" id="{5894912F-0228-8010-A027-2CCD6C698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174" y="3749124"/>
            <a:ext cx="9114856" cy="31880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66ACF3-3B6E-BB91-EDA4-A561F68FB1C2}"/>
              </a:ext>
            </a:extLst>
          </p:cNvPr>
          <p:cNvPicPr>
            <a:picLocks noChangeAspect="1"/>
          </p:cNvPicPr>
          <p:nvPr/>
        </p:nvPicPr>
        <p:blipFill>
          <a:blip r:embed="rId4"/>
          <a:stretch>
            <a:fillRect/>
          </a:stretch>
        </p:blipFill>
        <p:spPr>
          <a:xfrm>
            <a:off x="8022" y="50129"/>
            <a:ext cx="12183978" cy="6857195"/>
          </a:xfrm>
          <a:prstGeom prst="rect">
            <a:avLst/>
          </a:prstGeom>
        </p:spPr>
      </p:pic>
    </p:spTree>
    <p:extLst>
      <p:ext uri="{BB962C8B-B14F-4D97-AF65-F5344CB8AC3E}">
        <p14:creationId xmlns:p14="http://schemas.microsoft.com/office/powerpoint/2010/main" val="664214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D96E8F-8455-9DD5-69E1-2736997E5ED3}"/>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Why is EMS Opiate Use Treatment Important?</a:t>
            </a:r>
          </a:p>
        </p:txBody>
      </p:sp>
      <p:sp>
        <p:nvSpPr>
          <p:cNvPr id="3" name="Content Placeholder 2">
            <a:extLst>
              <a:ext uri="{FF2B5EF4-FFF2-40B4-BE49-F238E27FC236}">
                <a16:creationId xmlns:a16="http://schemas.microsoft.com/office/drawing/2014/main" id="{48309070-1273-5A78-F0FD-ACB7CF450952}"/>
              </a:ext>
            </a:extLst>
          </p:cNvPr>
          <p:cNvSpPr>
            <a:spLocks noGrp="1"/>
          </p:cNvSpPr>
          <p:nvPr>
            <p:ph idx="1"/>
          </p:nvPr>
        </p:nvSpPr>
        <p:spPr>
          <a:xfrm>
            <a:off x="4367695" y="649480"/>
            <a:ext cx="7631472" cy="5546047"/>
          </a:xfrm>
        </p:spPr>
        <p:txBody>
          <a:bodyPr anchor="ctr">
            <a:noAutofit/>
          </a:bodyPr>
          <a:lstStyle/>
          <a:p>
            <a:r>
              <a:rPr lang="en-US" dirty="0"/>
              <a:t>#1 Cause of death nationwide under 55 years old</a:t>
            </a:r>
          </a:p>
          <a:p>
            <a:r>
              <a:rPr lang="en-US" dirty="0"/>
              <a:t>#1 Cause of years lost in Sacramento</a:t>
            </a:r>
          </a:p>
          <a:p>
            <a:r>
              <a:rPr lang="en-US" dirty="0"/>
              <a:t>EMS interacts with patients during their highest impact moments</a:t>
            </a:r>
          </a:p>
          <a:p>
            <a:pPr lvl="1"/>
            <a:r>
              <a:rPr lang="en-US" sz="2800" dirty="0"/>
              <a:t>1 year mortality for a heart attack is 5.6%</a:t>
            </a:r>
          </a:p>
          <a:p>
            <a:pPr lvl="1"/>
            <a:r>
              <a:rPr lang="en-US" sz="2800" dirty="0"/>
              <a:t>1 year mortality rate after opiate OD is 10%</a:t>
            </a:r>
          </a:p>
          <a:p>
            <a:pPr lvl="2"/>
            <a:r>
              <a:rPr lang="en-US" sz="2800" dirty="0"/>
              <a:t>20% die within 1 month</a:t>
            </a:r>
          </a:p>
          <a:p>
            <a:r>
              <a:rPr lang="en-US" b="1" dirty="0"/>
              <a:t>There is good treatment </a:t>
            </a:r>
          </a:p>
        </p:txBody>
      </p:sp>
    </p:spTree>
    <p:extLst>
      <p:ext uri="{BB962C8B-B14F-4D97-AF65-F5344CB8AC3E}">
        <p14:creationId xmlns:p14="http://schemas.microsoft.com/office/powerpoint/2010/main" val="79038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DAC3D-2BBE-49FE-E5F9-8EE05C5C0508}"/>
              </a:ext>
            </a:extLst>
          </p:cNvPr>
          <p:cNvSpPr>
            <a:spLocks noGrp="1"/>
          </p:cNvSpPr>
          <p:nvPr>
            <p:ph type="title"/>
          </p:nvPr>
        </p:nvSpPr>
        <p:spPr>
          <a:xfrm>
            <a:off x="838200" y="1"/>
            <a:ext cx="10515600" cy="1690688"/>
          </a:xfrm>
        </p:spPr>
        <p:txBody>
          <a:bodyPr>
            <a:normAutofit fontScale="90000"/>
          </a:bodyPr>
          <a:lstStyle/>
          <a:p>
            <a:pPr algn="ctr"/>
            <a:r>
              <a:rPr lang="en-US" b="1" dirty="0">
                <a:latin typeface="+mn-lt"/>
              </a:rPr>
              <a:t>EMS</a:t>
            </a:r>
            <a:br>
              <a:rPr lang="en-US" b="1" dirty="0">
                <a:latin typeface="+mn-lt"/>
              </a:rPr>
            </a:br>
            <a:r>
              <a:rPr lang="en-US" b="1" dirty="0">
                <a:latin typeface="+mn-lt"/>
              </a:rPr>
              <a:t>Medication Assisted Therapy</a:t>
            </a:r>
            <a:br>
              <a:rPr lang="en-US" b="1" dirty="0">
                <a:latin typeface="+mn-lt"/>
              </a:rPr>
            </a:br>
            <a:r>
              <a:rPr lang="en-US" b="1" dirty="0">
                <a:latin typeface="+mn-lt"/>
              </a:rPr>
              <a:t>(MAT)</a:t>
            </a:r>
          </a:p>
        </p:txBody>
      </p:sp>
      <p:pic>
        <p:nvPicPr>
          <p:cNvPr id="4" name="Picture 2" descr="Buprenorphine HCl 8 mg Tablet 30 Tablets - McKesson">
            <a:extLst>
              <a:ext uri="{FF2B5EF4-FFF2-40B4-BE49-F238E27FC236}">
                <a16:creationId xmlns:a16="http://schemas.microsoft.com/office/drawing/2014/main" id="{39478601-9660-165F-5511-B67B41A21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2"/>
          <a:stretch/>
        </p:blipFill>
        <p:spPr bwMode="auto">
          <a:xfrm>
            <a:off x="2121162" y="1559946"/>
            <a:ext cx="3253875" cy="3244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Flashcard of a math symbol for Approximately Equal To | ClipArt ETC">
            <a:extLst>
              <a:ext uri="{FF2B5EF4-FFF2-40B4-BE49-F238E27FC236}">
                <a16:creationId xmlns:a16="http://schemas.microsoft.com/office/drawing/2014/main" id="{125A5396-EAB2-7851-7D38-06FBA44A2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025" y="2087561"/>
            <a:ext cx="1635950" cy="21178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icotine 2mg Gum Stop Smoking Aid - Original Flavor - 170ct - up&amp;up™">
            <a:extLst>
              <a:ext uri="{FF2B5EF4-FFF2-40B4-BE49-F238E27FC236}">
                <a16:creationId xmlns:a16="http://schemas.microsoft.com/office/drawing/2014/main" id="{8B51C27F-427B-A27E-C9D1-F2EAB2D56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058" y="1455804"/>
            <a:ext cx="3452334" cy="34523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1C2D99-DC7A-3B76-EA10-C0F9714A417E}"/>
              </a:ext>
            </a:extLst>
          </p:cNvPr>
          <p:cNvSpPr txBox="1"/>
          <p:nvPr/>
        </p:nvSpPr>
        <p:spPr>
          <a:xfrm>
            <a:off x="656253" y="4928137"/>
            <a:ext cx="11148404" cy="1692771"/>
          </a:xfrm>
          <a:prstGeom prst="rect">
            <a:avLst/>
          </a:prstGeom>
          <a:noFill/>
        </p:spPr>
        <p:txBody>
          <a:bodyPr wrap="square">
            <a:spAutoFit/>
          </a:bodyPr>
          <a:lstStyle/>
          <a:p>
            <a:r>
              <a:rPr lang="en-US" sz="2800" dirty="0"/>
              <a:t>Sacramento County EMS is one of 7 counties that Paramedics can give MAT </a:t>
            </a:r>
          </a:p>
          <a:p>
            <a:pPr algn="ctr"/>
            <a:endParaRPr lang="en-US" sz="2800" dirty="0"/>
          </a:p>
          <a:p>
            <a:pPr algn="ctr"/>
            <a:r>
              <a:rPr lang="en-US" sz="2800" dirty="0"/>
              <a:t>Buprenorphine</a:t>
            </a:r>
          </a:p>
          <a:p>
            <a:pPr algn="ctr"/>
            <a:r>
              <a:rPr lang="en-US" sz="2000" dirty="0"/>
              <a:t>Treats withdrawal</a:t>
            </a:r>
            <a:r>
              <a:rPr lang="en-US" dirty="0"/>
              <a:t>		</a:t>
            </a:r>
            <a:r>
              <a:rPr lang="en-US" sz="2000" dirty="0"/>
              <a:t>Prevents overdose</a:t>
            </a:r>
            <a:r>
              <a:rPr lang="en-US" dirty="0"/>
              <a:t>		</a:t>
            </a:r>
            <a:r>
              <a:rPr lang="en-US" sz="2000" dirty="0"/>
              <a:t>Helps people thrive</a:t>
            </a:r>
          </a:p>
        </p:txBody>
      </p:sp>
    </p:spTree>
    <p:extLst>
      <p:ext uri="{BB962C8B-B14F-4D97-AF65-F5344CB8AC3E}">
        <p14:creationId xmlns:p14="http://schemas.microsoft.com/office/powerpoint/2010/main" val="840320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DAC3D-2BBE-49FE-E5F9-8EE05C5C0508}"/>
              </a:ext>
            </a:extLst>
          </p:cNvPr>
          <p:cNvSpPr>
            <a:spLocks noGrp="1"/>
          </p:cNvSpPr>
          <p:nvPr>
            <p:ph type="title"/>
          </p:nvPr>
        </p:nvSpPr>
        <p:spPr>
          <a:xfrm>
            <a:off x="838200" y="1"/>
            <a:ext cx="10515600" cy="1690688"/>
          </a:xfrm>
        </p:spPr>
        <p:txBody>
          <a:bodyPr>
            <a:normAutofit fontScale="90000"/>
          </a:bodyPr>
          <a:lstStyle/>
          <a:p>
            <a:pPr algn="ctr"/>
            <a:r>
              <a:rPr lang="en-US" b="1" dirty="0">
                <a:latin typeface="+mn-lt"/>
              </a:rPr>
              <a:t>EMS</a:t>
            </a:r>
            <a:br>
              <a:rPr lang="en-US" b="1" dirty="0">
                <a:latin typeface="+mn-lt"/>
              </a:rPr>
            </a:br>
            <a:r>
              <a:rPr lang="en-US" b="1" dirty="0">
                <a:latin typeface="+mn-lt"/>
              </a:rPr>
              <a:t>Medication Assisted Therapy</a:t>
            </a:r>
            <a:br>
              <a:rPr lang="en-US" b="1" dirty="0">
                <a:latin typeface="+mn-lt"/>
              </a:rPr>
            </a:br>
            <a:r>
              <a:rPr lang="en-US" b="1" dirty="0">
                <a:latin typeface="+mn-lt"/>
              </a:rPr>
              <a:t>(MAT)</a:t>
            </a:r>
          </a:p>
        </p:txBody>
      </p:sp>
      <p:pic>
        <p:nvPicPr>
          <p:cNvPr id="4" name="Picture 2" descr="Buprenorphine HCl 8 mg Tablet 30 Tablets - McKesson">
            <a:extLst>
              <a:ext uri="{FF2B5EF4-FFF2-40B4-BE49-F238E27FC236}">
                <a16:creationId xmlns:a16="http://schemas.microsoft.com/office/drawing/2014/main" id="{39478601-9660-165F-5511-B67B41A21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2"/>
          <a:stretch/>
        </p:blipFill>
        <p:spPr bwMode="auto">
          <a:xfrm>
            <a:off x="1412035" y="1557496"/>
            <a:ext cx="3253875" cy="32440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1C4C1E-AEFE-1C7F-1999-94F11F4165ED}"/>
              </a:ext>
            </a:extLst>
          </p:cNvPr>
          <p:cNvSpPr txBox="1"/>
          <p:nvPr/>
        </p:nvSpPr>
        <p:spPr>
          <a:xfrm>
            <a:off x="656253" y="4928137"/>
            <a:ext cx="11148404" cy="1692771"/>
          </a:xfrm>
          <a:prstGeom prst="rect">
            <a:avLst/>
          </a:prstGeom>
          <a:noFill/>
        </p:spPr>
        <p:txBody>
          <a:bodyPr wrap="square">
            <a:spAutoFit/>
          </a:bodyPr>
          <a:lstStyle/>
          <a:p>
            <a:r>
              <a:rPr lang="en-US" sz="2800" dirty="0"/>
              <a:t>Sacramento County EMS is one of 7 counties that Paramedics can give MAT </a:t>
            </a:r>
          </a:p>
          <a:p>
            <a:pPr algn="ctr"/>
            <a:endParaRPr lang="en-US" sz="2800" dirty="0"/>
          </a:p>
          <a:p>
            <a:pPr algn="ctr"/>
            <a:r>
              <a:rPr lang="en-US" sz="2800" dirty="0"/>
              <a:t>Buprenorphine</a:t>
            </a:r>
          </a:p>
          <a:p>
            <a:pPr algn="ctr"/>
            <a:r>
              <a:rPr lang="en-US" sz="2000" dirty="0"/>
              <a:t>Treats withdrawal</a:t>
            </a:r>
            <a:r>
              <a:rPr lang="en-US" dirty="0"/>
              <a:t>		</a:t>
            </a:r>
            <a:r>
              <a:rPr lang="en-US" sz="2000" dirty="0"/>
              <a:t>Prevents overdose</a:t>
            </a:r>
            <a:r>
              <a:rPr lang="en-US" dirty="0"/>
              <a:t>		</a:t>
            </a:r>
            <a:r>
              <a:rPr lang="en-US" sz="2000" dirty="0"/>
              <a:t>Helps people thrive</a:t>
            </a:r>
          </a:p>
        </p:txBody>
      </p:sp>
      <p:pic>
        <p:nvPicPr>
          <p:cNvPr id="3" name="Picture 6" descr="No Sign Forbidden Symbol Vector Stock Illustration - Download Image Now - ' No' Symbol, Strikethrough, Circle - iStock">
            <a:extLst>
              <a:ext uri="{FF2B5EF4-FFF2-40B4-BE49-F238E27FC236}">
                <a16:creationId xmlns:a16="http://schemas.microsoft.com/office/drawing/2014/main" id="{EFEB8234-F186-8F16-F2FD-39F8B939D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425" y="2084412"/>
            <a:ext cx="2190218" cy="21902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he story behind 'Russian Roulette', the infamous DEADLY game - Russia  Beyond">
            <a:extLst>
              <a:ext uri="{FF2B5EF4-FFF2-40B4-BE49-F238E27FC236}">
                <a16:creationId xmlns:a16="http://schemas.microsoft.com/office/drawing/2014/main" id="{A35FFB25-66FC-119C-D8AE-029A6F2E3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222" y="1817280"/>
            <a:ext cx="4840435" cy="272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861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E3EA42FF3B6A4C8F533DD5C47D2C84" ma:contentTypeVersion="29" ma:contentTypeDescription="Create a new document." ma:contentTypeScope="" ma:versionID="61f45ac1cb5e5a1771f7a29a11e3255b">
  <xsd:schema xmlns:xsd="http://www.w3.org/2001/XMLSchema" xmlns:xs="http://www.w3.org/2001/XMLSchema" xmlns:p="http://schemas.microsoft.com/office/2006/metadata/properties" xmlns:ns2="38593505-4272-462f-a258-4c91c4dc43d2" xmlns:ns3="46231f6e-34d7-45fa-9867-9b527ee27237" targetNamespace="http://schemas.microsoft.com/office/2006/metadata/properties" ma:root="true" ma:fieldsID="88b8a13a94e4281f13f5b1f877b9f000" ns2:_="" ns3:_="">
    <xsd:import namespace="38593505-4272-462f-a258-4c91c4dc43d2"/>
    <xsd:import namespace="46231f6e-34d7-45fa-9867-9b527ee2723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JoinDate"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93505-4272-462f-a258-4c91c4dc43d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1f42df86-5230-47b9-8e60-f9797cd983bf}" ma:internalName="TaxCatchAll" ma:showField="CatchAllData" ma:web="38593505-4272-462f-a258-4c91c4dc43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6231f6e-34d7-45fa-9867-9b527ee2723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JoinDate" ma:index="20" nillable="true" ma:displayName="Join Date" ma:description="Date member was approved for membership by the SSVMS Board of Directors." ma:format="DateOnly" ma:internalName="Join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d0730a9-4a63-4eb2-8e29-fab45a32ce9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D61D96-8001-4072-B678-7E19834F954B}"/>
</file>

<file path=customXml/itemProps2.xml><?xml version="1.0" encoding="utf-8"?>
<ds:datastoreItem xmlns:ds="http://schemas.openxmlformats.org/officeDocument/2006/customXml" ds:itemID="{6FC9C25B-4250-4E3B-89EF-5A456AF7431A}"/>
</file>

<file path=docProps/app.xml><?xml version="1.0" encoding="utf-8"?>
<Properties xmlns="http://schemas.openxmlformats.org/officeDocument/2006/extended-properties" xmlns:vt="http://schemas.openxmlformats.org/officeDocument/2006/docPropsVTypes">
  <TotalTime>7277</TotalTime>
  <Words>1783</Words>
  <Application>Microsoft Office PowerPoint</Application>
  <PresentationFormat>Widescreen</PresentationFormat>
  <Paragraphs>270</Paragraphs>
  <Slides>20</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Calibri</vt:lpstr>
      <vt:lpstr>Calibri Light</vt:lpstr>
      <vt:lpstr>Wingdings</vt:lpstr>
      <vt:lpstr>Office Theme</vt:lpstr>
      <vt:lpstr>First Responders</vt:lpstr>
      <vt:lpstr>Dr. Alex Schmalz</vt:lpstr>
      <vt:lpstr>First Responders</vt:lpstr>
      <vt:lpstr>How bad is it really?</vt:lpstr>
      <vt:lpstr>And its getting worse  (Updated through 2022) </vt:lpstr>
      <vt:lpstr>Context  </vt:lpstr>
      <vt:lpstr>Why is EMS Opiate Use Treatment Important?</vt:lpstr>
      <vt:lpstr>EMS Medication Assisted Therapy (MAT)</vt:lpstr>
      <vt:lpstr>EMS Medication Assisted Therapy (MAT)</vt:lpstr>
      <vt:lpstr>The Solution: MAT Medication Assisted Treatment for Opioid Use Disorder</vt:lpstr>
      <vt:lpstr>MAT: Decreased Mortality </vt:lpstr>
      <vt:lpstr>Impactful events</vt:lpstr>
      <vt:lpstr>Positioned to make an impact</vt:lpstr>
      <vt:lpstr>Amplifying the Impact of EMS </vt:lpstr>
      <vt:lpstr>Leave Behind Narcan &amp; Fentanyl Test Strips</vt:lpstr>
      <vt:lpstr>Mobile  Integrated  Health </vt:lpstr>
      <vt:lpstr>Street Overdose Response Team </vt:lpstr>
      <vt:lpstr>SORT Response </vt:lpstr>
      <vt:lpstr>EMS Medication Assisted Therapy (MAT)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Responders</dc:title>
  <dc:creator>Liz Perryman</dc:creator>
  <cp:lastModifiedBy>Ortiz-Medina, Daniel</cp:lastModifiedBy>
  <cp:revision>30</cp:revision>
  <dcterms:created xsi:type="dcterms:W3CDTF">2024-08-05T18:32:17Z</dcterms:created>
  <dcterms:modified xsi:type="dcterms:W3CDTF">2024-08-13T19:31:39Z</dcterms:modified>
</cp:coreProperties>
</file>