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59" r:id="rId2"/>
    <p:sldId id="260" r:id="rId3"/>
    <p:sldId id="293" r:id="rId4"/>
    <p:sldId id="292" r:id="rId5"/>
  </p:sldIdLst>
  <p:sldSz cx="18288000" cy="10287000"/>
  <p:notesSz cx="6858000" cy="9144000"/>
  <p:embeddedFontLst>
    <p:embeddedFont>
      <p:font typeface="Calibri" panose="020F0502020204030204" pitchFamily="34" charset="0"/>
      <p:regular r:id="rId7"/>
      <p:bold r:id="rId8"/>
      <p:italic r:id="rId9"/>
      <p:boldItalic r:id="rId10"/>
    </p:embeddedFont>
    <p:embeddedFont>
      <p:font typeface="Lato" panose="020F0502020204030203" pitchFamily="34" charset="0"/>
      <p:regular r:id="rId11"/>
      <p:bold r:id="rId12"/>
      <p:italic r:id="rId13"/>
      <p:boldItalic r:id="rId14"/>
    </p:embeddedFont>
    <p:embeddedFont>
      <p:font typeface="Lato Bold" panose="020F0502020204030203" charset="0"/>
      <p:regular r:id="rId15"/>
    </p:embeddedFont>
    <p:embeddedFont>
      <p:font typeface="Libra Sans" panose="020B0604020202020204" charset="0"/>
      <p:regular r:id="rId16"/>
    </p:embeddedFont>
    <p:embeddedFont>
      <p:font typeface="Libra Sans Bold" panose="020B0604020202020204" charset="0"/>
      <p:regular r:id="rId17"/>
    </p:embeddedFont>
    <p:embeddedFont>
      <p:font typeface="Libra Sans Bold Italics"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927"/>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8" d="100"/>
          <a:sy n="58" d="100"/>
        </p:scale>
        <p:origin x="120" y="7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customXml" Target="../customXml/item1.xml"/><Relationship Id="rId10" Type="http://schemas.openxmlformats.org/officeDocument/2006/relationships/font" Target="fonts/font4.fntdata"/><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26.07.2024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a link in the title in case people want to learn more about this act.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a link in the title in case people want to learn more about this act.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cdph.ca.gov/Programs/CCDPHP/sapb/Pages/Campus-Opioid-Safety-Act.aspx"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43927"/>
        </a:solidFill>
        <a:effectLst/>
      </p:bgPr>
    </p:bg>
    <p:spTree>
      <p:nvGrpSpPr>
        <p:cNvPr id="1" name=""/>
        <p:cNvGrpSpPr/>
        <p:nvPr/>
      </p:nvGrpSpPr>
      <p:grpSpPr>
        <a:xfrm>
          <a:off x="0" y="0"/>
          <a:ext cx="0" cy="0"/>
          <a:chOff x="0" y="0"/>
          <a:chExt cx="0" cy="0"/>
        </a:xfrm>
      </p:grpSpPr>
      <p:grpSp>
        <p:nvGrpSpPr>
          <p:cNvPr id="2" name="Group 2"/>
          <p:cNvGrpSpPr/>
          <p:nvPr/>
        </p:nvGrpSpPr>
        <p:grpSpPr>
          <a:xfrm>
            <a:off x="0" y="4057515"/>
            <a:ext cx="18288000" cy="2670140"/>
            <a:chOff x="0" y="0"/>
            <a:chExt cx="4816593" cy="703247"/>
          </a:xfrm>
        </p:grpSpPr>
        <p:sp>
          <p:nvSpPr>
            <p:cNvPr id="3" name="Freeform 3"/>
            <p:cNvSpPr/>
            <p:nvPr/>
          </p:nvSpPr>
          <p:spPr>
            <a:xfrm>
              <a:off x="0" y="0"/>
              <a:ext cx="4816592" cy="703247"/>
            </a:xfrm>
            <a:custGeom>
              <a:avLst/>
              <a:gdLst/>
              <a:ahLst/>
              <a:cxnLst/>
              <a:rect l="l" t="t" r="r" b="b"/>
              <a:pathLst>
                <a:path w="4816592" h="703247">
                  <a:moveTo>
                    <a:pt x="0" y="0"/>
                  </a:moveTo>
                  <a:lnTo>
                    <a:pt x="4816592" y="0"/>
                  </a:lnTo>
                  <a:lnTo>
                    <a:pt x="4816592" y="703247"/>
                  </a:lnTo>
                  <a:lnTo>
                    <a:pt x="0" y="703247"/>
                  </a:lnTo>
                  <a:close/>
                </a:path>
              </a:pathLst>
            </a:custGeom>
            <a:solidFill>
              <a:srgbClr val="FFFFFF"/>
            </a:solidFill>
          </p:spPr>
        </p:sp>
        <p:sp>
          <p:nvSpPr>
            <p:cNvPr id="4" name="TextBox 4"/>
            <p:cNvSpPr txBox="1"/>
            <p:nvPr/>
          </p:nvSpPr>
          <p:spPr>
            <a:xfrm>
              <a:off x="0" y="-57150"/>
              <a:ext cx="4816593" cy="760397"/>
            </a:xfrm>
            <a:prstGeom prst="rect">
              <a:avLst/>
            </a:prstGeom>
          </p:spPr>
          <p:txBody>
            <a:bodyPr lIns="50800" tIns="50800" rIns="50800" bIns="50800" rtlCol="0" anchor="ctr"/>
            <a:lstStyle/>
            <a:p>
              <a:pPr algn="ctr">
                <a:lnSpc>
                  <a:spcPts val="2556"/>
                </a:lnSpc>
              </a:pPr>
              <a:endParaRPr/>
            </a:p>
          </p:txBody>
        </p:sp>
      </p:grpSp>
      <p:sp>
        <p:nvSpPr>
          <p:cNvPr id="5" name="TextBox 5"/>
          <p:cNvSpPr txBox="1"/>
          <p:nvPr/>
        </p:nvSpPr>
        <p:spPr>
          <a:xfrm>
            <a:off x="1028700" y="1466159"/>
            <a:ext cx="16462326" cy="2333972"/>
          </a:xfrm>
          <a:prstGeom prst="rect">
            <a:avLst/>
          </a:prstGeom>
        </p:spPr>
        <p:txBody>
          <a:bodyPr lIns="0" tIns="0" rIns="0" bIns="0" rtlCol="0" anchor="t">
            <a:spAutoFit/>
          </a:bodyPr>
          <a:lstStyle/>
          <a:p>
            <a:pPr algn="l">
              <a:lnSpc>
                <a:spcPts val="9120"/>
              </a:lnSpc>
            </a:pPr>
            <a:r>
              <a:rPr lang="en-US" sz="7600" u="sng" dirty="0">
                <a:solidFill>
                  <a:schemeClr val="bg1"/>
                </a:solidFill>
                <a:latin typeface="Libra Sans Bold"/>
                <a:ea typeface="Libra Sans Bold"/>
                <a:cs typeface="Libra Sans Bold"/>
                <a:sym typeface="Libra Sans Bold"/>
                <a:hlinkClick r:id="rId3" tooltip="https://www.cdph.ca.gov/Programs/CCDPHP/sapb/Pages/Campus-Opioid-Safety-Act.aspx">
                  <a:extLst>
                    <a:ext uri="{A12FA001-AC4F-418D-AE19-62706E023703}">
                      <ahyp:hlinkClr xmlns:ahyp="http://schemas.microsoft.com/office/drawing/2018/hyperlinkcolor" val="tx"/>
                    </a:ext>
                  </a:extLst>
                </a:hlinkClick>
              </a:rPr>
              <a:t>Campus Opioid Safety Act </a:t>
            </a:r>
          </a:p>
          <a:p>
            <a:pPr marL="0" lvl="0" indent="0" algn="l">
              <a:lnSpc>
                <a:spcPts val="9120"/>
              </a:lnSpc>
              <a:spcBef>
                <a:spcPct val="0"/>
              </a:spcBef>
            </a:pPr>
            <a:r>
              <a:rPr lang="en-US" sz="7600" dirty="0">
                <a:solidFill>
                  <a:srgbClr val="FFFFFF"/>
                </a:solidFill>
                <a:latin typeface="Libra Sans"/>
                <a:ea typeface="Libra Sans"/>
                <a:cs typeface="Libra Sans"/>
                <a:sym typeface="Libra Sans"/>
              </a:rPr>
              <a:t>(SB 367)</a:t>
            </a:r>
          </a:p>
        </p:txBody>
      </p:sp>
      <p:sp>
        <p:nvSpPr>
          <p:cNvPr id="6" name="Freeform 6"/>
          <p:cNvSpPr/>
          <p:nvPr/>
        </p:nvSpPr>
        <p:spPr>
          <a:xfrm>
            <a:off x="15915190" y="9099296"/>
            <a:ext cx="1953024" cy="971998"/>
          </a:xfrm>
          <a:custGeom>
            <a:avLst/>
            <a:gdLst/>
            <a:ahLst/>
            <a:cxnLst/>
            <a:rect l="l" t="t" r="r" b="b"/>
            <a:pathLst>
              <a:path w="1953024" h="971998">
                <a:moveTo>
                  <a:pt x="0" y="0"/>
                </a:moveTo>
                <a:lnTo>
                  <a:pt x="1953025" y="0"/>
                </a:lnTo>
                <a:lnTo>
                  <a:pt x="1953025" y="971998"/>
                </a:lnTo>
                <a:lnTo>
                  <a:pt x="0" y="971998"/>
                </a:lnTo>
                <a:lnTo>
                  <a:pt x="0" y="0"/>
                </a:lnTo>
                <a:close/>
              </a:path>
            </a:pathLst>
          </a:custGeom>
          <a:blipFill>
            <a:blip r:embed="rId4"/>
            <a:stretch>
              <a:fillRect/>
            </a:stretch>
          </a:blipFill>
        </p:spPr>
      </p:sp>
      <p:sp>
        <p:nvSpPr>
          <p:cNvPr id="7" name="TextBox 7"/>
          <p:cNvSpPr txBox="1"/>
          <p:nvPr/>
        </p:nvSpPr>
        <p:spPr>
          <a:xfrm>
            <a:off x="1028700" y="4336263"/>
            <a:ext cx="12048344" cy="1979931"/>
          </a:xfrm>
          <a:prstGeom prst="rect">
            <a:avLst/>
          </a:prstGeom>
        </p:spPr>
        <p:txBody>
          <a:bodyPr lIns="0" tIns="0" rIns="0" bIns="0" rtlCol="0" anchor="t">
            <a:spAutoFit/>
          </a:bodyPr>
          <a:lstStyle/>
          <a:p>
            <a:pPr algn="l">
              <a:lnSpc>
                <a:spcPts val="5319"/>
              </a:lnSpc>
              <a:spcBef>
                <a:spcPct val="0"/>
              </a:spcBef>
            </a:pPr>
            <a:r>
              <a:rPr lang="en-US" sz="3799">
                <a:solidFill>
                  <a:srgbClr val="043927"/>
                </a:solidFill>
                <a:latin typeface="Lato"/>
                <a:ea typeface="Lato"/>
                <a:cs typeface="Lato"/>
                <a:sym typeface="Lato"/>
              </a:rPr>
              <a:t>The </a:t>
            </a:r>
            <a:r>
              <a:rPr lang="en-US" sz="3799" u="sng">
                <a:solidFill>
                  <a:srgbClr val="043927"/>
                </a:solidFill>
                <a:latin typeface="Lato Bold"/>
                <a:ea typeface="Lato Bold"/>
                <a:cs typeface="Lato Bold"/>
                <a:sym typeface="Lato Bold"/>
                <a:hlinkClick r:id="rId3" tooltip="https://www.cdph.ca.gov/Programs/CCDPHP/sapb/Pages/Campus-Opioid-Safety-Act.aspx"/>
              </a:rPr>
              <a:t>Campus Opioid Safety Act</a:t>
            </a:r>
            <a:r>
              <a:rPr lang="en-US" sz="3799">
                <a:solidFill>
                  <a:srgbClr val="043927"/>
                </a:solidFill>
                <a:latin typeface="Lato"/>
                <a:ea typeface="Lato"/>
                <a:cs typeface="Lato"/>
                <a:sym typeface="Lato"/>
              </a:rPr>
              <a:t> aims to reduce opioid-related overdoses and deaths at public colleges through education and access to overdose reversal medication</a:t>
            </a:r>
          </a:p>
        </p:txBody>
      </p:sp>
      <p:grpSp>
        <p:nvGrpSpPr>
          <p:cNvPr id="8" name="Group 8"/>
          <p:cNvGrpSpPr>
            <a:grpSpLocks noChangeAspect="1"/>
          </p:cNvGrpSpPr>
          <p:nvPr/>
        </p:nvGrpSpPr>
        <p:grpSpPr>
          <a:xfrm>
            <a:off x="13144484" y="3306928"/>
            <a:ext cx="4114816" cy="4114800"/>
            <a:chOff x="0" y="0"/>
            <a:chExt cx="6350000" cy="6349975"/>
          </a:xfrm>
        </p:grpSpPr>
        <p:sp>
          <p:nvSpPr>
            <p:cNvPr id="9" name="Freeform 9"/>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261" t="-28745" r="-18576" b="-32281"/>
              </a:stretch>
            </a:blipFill>
          </p:spPr>
        </p:sp>
      </p:grpSp>
      <p:sp>
        <p:nvSpPr>
          <p:cNvPr id="10" name="TextBox 10"/>
          <p:cNvSpPr txBox="1"/>
          <p:nvPr/>
        </p:nvSpPr>
        <p:spPr>
          <a:xfrm>
            <a:off x="1028700" y="7060608"/>
            <a:ext cx="13452041" cy="2416290"/>
          </a:xfrm>
          <a:prstGeom prst="rect">
            <a:avLst/>
          </a:prstGeom>
        </p:spPr>
        <p:txBody>
          <a:bodyPr lIns="0" tIns="0" rIns="0" bIns="0" rtlCol="0" anchor="t">
            <a:spAutoFit/>
          </a:bodyPr>
          <a:lstStyle/>
          <a:p>
            <a:pPr algn="l">
              <a:lnSpc>
                <a:spcPts val="3843"/>
              </a:lnSpc>
            </a:pPr>
            <a:r>
              <a:rPr lang="en-US" sz="2745">
                <a:solidFill>
                  <a:srgbClr val="FFFFFF"/>
                </a:solidFill>
                <a:latin typeface="Lato Bold"/>
                <a:ea typeface="Lato Bold"/>
                <a:cs typeface="Lato Bold"/>
                <a:sym typeface="Lato Bold"/>
              </a:rPr>
              <a:t>Efforts at Sacramento State:</a:t>
            </a:r>
          </a:p>
          <a:p>
            <a:pPr marL="592749" lvl="1" indent="-296375" algn="l">
              <a:lnSpc>
                <a:spcPts val="3843"/>
              </a:lnSpc>
              <a:buFont typeface="Arial"/>
              <a:buChar char="•"/>
            </a:pPr>
            <a:r>
              <a:rPr lang="en-US" sz="2745">
                <a:solidFill>
                  <a:srgbClr val="FFFFFF"/>
                </a:solidFill>
                <a:latin typeface="Lato Bold"/>
                <a:ea typeface="Lato Bold"/>
                <a:cs typeface="Lato Bold"/>
                <a:sym typeface="Lato Bold"/>
              </a:rPr>
              <a:t>Collaboration</a:t>
            </a:r>
            <a:r>
              <a:rPr lang="en-US" sz="2745">
                <a:solidFill>
                  <a:srgbClr val="FFFFFF"/>
                </a:solidFill>
                <a:latin typeface="Lato"/>
                <a:ea typeface="Lato"/>
                <a:cs typeface="Lato"/>
                <a:sym typeface="Lato"/>
              </a:rPr>
              <a:t> with campus partners to train front-facing students and staff</a:t>
            </a:r>
          </a:p>
          <a:p>
            <a:pPr marL="592749" lvl="1" indent="-296375" algn="l">
              <a:lnSpc>
                <a:spcPts val="3843"/>
              </a:lnSpc>
              <a:buFont typeface="Arial"/>
              <a:buChar char="•"/>
            </a:pPr>
            <a:r>
              <a:rPr lang="en-US" sz="2745">
                <a:solidFill>
                  <a:srgbClr val="FFFFFF"/>
                </a:solidFill>
                <a:latin typeface="Lato"/>
                <a:ea typeface="Lato"/>
                <a:cs typeface="Lato"/>
                <a:sym typeface="Lato"/>
              </a:rPr>
              <a:t>I</a:t>
            </a:r>
            <a:r>
              <a:rPr lang="en-US" sz="2745">
                <a:solidFill>
                  <a:srgbClr val="FFFFFF"/>
                </a:solidFill>
                <a:latin typeface="Lato Bold"/>
                <a:ea typeface="Lato Bold"/>
                <a:cs typeface="Lato Bold"/>
                <a:sym typeface="Lato Bold"/>
              </a:rPr>
              <a:t>n-person Narcan trainings</a:t>
            </a:r>
            <a:r>
              <a:rPr lang="en-US" sz="2745">
                <a:solidFill>
                  <a:srgbClr val="FFFFFF"/>
                </a:solidFill>
                <a:latin typeface="Lato"/>
                <a:ea typeface="Lato"/>
                <a:cs typeface="Lato"/>
                <a:sym typeface="Lato"/>
              </a:rPr>
              <a:t> for all campus members</a:t>
            </a:r>
          </a:p>
          <a:p>
            <a:pPr marL="592749" lvl="1" indent="-296375" algn="l">
              <a:lnSpc>
                <a:spcPts val="3843"/>
              </a:lnSpc>
              <a:buFont typeface="Arial"/>
              <a:buChar char="•"/>
            </a:pPr>
            <a:r>
              <a:rPr lang="en-US" sz="2745">
                <a:solidFill>
                  <a:srgbClr val="FFFFFF"/>
                </a:solidFill>
                <a:latin typeface="Lato Bold"/>
                <a:ea typeface="Lato Bold"/>
                <a:cs typeface="Lato Bold"/>
                <a:sym typeface="Lato Bold"/>
              </a:rPr>
              <a:t>Asynchronous training</a:t>
            </a:r>
            <a:r>
              <a:rPr lang="en-US" sz="2745">
                <a:solidFill>
                  <a:srgbClr val="FFFFFF"/>
                </a:solidFill>
                <a:latin typeface="Lato"/>
                <a:ea typeface="Lato"/>
                <a:cs typeface="Lato"/>
                <a:sym typeface="Lato"/>
              </a:rPr>
              <a:t> option for individuals who prefer to learn on their own time</a:t>
            </a:r>
          </a:p>
          <a:p>
            <a:pPr marL="592749" lvl="1" indent="-296375" algn="l">
              <a:lnSpc>
                <a:spcPts val="3843"/>
              </a:lnSpc>
              <a:buFont typeface="Arial"/>
              <a:buChar char="•"/>
            </a:pPr>
            <a:r>
              <a:rPr lang="en-US" sz="2745">
                <a:solidFill>
                  <a:srgbClr val="FFFFFF"/>
                </a:solidFill>
                <a:latin typeface="Lato"/>
                <a:ea typeface="Lato"/>
                <a:cs typeface="Lato"/>
                <a:sym typeface="Lato"/>
              </a:rPr>
              <a:t>Narcan units in </a:t>
            </a:r>
            <a:r>
              <a:rPr lang="en-US" sz="2745">
                <a:solidFill>
                  <a:srgbClr val="FFFFFF"/>
                </a:solidFill>
                <a:latin typeface="Lato Bold"/>
                <a:ea typeface="Lato Bold"/>
                <a:cs typeface="Lato Bold"/>
                <a:sym typeface="Lato Bold"/>
              </a:rPr>
              <a:t>AED boxes</a:t>
            </a:r>
            <a:r>
              <a:rPr lang="en-US" sz="2745">
                <a:solidFill>
                  <a:srgbClr val="FFFFFF"/>
                </a:solidFill>
                <a:latin typeface="Lato"/>
                <a:ea typeface="Lato"/>
                <a:cs typeface="Lato"/>
                <a:sym typeface="Lato"/>
              </a:rPr>
              <a:t> throughout campus </a:t>
            </a:r>
            <a:r>
              <a:rPr lang="en-US" sz="2745">
                <a:solidFill>
                  <a:srgbClr val="FFFFFF"/>
                </a:solidFill>
                <a:latin typeface="Lato Bold"/>
                <a:ea typeface="Lato Bold"/>
                <a:cs typeface="Lato Bold"/>
                <a:sym typeface="Lato Bold"/>
              </a:rPr>
              <a:t>for emergency use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43927"/>
        </a:solidFill>
        <a:effectLst/>
      </p:bgPr>
    </p:bg>
    <p:spTree>
      <p:nvGrpSpPr>
        <p:cNvPr id="1" name=""/>
        <p:cNvGrpSpPr/>
        <p:nvPr/>
      </p:nvGrpSpPr>
      <p:grpSpPr>
        <a:xfrm>
          <a:off x="0" y="0"/>
          <a:ext cx="0" cy="0"/>
          <a:chOff x="0" y="0"/>
          <a:chExt cx="0" cy="0"/>
        </a:xfrm>
      </p:grpSpPr>
      <p:grpSp>
        <p:nvGrpSpPr>
          <p:cNvPr id="2" name="Group 2"/>
          <p:cNvGrpSpPr/>
          <p:nvPr/>
        </p:nvGrpSpPr>
        <p:grpSpPr>
          <a:xfrm>
            <a:off x="0" y="4057515"/>
            <a:ext cx="18288000" cy="2670140"/>
            <a:chOff x="0" y="0"/>
            <a:chExt cx="4816593" cy="703247"/>
          </a:xfrm>
        </p:grpSpPr>
        <p:sp>
          <p:nvSpPr>
            <p:cNvPr id="3" name="Freeform 3"/>
            <p:cNvSpPr/>
            <p:nvPr/>
          </p:nvSpPr>
          <p:spPr>
            <a:xfrm>
              <a:off x="0" y="0"/>
              <a:ext cx="4816592" cy="703247"/>
            </a:xfrm>
            <a:custGeom>
              <a:avLst/>
              <a:gdLst/>
              <a:ahLst/>
              <a:cxnLst/>
              <a:rect l="l" t="t" r="r" b="b"/>
              <a:pathLst>
                <a:path w="4816592" h="703247">
                  <a:moveTo>
                    <a:pt x="0" y="0"/>
                  </a:moveTo>
                  <a:lnTo>
                    <a:pt x="4816592" y="0"/>
                  </a:lnTo>
                  <a:lnTo>
                    <a:pt x="4816592" y="703247"/>
                  </a:lnTo>
                  <a:lnTo>
                    <a:pt x="0" y="703247"/>
                  </a:lnTo>
                  <a:close/>
                </a:path>
              </a:pathLst>
            </a:custGeom>
            <a:solidFill>
              <a:srgbClr val="FFFFFF"/>
            </a:solidFill>
          </p:spPr>
        </p:sp>
        <p:sp>
          <p:nvSpPr>
            <p:cNvPr id="4" name="TextBox 4"/>
            <p:cNvSpPr txBox="1"/>
            <p:nvPr/>
          </p:nvSpPr>
          <p:spPr>
            <a:xfrm>
              <a:off x="0" y="-57150"/>
              <a:ext cx="4816593" cy="760397"/>
            </a:xfrm>
            <a:prstGeom prst="rect">
              <a:avLst/>
            </a:prstGeom>
          </p:spPr>
          <p:txBody>
            <a:bodyPr lIns="50800" tIns="50800" rIns="50800" bIns="50800" rtlCol="0" anchor="ctr"/>
            <a:lstStyle/>
            <a:p>
              <a:pPr algn="ctr">
                <a:lnSpc>
                  <a:spcPts val="2556"/>
                </a:lnSpc>
              </a:pPr>
              <a:endParaRPr/>
            </a:p>
          </p:txBody>
        </p:sp>
      </p:grpSp>
      <p:sp>
        <p:nvSpPr>
          <p:cNvPr id="5" name="TextBox 5"/>
          <p:cNvSpPr txBox="1"/>
          <p:nvPr/>
        </p:nvSpPr>
        <p:spPr>
          <a:xfrm>
            <a:off x="1038225" y="971550"/>
            <a:ext cx="16462326" cy="2424112"/>
          </a:xfrm>
          <a:prstGeom prst="rect">
            <a:avLst/>
          </a:prstGeom>
        </p:spPr>
        <p:txBody>
          <a:bodyPr lIns="0" tIns="0" rIns="0" bIns="0" rtlCol="0" anchor="t">
            <a:spAutoFit/>
          </a:bodyPr>
          <a:lstStyle/>
          <a:p>
            <a:pPr algn="l">
              <a:lnSpc>
                <a:spcPts val="9120"/>
              </a:lnSpc>
            </a:pPr>
            <a:r>
              <a:rPr lang="en-US" sz="7600" u="sng">
                <a:solidFill>
                  <a:srgbClr val="FFFFFF"/>
                </a:solidFill>
                <a:latin typeface="Libra Sans Bold"/>
                <a:ea typeface="Libra Sans Bold"/>
                <a:cs typeface="Libra Sans Bold"/>
                <a:sym typeface="Libra Sans Bold"/>
              </a:rPr>
              <a:t>Student safety: fentanyl test strips </a:t>
            </a:r>
          </a:p>
          <a:p>
            <a:pPr marL="0" lvl="0" indent="0" algn="l">
              <a:lnSpc>
                <a:spcPts val="9120"/>
              </a:lnSpc>
              <a:spcBef>
                <a:spcPct val="0"/>
              </a:spcBef>
            </a:pPr>
            <a:r>
              <a:rPr lang="en-US" sz="7600">
                <a:solidFill>
                  <a:srgbClr val="FFFFFF"/>
                </a:solidFill>
                <a:latin typeface="Libra Sans"/>
                <a:ea typeface="Libra Sans"/>
                <a:cs typeface="Libra Sans"/>
                <a:sym typeface="Libra Sans"/>
              </a:rPr>
              <a:t>(AB 461)</a:t>
            </a:r>
          </a:p>
        </p:txBody>
      </p:sp>
      <p:sp>
        <p:nvSpPr>
          <p:cNvPr id="6" name="Freeform 6"/>
          <p:cNvSpPr/>
          <p:nvPr/>
        </p:nvSpPr>
        <p:spPr>
          <a:xfrm>
            <a:off x="15915190" y="9099296"/>
            <a:ext cx="1953024" cy="971998"/>
          </a:xfrm>
          <a:custGeom>
            <a:avLst/>
            <a:gdLst/>
            <a:ahLst/>
            <a:cxnLst/>
            <a:rect l="l" t="t" r="r" b="b"/>
            <a:pathLst>
              <a:path w="1953024" h="971998">
                <a:moveTo>
                  <a:pt x="0" y="0"/>
                </a:moveTo>
                <a:lnTo>
                  <a:pt x="1953025" y="0"/>
                </a:lnTo>
                <a:lnTo>
                  <a:pt x="1953025" y="971998"/>
                </a:lnTo>
                <a:lnTo>
                  <a:pt x="0" y="971998"/>
                </a:lnTo>
                <a:lnTo>
                  <a:pt x="0" y="0"/>
                </a:lnTo>
                <a:close/>
              </a:path>
            </a:pathLst>
          </a:custGeom>
          <a:blipFill>
            <a:blip r:embed="rId3"/>
            <a:stretch>
              <a:fillRect/>
            </a:stretch>
          </a:blipFill>
        </p:spPr>
      </p:sp>
      <p:sp>
        <p:nvSpPr>
          <p:cNvPr id="7" name="Freeform 7"/>
          <p:cNvSpPr/>
          <p:nvPr/>
        </p:nvSpPr>
        <p:spPr>
          <a:xfrm>
            <a:off x="13986332"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TextBox 8"/>
          <p:cNvSpPr txBox="1"/>
          <p:nvPr/>
        </p:nvSpPr>
        <p:spPr>
          <a:xfrm>
            <a:off x="1028700" y="4238870"/>
            <a:ext cx="12957632" cy="1976755"/>
          </a:xfrm>
          <a:prstGeom prst="rect">
            <a:avLst/>
          </a:prstGeom>
        </p:spPr>
        <p:txBody>
          <a:bodyPr lIns="0" tIns="0" rIns="0" bIns="0" rtlCol="0" anchor="t">
            <a:spAutoFit/>
          </a:bodyPr>
          <a:lstStyle/>
          <a:p>
            <a:pPr marL="604521" lvl="1" indent="-302261" algn="l">
              <a:lnSpc>
                <a:spcPts val="3920"/>
              </a:lnSpc>
              <a:buFont typeface="Arial"/>
              <a:buChar char="•"/>
            </a:pPr>
            <a:r>
              <a:rPr lang="en-US" sz="2800">
                <a:solidFill>
                  <a:srgbClr val="043927"/>
                </a:solidFill>
                <a:latin typeface="Lato"/>
                <a:ea typeface="Lato"/>
                <a:cs typeface="Lato"/>
                <a:sym typeface="Lato"/>
              </a:rPr>
              <a:t>Required to provide information about the use and location of fentanyl test strips as part of established campus orientations and to notify students of the presence and location of fentanyl test strips. </a:t>
            </a:r>
          </a:p>
          <a:p>
            <a:pPr marL="604521" lvl="1" indent="-302261" algn="l">
              <a:lnSpc>
                <a:spcPts val="3920"/>
              </a:lnSpc>
              <a:buFont typeface="Arial"/>
              <a:buChar char="•"/>
            </a:pPr>
            <a:r>
              <a:rPr lang="en-US" sz="2800">
                <a:solidFill>
                  <a:srgbClr val="043927"/>
                </a:solidFill>
                <a:latin typeface="Lato"/>
                <a:ea typeface="Lato"/>
                <a:cs typeface="Lato"/>
                <a:sym typeface="Lato"/>
              </a:rPr>
              <a:t>Each campus health center required to stock and distribute fentanyl test strips.</a:t>
            </a:r>
          </a:p>
        </p:txBody>
      </p:sp>
      <p:sp>
        <p:nvSpPr>
          <p:cNvPr id="9" name="TextBox 9"/>
          <p:cNvSpPr txBox="1"/>
          <p:nvPr/>
        </p:nvSpPr>
        <p:spPr>
          <a:xfrm>
            <a:off x="1028700" y="7060608"/>
            <a:ext cx="14193947" cy="2902065"/>
          </a:xfrm>
          <a:prstGeom prst="rect">
            <a:avLst/>
          </a:prstGeom>
        </p:spPr>
        <p:txBody>
          <a:bodyPr lIns="0" tIns="0" rIns="0" bIns="0" rtlCol="0" anchor="t">
            <a:spAutoFit/>
          </a:bodyPr>
          <a:lstStyle/>
          <a:p>
            <a:pPr algn="l">
              <a:lnSpc>
                <a:spcPts val="3843"/>
              </a:lnSpc>
            </a:pPr>
            <a:r>
              <a:rPr lang="en-US" sz="2745" dirty="0">
                <a:solidFill>
                  <a:srgbClr val="FFFFFF"/>
                </a:solidFill>
                <a:latin typeface="Lato Bold"/>
                <a:ea typeface="Lato Bold"/>
                <a:cs typeface="Lato Bold"/>
                <a:sym typeface="Lato Bold"/>
              </a:rPr>
              <a:t>Efforts at Sacramento State:</a:t>
            </a:r>
          </a:p>
          <a:p>
            <a:pPr marL="592749" lvl="1" indent="-296375" algn="l">
              <a:lnSpc>
                <a:spcPts val="3843"/>
              </a:lnSpc>
              <a:buFont typeface="Arial"/>
              <a:buChar char="•"/>
            </a:pPr>
            <a:r>
              <a:rPr lang="en-US" sz="2745" dirty="0">
                <a:solidFill>
                  <a:srgbClr val="FFFFFF"/>
                </a:solidFill>
                <a:latin typeface="Lato Bold"/>
                <a:ea typeface="Lato Bold"/>
                <a:cs typeface="Lato Bold"/>
                <a:sym typeface="Lato Bold"/>
              </a:rPr>
              <a:t>Collaboration</a:t>
            </a:r>
            <a:r>
              <a:rPr lang="en-US" sz="2745" dirty="0">
                <a:solidFill>
                  <a:srgbClr val="FFFFFF"/>
                </a:solidFill>
                <a:latin typeface="Lato"/>
                <a:ea typeface="Lato"/>
                <a:cs typeface="Lato"/>
                <a:sym typeface="Lato"/>
              </a:rPr>
              <a:t> with campus partners to train front-facing students and staff</a:t>
            </a:r>
          </a:p>
          <a:p>
            <a:pPr marL="592749" lvl="1" indent="-296375" algn="l">
              <a:lnSpc>
                <a:spcPts val="3843"/>
              </a:lnSpc>
              <a:buFont typeface="Arial"/>
              <a:buChar char="•"/>
            </a:pPr>
            <a:r>
              <a:rPr lang="en-US" sz="2745" dirty="0">
                <a:solidFill>
                  <a:srgbClr val="FFFFFF"/>
                </a:solidFill>
                <a:latin typeface="Lato"/>
                <a:ea typeface="Lato"/>
                <a:cs typeface="Lato"/>
                <a:sym typeface="Lato"/>
              </a:rPr>
              <a:t>I</a:t>
            </a:r>
            <a:r>
              <a:rPr lang="en-US" sz="2745" dirty="0">
                <a:solidFill>
                  <a:srgbClr val="FFFFFF"/>
                </a:solidFill>
                <a:latin typeface="Lato Bold"/>
                <a:ea typeface="Lato Bold"/>
                <a:cs typeface="Lato Bold"/>
                <a:sym typeface="Lato Bold"/>
              </a:rPr>
              <a:t>n-person Narcan trainings to include fentanyl test strip information and education</a:t>
            </a:r>
            <a:r>
              <a:rPr lang="en-US" sz="2745" dirty="0">
                <a:solidFill>
                  <a:srgbClr val="FFFFFF"/>
                </a:solidFill>
                <a:latin typeface="Lato"/>
                <a:ea typeface="Lato"/>
                <a:cs typeface="Lato"/>
                <a:sym typeface="Lato"/>
              </a:rPr>
              <a:t> for all campus members</a:t>
            </a:r>
          </a:p>
          <a:p>
            <a:pPr marL="592749" lvl="1" indent="-296375" algn="l">
              <a:lnSpc>
                <a:spcPts val="3843"/>
              </a:lnSpc>
              <a:buFont typeface="Arial"/>
              <a:buChar char="•"/>
            </a:pPr>
            <a:r>
              <a:rPr lang="en-US" sz="2745" dirty="0">
                <a:solidFill>
                  <a:srgbClr val="FFFFFF"/>
                </a:solidFill>
                <a:latin typeface="Lato Bold"/>
                <a:ea typeface="Lato Bold"/>
                <a:cs typeface="Lato Bold"/>
                <a:sym typeface="Lato Bold"/>
              </a:rPr>
              <a:t>Asynchronous training</a:t>
            </a:r>
            <a:r>
              <a:rPr lang="en-US" sz="2745" dirty="0">
                <a:solidFill>
                  <a:srgbClr val="FFFFFF"/>
                </a:solidFill>
                <a:latin typeface="Lato"/>
                <a:ea typeface="Lato"/>
                <a:cs typeface="Lato"/>
                <a:sym typeface="Lato"/>
              </a:rPr>
              <a:t> option for individuals who prefer to learn on their own time</a:t>
            </a:r>
          </a:p>
          <a:p>
            <a:pPr marL="592749" lvl="1" indent="-296375" algn="l">
              <a:lnSpc>
                <a:spcPts val="3843"/>
              </a:lnSpc>
              <a:buFont typeface="Arial"/>
              <a:buChar char="•"/>
            </a:pPr>
            <a:r>
              <a:rPr lang="en-US" sz="2745" dirty="0">
                <a:solidFill>
                  <a:srgbClr val="FFFFFF"/>
                </a:solidFill>
                <a:latin typeface="Lato Bold"/>
                <a:ea typeface="Lato Bold"/>
                <a:cs typeface="Lato Bold"/>
                <a:sym typeface="Lato Bold"/>
              </a:rPr>
              <a:t>Fentanyl test strips available</a:t>
            </a:r>
            <a:r>
              <a:rPr lang="en-US" sz="2745" dirty="0">
                <a:solidFill>
                  <a:srgbClr val="FFFFFF"/>
                </a:solidFill>
                <a:latin typeface="Lato"/>
                <a:ea typeface="Lato"/>
                <a:cs typeface="Lato"/>
                <a:sym typeface="Lato"/>
              </a:rPr>
              <a:t> for students and campus community in health center.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43927"/>
        </a:solidFill>
        <a:effectLst/>
      </p:bgPr>
    </p:bg>
    <p:spTree>
      <p:nvGrpSpPr>
        <p:cNvPr id="1" name=""/>
        <p:cNvGrpSpPr/>
        <p:nvPr/>
      </p:nvGrpSpPr>
      <p:grpSpPr>
        <a:xfrm>
          <a:off x="0" y="0"/>
          <a:ext cx="0" cy="0"/>
          <a:chOff x="0" y="0"/>
          <a:chExt cx="0" cy="0"/>
        </a:xfrm>
      </p:grpSpPr>
      <p:sp>
        <p:nvSpPr>
          <p:cNvPr id="2" name="AutoShape 3">
            <a:extLst>
              <a:ext uri="{FF2B5EF4-FFF2-40B4-BE49-F238E27FC236}">
                <a16:creationId xmlns:a16="http://schemas.microsoft.com/office/drawing/2014/main" id="{E34BBF1A-6256-4C92-BCF0-0887F06513D4}"/>
              </a:ext>
            </a:extLst>
          </p:cNvPr>
          <p:cNvSpPr/>
          <p:nvPr/>
        </p:nvSpPr>
        <p:spPr>
          <a:xfrm>
            <a:off x="1028700" y="4526280"/>
            <a:ext cx="6323388" cy="66969"/>
          </a:xfrm>
          <a:prstGeom prst="rect">
            <a:avLst/>
          </a:prstGeom>
          <a:solidFill>
            <a:srgbClr val="E6B711"/>
          </a:solidFill>
        </p:spPr>
      </p:sp>
      <p:sp>
        <p:nvSpPr>
          <p:cNvPr id="3" name="TextBox 4">
            <a:extLst>
              <a:ext uri="{FF2B5EF4-FFF2-40B4-BE49-F238E27FC236}">
                <a16:creationId xmlns:a16="http://schemas.microsoft.com/office/drawing/2014/main" id="{19B43800-641C-4D2C-A3A5-B3F9AB896FB5}"/>
              </a:ext>
            </a:extLst>
          </p:cNvPr>
          <p:cNvSpPr txBox="1"/>
          <p:nvPr/>
        </p:nvSpPr>
        <p:spPr>
          <a:xfrm>
            <a:off x="1028700" y="923925"/>
            <a:ext cx="6560820" cy="3310227"/>
          </a:xfrm>
          <a:prstGeom prst="rect">
            <a:avLst/>
          </a:prstGeom>
        </p:spPr>
        <p:txBody>
          <a:bodyPr lIns="0" tIns="0" rIns="0" bIns="0" rtlCol="0" anchor="t">
            <a:spAutoFit/>
          </a:bodyPr>
          <a:lstStyle/>
          <a:p>
            <a:pPr algn="l">
              <a:lnSpc>
                <a:spcPts val="12885"/>
              </a:lnSpc>
            </a:pPr>
            <a:r>
              <a:rPr lang="en-US" sz="10146" spc="-101" dirty="0">
                <a:solidFill>
                  <a:schemeClr val="bg1"/>
                </a:solidFill>
                <a:latin typeface="Libra Sans Bold Italics"/>
                <a:ea typeface="Libra Sans Bold Italics"/>
                <a:cs typeface="Libra Sans Bold Italics"/>
                <a:sym typeface="Libra Sans Bold Italics"/>
              </a:rPr>
              <a:t>Learning Objectives</a:t>
            </a:r>
          </a:p>
        </p:txBody>
      </p:sp>
      <p:sp>
        <p:nvSpPr>
          <p:cNvPr id="4" name="TextBox 5">
            <a:extLst>
              <a:ext uri="{FF2B5EF4-FFF2-40B4-BE49-F238E27FC236}">
                <a16:creationId xmlns:a16="http://schemas.microsoft.com/office/drawing/2014/main" id="{B0545C4D-E15F-4AAD-BF90-E2B09831B7C8}"/>
              </a:ext>
            </a:extLst>
          </p:cNvPr>
          <p:cNvSpPr txBox="1"/>
          <p:nvPr/>
        </p:nvSpPr>
        <p:spPr>
          <a:xfrm>
            <a:off x="9362871" y="272852"/>
            <a:ext cx="8312208" cy="9284080"/>
          </a:xfrm>
          <a:prstGeom prst="rect">
            <a:avLst/>
          </a:prstGeom>
        </p:spPr>
        <p:txBody>
          <a:bodyPr lIns="0" tIns="0" rIns="0" bIns="0" rtlCol="0" anchor="t">
            <a:spAutoFit/>
          </a:bodyPr>
          <a:lstStyle/>
          <a:p>
            <a:pPr marL="781051" lvl="1" indent="-457200">
              <a:lnSpc>
                <a:spcPts val="4260"/>
              </a:lnSpc>
              <a:buFont typeface="Arial" panose="020B0604020202020204" pitchFamily="34" charset="0"/>
              <a:buChar char="•"/>
            </a:pPr>
            <a:r>
              <a:rPr lang="en-US" sz="3000" spc="-30" dirty="0">
                <a:solidFill>
                  <a:srgbClr val="FFFFFF"/>
                </a:solidFill>
                <a:latin typeface="Libra Sans"/>
                <a:ea typeface="Libra Sans"/>
                <a:cs typeface="Libra Sans"/>
                <a:sym typeface="Libra Sans"/>
              </a:rPr>
              <a:t>Discuss the </a:t>
            </a:r>
            <a:r>
              <a:rPr lang="en-US" sz="3000" spc="-30" dirty="0">
                <a:solidFill>
                  <a:srgbClr val="FFFFFF"/>
                </a:solidFill>
                <a:latin typeface="Libra Sans Bold"/>
                <a:ea typeface="Libra Sans Bold"/>
                <a:cs typeface="Libra Sans Bold"/>
                <a:sym typeface="Libra Sans Bold"/>
              </a:rPr>
              <a:t>Campus Opioid Safety Act (SB 367), Student safety: fentanyl test strips (AB 461) </a:t>
            </a:r>
            <a:r>
              <a:rPr lang="en-US" sz="3000" spc="-30" dirty="0">
                <a:solidFill>
                  <a:srgbClr val="FFFFFF"/>
                </a:solidFill>
                <a:latin typeface="Libra Sans"/>
                <a:ea typeface="Libra Sans"/>
                <a:cs typeface="Libra Sans"/>
                <a:sym typeface="Libra Sans"/>
              </a:rPr>
              <a:t>and Sac State's </a:t>
            </a:r>
            <a:r>
              <a:rPr lang="en-US" sz="3000" spc="-30" dirty="0">
                <a:solidFill>
                  <a:srgbClr val="FFFFFF"/>
                </a:solidFill>
                <a:latin typeface="Libra Sans Bold"/>
                <a:ea typeface="Libra Sans Bold"/>
                <a:cs typeface="Libra Sans Bold"/>
                <a:sym typeface="Libra Sans Bold"/>
              </a:rPr>
              <a:t>prevention efforts</a:t>
            </a:r>
          </a:p>
          <a:p>
            <a:pPr marL="647703" lvl="1" indent="-323852" algn="l">
              <a:lnSpc>
                <a:spcPts val="4260"/>
              </a:lnSpc>
              <a:buFont typeface="Arial"/>
              <a:buChar char="•"/>
            </a:pPr>
            <a:r>
              <a:rPr lang="en-US" sz="3000" spc="-30" dirty="0">
                <a:solidFill>
                  <a:srgbClr val="FFFFFF"/>
                </a:solidFill>
                <a:latin typeface="Libra Sans"/>
                <a:ea typeface="Libra Sans"/>
                <a:cs typeface="Libra Sans"/>
                <a:sym typeface="Libra Sans"/>
              </a:rPr>
              <a:t>Learn about the </a:t>
            </a:r>
            <a:r>
              <a:rPr lang="en-US" sz="3000" spc="-30" dirty="0">
                <a:solidFill>
                  <a:srgbClr val="FFFFFF"/>
                </a:solidFill>
                <a:latin typeface="Libra Sans Bold"/>
                <a:ea typeface="Libra Sans Bold"/>
                <a:cs typeface="Libra Sans Bold"/>
                <a:sym typeface="Libra Sans Bold"/>
              </a:rPr>
              <a:t>opioid epidemic</a:t>
            </a:r>
            <a:r>
              <a:rPr lang="en-US" sz="3000" spc="-30" dirty="0">
                <a:solidFill>
                  <a:srgbClr val="FFFFFF"/>
                </a:solidFill>
                <a:latin typeface="Libra Sans"/>
                <a:ea typeface="Libra Sans"/>
                <a:cs typeface="Libra Sans"/>
                <a:sym typeface="Libra Sans"/>
              </a:rPr>
              <a:t> and the </a:t>
            </a:r>
            <a:r>
              <a:rPr lang="en-US" sz="3000" spc="-30" dirty="0">
                <a:solidFill>
                  <a:srgbClr val="FFFFFF"/>
                </a:solidFill>
                <a:latin typeface="Libra Sans Bold"/>
                <a:ea typeface="Libra Sans Bold"/>
                <a:cs typeface="Libra Sans Bold"/>
                <a:sym typeface="Libra Sans Bold"/>
              </a:rPr>
              <a:t>impact</a:t>
            </a:r>
            <a:r>
              <a:rPr lang="en-US" sz="3000" spc="-30" dirty="0">
                <a:solidFill>
                  <a:srgbClr val="FFFFFF"/>
                </a:solidFill>
                <a:latin typeface="Libra Sans"/>
                <a:ea typeface="Libra Sans"/>
                <a:cs typeface="Libra Sans"/>
                <a:sym typeface="Libra Sans"/>
              </a:rPr>
              <a:t> on our community</a:t>
            </a:r>
          </a:p>
          <a:p>
            <a:pPr marL="647703" lvl="1" indent="-323852" algn="l">
              <a:lnSpc>
                <a:spcPts val="4260"/>
              </a:lnSpc>
              <a:buFont typeface="Arial"/>
              <a:buChar char="•"/>
            </a:pPr>
            <a:r>
              <a:rPr lang="en-US" sz="3000" spc="-30" dirty="0">
                <a:solidFill>
                  <a:srgbClr val="FFFFFF"/>
                </a:solidFill>
                <a:latin typeface="Libra Sans"/>
                <a:ea typeface="Libra Sans"/>
                <a:cs typeface="Libra Sans"/>
                <a:sym typeface="Libra Sans"/>
              </a:rPr>
              <a:t>Understand what </a:t>
            </a:r>
            <a:r>
              <a:rPr lang="en-US" sz="3000" spc="-30" dirty="0">
                <a:solidFill>
                  <a:srgbClr val="FFFFFF"/>
                </a:solidFill>
                <a:latin typeface="Libra Sans Bold"/>
                <a:ea typeface="Libra Sans Bold"/>
                <a:cs typeface="Libra Sans Bold"/>
                <a:sym typeface="Libra Sans Bold"/>
              </a:rPr>
              <a:t>opioids</a:t>
            </a:r>
            <a:r>
              <a:rPr lang="en-US" sz="3000" spc="-30" dirty="0">
                <a:solidFill>
                  <a:srgbClr val="FFFFFF"/>
                </a:solidFill>
                <a:latin typeface="Libra Sans"/>
                <a:ea typeface="Libra Sans"/>
                <a:cs typeface="Libra Sans"/>
                <a:sym typeface="Libra Sans"/>
              </a:rPr>
              <a:t> are and what they are used for</a:t>
            </a:r>
          </a:p>
          <a:p>
            <a:pPr marL="647703" lvl="1" indent="-323852" algn="l">
              <a:lnSpc>
                <a:spcPts val="4260"/>
              </a:lnSpc>
              <a:buFont typeface="Arial"/>
              <a:buChar char="•"/>
            </a:pPr>
            <a:r>
              <a:rPr lang="en-US" sz="3000" spc="-30" dirty="0">
                <a:solidFill>
                  <a:srgbClr val="FFFFFF"/>
                </a:solidFill>
                <a:latin typeface="Libra Sans"/>
                <a:ea typeface="Libra Sans"/>
                <a:cs typeface="Libra Sans"/>
                <a:sym typeface="Libra Sans"/>
              </a:rPr>
              <a:t>Learn about </a:t>
            </a:r>
            <a:r>
              <a:rPr lang="en-US" sz="3000" spc="-30" dirty="0">
                <a:solidFill>
                  <a:srgbClr val="FFFFFF"/>
                </a:solidFill>
                <a:latin typeface="Libra Sans Bold"/>
                <a:ea typeface="Libra Sans Bold"/>
                <a:cs typeface="Libra Sans Bold"/>
                <a:sym typeface="Libra Sans Bold"/>
              </a:rPr>
              <a:t>naloxone/Narcan</a:t>
            </a:r>
            <a:r>
              <a:rPr lang="en-US" sz="3000" spc="-30" dirty="0">
                <a:solidFill>
                  <a:srgbClr val="FFFFFF"/>
                </a:solidFill>
                <a:latin typeface="Libra Sans"/>
                <a:ea typeface="Libra Sans"/>
                <a:cs typeface="Libra Sans"/>
                <a:sym typeface="Libra Sans"/>
              </a:rPr>
              <a:t> and how to administer it</a:t>
            </a:r>
          </a:p>
          <a:p>
            <a:pPr marL="647703" lvl="1" indent="-323852" algn="l">
              <a:lnSpc>
                <a:spcPts val="4260"/>
              </a:lnSpc>
              <a:buFont typeface="Arial"/>
              <a:buChar char="•"/>
            </a:pPr>
            <a:r>
              <a:rPr lang="en-US" sz="3000" spc="-30" dirty="0">
                <a:solidFill>
                  <a:srgbClr val="FFFFFF"/>
                </a:solidFill>
                <a:latin typeface="Libra Sans"/>
                <a:ea typeface="Libra Sans"/>
                <a:cs typeface="Libra Sans"/>
                <a:sym typeface="Libra Sans"/>
              </a:rPr>
              <a:t>Learn about </a:t>
            </a:r>
            <a:r>
              <a:rPr lang="en-US" sz="3000" spc="-30" dirty="0">
                <a:solidFill>
                  <a:srgbClr val="FFFFFF"/>
                </a:solidFill>
                <a:latin typeface="Libra Sans Bold"/>
                <a:ea typeface="Libra Sans Bold"/>
                <a:cs typeface="Libra Sans Bold"/>
                <a:sym typeface="Libra Sans Bold"/>
              </a:rPr>
              <a:t>fentanyl test strips</a:t>
            </a:r>
            <a:r>
              <a:rPr lang="en-US" sz="3000" spc="-30" dirty="0">
                <a:solidFill>
                  <a:srgbClr val="FFFFFF"/>
                </a:solidFill>
                <a:latin typeface="Libra Sans"/>
                <a:ea typeface="Libra Sans"/>
                <a:cs typeface="Libra Sans"/>
                <a:sym typeface="Libra Sans"/>
              </a:rPr>
              <a:t>, the safety risks of use, how to use them properly for overdose prevention.</a:t>
            </a:r>
          </a:p>
          <a:p>
            <a:pPr marL="647703" lvl="1" indent="-323852" algn="l">
              <a:lnSpc>
                <a:spcPts val="4260"/>
              </a:lnSpc>
              <a:buFont typeface="Arial"/>
              <a:buChar char="•"/>
            </a:pPr>
            <a:r>
              <a:rPr lang="en-US" sz="3000" spc="-30" dirty="0">
                <a:solidFill>
                  <a:srgbClr val="FFFFFF"/>
                </a:solidFill>
                <a:latin typeface="Libra Sans"/>
                <a:ea typeface="Libra Sans"/>
                <a:cs typeface="Libra Sans"/>
                <a:sym typeface="Libra Sans"/>
              </a:rPr>
              <a:t>Identify the </a:t>
            </a:r>
            <a:r>
              <a:rPr lang="en-US" sz="3000" spc="-30" dirty="0">
                <a:solidFill>
                  <a:srgbClr val="FFFFFF"/>
                </a:solidFill>
                <a:latin typeface="Libra Sans Bold"/>
                <a:ea typeface="Libra Sans Bold"/>
                <a:cs typeface="Libra Sans Bold"/>
                <a:sym typeface="Libra Sans Bold"/>
              </a:rPr>
              <a:t>signs and symptoms of opioid overdose</a:t>
            </a:r>
          </a:p>
          <a:p>
            <a:pPr marL="647703" lvl="1" indent="-323852" algn="l">
              <a:lnSpc>
                <a:spcPts val="4260"/>
              </a:lnSpc>
              <a:buFont typeface="Arial"/>
              <a:buChar char="•"/>
            </a:pPr>
            <a:r>
              <a:rPr lang="en-US" sz="3000" spc="-30" dirty="0">
                <a:solidFill>
                  <a:srgbClr val="FFFFFF"/>
                </a:solidFill>
                <a:latin typeface="Libra Sans"/>
                <a:ea typeface="Libra Sans"/>
                <a:cs typeface="Libra Sans"/>
                <a:sym typeface="Libra Sans"/>
              </a:rPr>
              <a:t>Identify on- and off-campus resources to </a:t>
            </a:r>
            <a:r>
              <a:rPr lang="en-US" sz="3000" spc="-30" dirty="0">
                <a:solidFill>
                  <a:srgbClr val="FFFFFF"/>
                </a:solidFill>
                <a:latin typeface="Libra Sans Bold"/>
                <a:ea typeface="Libra Sans Bold"/>
                <a:cs typeface="Libra Sans Bold"/>
                <a:sym typeface="Libra Sans Bold"/>
              </a:rPr>
              <a:t>obtain free naloxone/Narcan and </a:t>
            </a:r>
          </a:p>
          <a:p>
            <a:pPr algn="l">
              <a:lnSpc>
                <a:spcPts val="4260"/>
              </a:lnSpc>
            </a:pPr>
            <a:r>
              <a:rPr lang="en-US" sz="3000" spc="-30" dirty="0">
                <a:solidFill>
                  <a:srgbClr val="FFFFFF"/>
                </a:solidFill>
                <a:latin typeface="Libra Sans Bold"/>
                <a:ea typeface="Libra Sans Bold"/>
                <a:cs typeface="Libra Sans Bold"/>
                <a:sym typeface="Libra Sans Bold"/>
              </a:rPr>
              <a:t>      fentanyl test strips. </a:t>
            </a:r>
          </a:p>
        </p:txBody>
      </p:sp>
      <p:sp>
        <p:nvSpPr>
          <p:cNvPr id="5" name="Freeform 6">
            <a:extLst>
              <a:ext uri="{FF2B5EF4-FFF2-40B4-BE49-F238E27FC236}">
                <a16:creationId xmlns:a16="http://schemas.microsoft.com/office/drawing/2014/main" id="{1A2B641B-7658-4194-9DAE-2BB24B2C88CF}"/>
              </a:ext>
            </a:extLst>
          </p:cNvPr>
          <p:cNvSpPr/>
          <p:nvPr/>
        </p:nvSpPr>
        <p:spPr>
          <a:xfrm>
            <a:off x="16282788" y="9315002"/>
            <a:ext cx="1953024" cy="971998"/>
          </a:xfrm>
          <a:custGeom>
            <a:avLst/>
            <a:gdLst/>
            <a:ahLst/>
            <a:cxnLst/>
            <a:rect l="l" t="t" r="r" b="b"/>
            <a:pathLst>
              <a:path w="1953024" h="971998">
                <a:moveTo>
                  <a:pt x="0" y="0"/>
                </a:moveTo>
                <a:lnTo>
                  <a:pt x="1953024" y="0"/>
                </a:lnTo>
                <a:lnTo>
                  <a:pt x="1953024" y="971998"/>
                </a:lnTo>
                <a:lnTo>
                  <a:pt x="0" y="971998"/>
                </a:lnTo>
                <a:lnTo>
                  <a:pt x="0" y="0"/>
                </a:lnTo>
                <a:close/>
              </a:path>
            </a:pathLst>
          </a:custGeom>
          <a:blipFill>
            <a:blip r:embed="rId2"/>
            <a:stretch>
              <a:fillRect/>
            </a:stretch>
          </a:blipFill>
        </p:spPr>
      </p:sp>
    </p:spTree>
    <p:extLst>
      <p:ext uri="{BB962C8B-B14F-4D97-AF65-F5344CB8AC3E}">
        <p14:creationId xmlns:p14="http://schemas.microsoft.com/office/powerpoint/2010/main" val="353722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43927"/>
        </a:solidFill>
        <a:effectLst/>
      </p:bgPr>
    </p:bg>
    <p:spTree>
      <p:nvGrpSpPr>
        <p:cNvPr id="1" name=""/>
        <p:cNvGrpSpPr/>
        <p:nvPr/>
      </p:nvGrpSpPr>
      <p:grpSpPr>
        <a:xfrm>
          <a:off x="0" y="0"/>
          <a:ext cx="0" cy="0"/>
          <a:chOff x="0" y="0"/>
          <a:chExt cx="0" cy="0"/>
        </a:xfrm>
      </p:grpSpPr>
      <p:sp>
        <p:nvSpPr>
          <p:cNvPr id="2" name="AutoShape 2"/>
          <p:cNvSpPr/>
          <p:nvPr/>
        </p:nvSpPr>
        <p:spPr>
          <a:xfrm>
            <a:off x="685800" y="1924050"/>
            <a:ext cx="17068800" cy="6438900"/>
          </a:xfrm>
          <a:prstGeom prst="rect">
            <a:avLst/>
          </a:prstGeom>
          <a:solidFill>
            <a:srgbClr val="F6F6F6"/>
          </a:solidFill>
        </p:spPr>
        <p:txBody>
          <a:bodyPr/>
          <a:lstStyle/>
          <a:p>
            <a:r>
              <a:rPr lang="en-US" sz="4000" dirty="0"/>
              <a:t>Narcan Trainings begin in August 2023</a:t>
            </a:r>
          </a:p>
          <a:p>
            <a:pPr marL="571500" indent="-571500">
              <a:buFont typeface="Arial" panose="020B0604020202020204" pitchFamily="34" charset="0"/>
              <a:buChar char="•"/>
            </a:pPr>
            <a:r>
              <a:rPr lang="en-US" sz="4000" dirty="0"/>
              <a:t>In-person Trainings - 291</a:t>
            </a:r>
          </a:p>
          <a:p>
            <a:pPr marL="571500" indent="-571500">
              <a:buFont typeface="Arial" panose="020B0604020202020204" pitchFamily="34" charset="0"/>
              <a:buChar char="•"/>
            </a:pPr>
            <a:r>
              <a:rPr lang="en-US" sz="4000" dirty="0"/>
              <a:t>Virtual, Asynchronous Trainings – 457</a:t>
            </a:r>
          </a:p>
          <a:p>
            <a:pPr marL="571500" indent="-571500">
              <a:buFont typeface="Arial" panose="020B0604020202020204" pitchFamily="34" charset="0"/>
              <a:buChar char="•"/>
            </a:pPr>
            <a:r>
              <a:rPr lang="en-US" sz="4000" dirty="0"/>
              <a:t>Total = 748 people trained on campus to on how to administer Narcan</a:t>
            </a:r>
          </a:p>
          <a:p>
            <a:endParaRPr lang="en-US" sz="4000" dirty="0"/>
          </a:p>
          <a:p>
            <a:r>
              <a:rPr lang="en-US" sz="4000" dirty="0"/>
              <a:t>Feedback from participants:</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77% of participants now understand what opioids are and what they are used for</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85% of participants felt like they were aware of the Campus Safety Act (SB 367) and Sac State’s prevention </a:t>
            </a:r>
          </a:p>
          <a:p>
            <a:pPr marL="342900" marR="0" lvl="0" indent="-342900">
              <a:lnSpc>
                <a:spcPct val="107000"/>
              </a:lnSpc>
              <a:spcBef>
                <a:spcPts val="0"/>
              </a:spcBef>
              <a:spcAft>
                <a:spcPts val="0"/>
              </a:spcAft>
              <a:buFont typeface="Symbol" panose="05050102010706020507" pitchFamily="18" charset="2"/>
              <a:buChar char=""/>
            </a:pPr>
            <a:r>
              <a:rPr lang="en-US" sz="3200" dirty="0">
                <a:effectLst/>
                <a:latin typeface="Calibri" panose="020F0502020204030204" pitchFamily="34" charset="0"/>
                <a:ea typeface="Calibri" panose="020F0502020204030204" pitchFamily="34" charset="0"/>
                <a:cs typeface="Times New Roman" panose="02020603050405020304" pitchFamily="18" charset="0"/>
              </a:rPr>
              <a:t>84% of participants said they know what naloxone/Narcan is and how to properly administer it </a:t>
            </a:r>
          </a:p>
          <a:p>
            <a:r>
              <a:rPr lang="en-US" sz="4000" dirty="0"/>
              <a:t> </a:t>
            </a:r>
          </a:p>
        </p:txBody>
      </p:sp>
      <p:sp>
        <p:nvSpPr>
          <p:cNvPr id="5" name="Freeform 5"/>
          <p:cNvSpPr/>
          <p:nvPr/>
        </p:nvSpPr>
        <p:spPr>
          <a:xfrm>
            <a:off x="15915190" y="9099296"/>
            <a:ext cx="1953024" cy="971998"/>
          </a:xfrm>
          <a:custGeom>
            <a:avLst/>
            <a:gdLst/>
            <a:ahLst/>
            <a:cxnLst/>
            <a:rect l="l" t="t" r="r" b="b"/>
            <a:pathLst>
              <a:path w="1953024" h="971998">
                <a:moveTo>
                  <a:pt x="0" y="0"/>
                </a:moveTo>
                <a:lnTo>
                  <a:pt x="1953025" y="0"/>
                </a:lnTo>
                <a:lnTo>
                  <a:pt x="1953025" y="971998"/>
                </a:lnTo>
                <a:lnTo>
                  <a:pt x="0" y="971998"/>
                </a:lnTo>
                <a:lnTo>
                  <a:pt x="0" y="0"/>
                </a:lnTo>
                <a:close/>
              </a:path>
            </a:pathLst>
          </a:custGeom>
          <a:blipFill>
            <a:blip r:embed="rId2"/>
            <a:stretch>
              <a:fillRect/>
            </a:stretch>
          </a:blipFill>
        </p:spPr>
      </p:sp>
      <p:sp>
        <p:nvSpPr>
          <p:cNvPr id="7" name="TextBox 7"/>
          <p:cNvSpPr txBox="1"/>
          <p:nvPr/>
        </p:nvSpPr>
        <p:spPr>
          <a:xfrm>
            <a:off x="685800" y="68784"/>
            <a:ext cx="16535400" cy="1516121"/>
          </a:xfrm>
          <a:prstGeom prst="rect">
            <a:avLst/>
          </a:prstGeom>
        </p:spPr>
        <p:txBody>
          <a:bodyPr wrap="square" lIns="0" tIns="0" rIns="0" bIns="0" rtlCol="0" anchor="t">
            <a:spAutoFit/>
          </a:bodyPr>
          <a:lstStyle/>
          <a:p>
            <a:pPr algn="ctr">
              <a:lnSpc>
                <a:spcPts val="12880"/>
              </a:lnSpc>
            </a:pPr>
            <a:r>
              <a:rPr lang="en-US" sz="9200" dirty="0">
                <a:solidFill>
                  <a:srgbClr val="FFFFFF"/>
                </a:solidFill>
                <a:latin typeface="Libra Sans"/>
                <a:ea typeface="Libra Sans"/>
                <a:cs typeface="Libra Sans"/>
                <a:sym typeface="Libra Sans"/>
              </a:rPr>
              <a:t>Training Outcomes 2023-2024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3EA42FF3B6A4C8F533DD5C47D2C84" ma:contentTypeVersion="29" ma:contentTypeDescription="Create a new document." ma:contentTypeScope="" ma:versionID="61f45ac1cb5e5a1771f7a29a11e3255b">
  <xsd:schema xmlns:xsd="http://www.w3.org/2001/XMLSchema" xmlns:xs="http://www.w3.org/2001/XMLSchema" xmlns:p="http://schemas.microsoft.com/office/2006/metadata/properties" xmlns:ns2="38593505-4272-462f-a258-4c91c4dc43d2" xmlns:ns3="46231f6e-34d7-45fa-9867-9b527ee27237" targetNamespace="http://schemas.microsoft.com/office/2006/metadata/properties" ma:root="true" ma:fieldsID="88b8a13a94e4281f13f5b1f877b9f000" ns2:_="" ns3:_="">
    <xsd:import namespace="38593505-4272-462f-a258-4c91c4dc43d2"/>
    <xsd:import namespace="46231f6e-34d7-45fa-9867-9b527ee2723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JoinDate" minOccurs="0"/>
                <xsd:element ref="ns3:MediaLengthInSeconds" minOccurs="0"/>
                <xsd:element ref="ns2:TaxCatchAll"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593505-4272-462f-a258-4c91c4dc4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1f42df86-5230-47b9-8e60-f9797cd983bf}" ma:internalName="TaxCatchAll" ma:showField="CatchAllData" ma:web="38593505-4272-462f-a258-4c91c4dc43d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6231f6e-34d7-45fa-9867-9b527ee2723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JoinDate" ma:index="20" nillable="true" ma:displayName="Join Date" ma:description="Date member was approved for membership by the SSVMS Board of Directors." ma:format="DateOnly" ma:internalName="Join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7d0730a9-4a63-4eb2-8e29-fab45a32ce9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6231f6e-34d7-45fa-9867-9b527ee27237">
      <Terms xmlns="http://schemas.microsoft.com/office/infopath/2007/PartnerControls"/>
    </lcf76f155ced4ddcb4097134ff3c332f>
    <TaxCatchAll xmlns="38593505-4272-462f-a258-4c91c4dc43d2" xsi:nil="true"/>
    <JoinDate xmlns="46231f6e-34d7-45fa-9867-9b527ee27237" xsi:nil="true"/>
  </documentManagement>
</p:properties>
</file>

<file path=customXml/itemProps1.xml><?xml version="1.0" encoding="utf-8"?>
<ds:datastoreItem xmlns:ds="http://schemas.openxmlformats.org/officeDocument/2006/customXml" ds:itemID="{50C09BCA-2DDC-42EC-BDFD-6ED6CBF28005}"/>
</file>

<file path=customXml/itemProps2.xml><?xml version="1.0" encoding="utf-8"?>
<ds:datastoreItem xmlns:ds="http://schemas.openxmlformats.org/officeDocument/2006/customXml" ds:itemID="{B9A797A0-0BEC-40F2-B5B7-7D1C8C365F90}"/>
</file>

<file path=customXml/itemProps3.xml><?xml version="1.0" encoding="utf-8"?>
<ds:datastoreItem xmlns:ds="http://schemas.openxmlformats.org/officeDocument/2006/customXml" ds:itemID="{E82D86A7-9187-4ACA-B7EA-71D06557967E}"/>
</file>

<file path=docProps/app.xml><?xml version="1.0" encoding="utf-8"?>
<Properties xmlns="http://schemas.openxmlformats.org/officeDocument/2006/extended-properties" xmlns:vt="http://schemas.openxmlformats.org/officeDocument/2006/docPropsVTypes">
  <TotalTime>19</TotalTime>
  <Words>424</Words>
  <Application>Microsoft Office PowerPoint</Application>
  <PresentationFormat>Custom</PresentationFormat>
  <Paragraphs>43</Paragraphs>
  <Slides>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Lato Bold</vt:lpstr>
      <vt:lpstr>Calibri</vt:lpstr>
      <vt:lpstr>Lato</vt:lpstr>
      <vt:lpstr>Libra Sans</vt:lpstr>
      <vt:lpstr>Libra Sans Bold</vt:lpstr>
      <vt:lpstr>Libra Sans Bold Italics</vt:lpstr>
      <vt:lpstr>Symbol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Narcan Training - Updated July 2024</dc:title>
  <dc:creator>Falkenstein, Lara L</dc:creator>
  <cp:lastModifiedBy>Falkenstein, Lara L</cp:lastModifiedBy>
  <cp:revision>5</cp:revision>
  <dcterms:created xsi:type="dcterms:W3CDTF">2006-08-16T00:00:00Z</dcterms:created>
  <dcterms:modified xsi:type="dcterms:W3CDTF">2024-07-26T15:59:01Z</dcterms:modified>
  <dc:identifier>DAFawfMhkF4</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0x0101004AE3EA42FF3B6A4C8F533DD5C47D2C84</vt:lpwstr>
  </property>
</Properties>
</file>