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60" r:id="rId6"/>
    <p:sldId id="269" r:id="rId7"/>
    <p:sldId id="271" r:id="rId8"/>
    <p:sldId id="270" r:id="rId9"/>
    <p:sldId id="272" r:id="rId10"/>
    <p:sldId id="273" r:id="rId11"/>
    <p:sldId id="277" r:id="rId12"/>
    <p:sldId id="274" r:id="rId13"/>
    <p:sldId id="278" r:id="rId14"/>
    <p:sldId id="275" r:id="rId15"/>
    <p:sldId id="27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2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5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7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7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0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0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2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9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8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437A-56D6-4364-A7AF-0F2A5A805D64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2ADD-4929-4B3D-AFC7-7D776913D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vegarosa@saccounty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r shaped badge with a map and a dome">
            <a:extLst>
              <a:ext uri="{FF2B5EF4-FFF2-40B4-BE49-F238E27FC236}">
                <a16:creationId xmlns:a16="http://schemas.microsoft.com/office/drawing/2014/main" id="{66D4C410-C32E-9F8A-998E-ABA915FC6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4" y="390526"/>
            <a:ext cx="5448300" cy="4945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CAEE1-B71C-72D1-8192-8FE8157BD6DF}"/>
              </a:ext>
            </a:extLst>
          </p:cNvPr>
          <p:cNvSpPr txBox="1"/>
          <p:nvPr/>
        </p:nvSpPr>
        <p:spPr>
          <a:xfrm>
            <a:off x="772311" y="5529999"/>
            <a:ext cx="1001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stellar" panose="020A0402060406010301" pitchFamily="18" charset="0"/>
              </a:rPr>
              <a:t>Rosa A. Vega, MS, D-ABMDI</a:t>
            </a:r>
          </a:p>
          <a:p>
            <a:pPr algn="ctr"/>
            <a:r>
              <a:rPr lang="en-US" sz="3600" b="1" dirty="0">
                <a:latin typeface="Castellar" panose="020A0402060406010301" pitchFamily="18" charset="0"/>
              </a:rPr>
              <a:t>Sacramento County Coroner</a:t>
            </a:r>
          </a:p>
        </p:txBody>
      </p:sp>
    </p:spTree>
    <p:extLst>
      <p:ext uri="{BB962C8B-B14F-4D97-AF65-F5344CB8AC3E}">
        <p14:creationId xmlns:p14="http://schemas.microsoft.com/office/powerpoint/2010/main" val="94168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DCAD6-AE23-1A59-6D56-E27D82CC8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61" b="6250"/>
          <a:stretch/>
        </p:blipFill>
        <p:spPr>
          <a:xfrm>
            <a:off x="0" y="266699"/>
            <a:ext cx="12192000" cy="57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1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44C2A3-26EB-32F8-34A7-E8C67B88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8" b="6250"/>
          <a:stretch/>
        </p:blipFill>
        <p:spPr>
          <a:xfrm>
            <a:off x="0" y="619124"/>
            <a:ext cx="12192000" cy="58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9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CFEDD4-17B6-DCFC-0F60-8DB565123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28" b="5556"/>
          <a:stretch/>
        </p:blipFill>
        <p:spPr>
          <a:xfrm>
            <a:off x="0" y="304800"/>
            <a:ext cx="12192000" cy="58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E0D51-C2E5-D258-17A2-A8DC4F5DD87C}"/>
              </a:ext>
            </a:extLst>
          </p:cNvPr>
          <p:cNvSpPr txBox="1"/>
          <p:nvPr/>
        </p:nvSpPr>
        <p:spPr>
          <a:xfrm>
            <a:off x="3473043" y="251670"/>
            <a:ext cx="4913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Castellar" panose="020A0402060406010301" pitchFamily="18" charset="0"/>
              </a:rPr>
              <a:t>Questions?</a:t>
            </a:r>
            <a:r>
              <a:rPr lang="en-US" sz="5400" dirty="0">
                <a:latin typeface="Castellar" panose="020A0402060406010301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AC137-CCE9-C7FF-C03E-4A036D0C4788}"/>
              </a:ext>
            </a:extLst>
          </p:cNvPr>
          <p:cNvSpPr txBox="1"/>
          <p:nvPr/>
        </p:nvSpPr>
        <p:spPr>
          <a:xfrm>
            <a:off x="1707338" y="1175000"/>
            <a:ext cx="825899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Rosa A. Vega</a:t>
            </a:r>
          </a:p>
          <a:p>
            <a:pPr algn="ctr"/>
            <a:r>
              <a:rPr lang="en-US" sz="3200" dirty="0">
                <a:solidFill>
                  <a:srgbClr val="0563C1"/>
                </a:solidFill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vegarosa@saccounty.gov</a:t>
            </a:r>
            <a:endParaRPr lang="en-US" sz="3200" dirty="0">
              <a:latin typeface="Bookman Old Style" panose="02050604050505020204" pitchFamily="18" charset="0"/>
            </a:endParaRPr>
          </a:p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Website: https://Coroner.saccounty.gov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3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25361A-8B4E-E517-DE87-9346CCA5431E}"/>
              </a:ext>
            </a:extLst>
          </p:cNvPr>
          <p:cNvSpPr txBox="1"/>
          <p:nvPr/>
        </p:nvSpPr>
        <p:spPr>
          <a:xfrm>
            <a:off x="4716460" y="275720"/>
            <a:ext cx="6281257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1" i="0" dirty="0">
              <a:solidFill>
                <a:srgbClr val="000000"/>
              </a:solidFill>
              <a:effectLst/>
              <a:latin typeface="Baskerville Old Face" panose="02020602080505020303" pitchFamily="18" charset="0"/>
            </a:endParaRPr>
          </a:p>
          <a:p>
            <a:pPr algn="l"/>
            <a:endParaRPr lang="en-US" sz="2000" b="1" dirty="0">
              <a:solidFill>
                <a:srgbClr val="000000"/>
              </a:solidFill>
              <a:latin typeface="Baskerville Old Face" panose="02020602080505020303" pitchFamily="18" charset="0"/>
            </a:endParaRP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CALIFORNIA- </a:t>
            </a:r>
            <a:r>
              <a:rPr lang="en-US" sz="2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58 Counties</a:t>
            </a:r>
          </a:p>
          <a:p>
            <a:pPr algn="l"/>
            <a:b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en-US" sz="2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Sheriff-Coroner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- 48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Alameda, Contra Costa, Humboldt, Orange,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Riverside, San Bernardino, Yolo,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Kern, etc.</a:t>
            </a:r>
          </a:p>
          <a:p>
            <a:pPr algn="l"/>
            <a:b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en-US" sz="2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Coroner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- 4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Sacramento, Calaveras, San Mateo</a:t>
            </a:r>
            <a:endParaRPr lang="en-US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Inyo</a:t>
            </a:r>
          </a:p>
          <a:p>
            <a:pPr algn="l"/>
            <a:b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en-US" sz="2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Medical Examiner- </a:t>
            </a: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6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Santa Clara, San Diego, San Francisco, Los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Angeles, Ventura, San Joaquin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endParaRPr lang="en-US" sz="2000" b="0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The Sacramento County Coroner’s Office is independent from Law Enforcement, the District</a:t>
            </a: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Attorney’s Office and County Crime Lab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B87FB-9B52-B853-CF9B-30AD5A27C0AC}"/>
              </a:ext>
            </a:extLst>
          </p:cNvPr>
          <p:cNvSpPr txBox="1"/>
          <p:nvPr/>
        </p:nvSpPr>
        <p:spPr>
          <a:xfrm>
            <a:off x="394283" y="151002"/>
            <a:ext cx="11501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stellar" panose="020A0402060406010301" pitchFamily="18" charset="0"/>
              </a:rPr>
              <a:t>Medicolegal Death Investigation Systems</a:t>
            </a:r>
          </a:p>
        </p:txBody>
      </p:sp>
      <p:pic>
        <p:nvPicPr>
          <p:cNvPr id="2" name="Picture 2" descr="BIG IMAGE (PNG)">
            <a:extLst>
              <a:ext uri="{FF2B5EF4-FFF2-40B4-BE49-F238E27FC236}">
                <a16:creationId xmlns:a16="http://schemas.microsoft.com/office/drawing/2014/main" id="{293A2610-2264-4892-4632-021633E0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6" y="735777"/>
            <a:ext cx="4388852" cy="605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A Sheriff’s Star is not the same as a Star of David! | Blue Mass Group">
            <a:extLst>
              <a:ext uri="{FF2B5EF4-FFF2-40B4-BE49-F238E27FC236}">
                <a16:creationId xmlns:a16="http://schemas.microsoft.com/office/drawing/2014/main" id="{250AE3C5-ECE9-4668-E7DD-7A4AECB8E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3" y="1161545"/>
            <a:ext cx="1623159" cy="132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tar shaped badge with a map and a dome">
            <a:extLst>
              <a:ext uri="{FF2B5EF4-FFF2-40B4-BE49-F238E27FC236}">
                <a16:creationId xmlns:a16="http://schemas.microsoft.com/office/drawing/2014/main" id="{F8021683-28B8-2011-7089-D9162DFAF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94" y="2381250"/>
            <a:ext cx="2682195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1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AF9D0D-6A5B-53CF-62FD-D11A0C124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57693"/>
              </p:ext>
            </p:extLst>
          </p:nvPr>
        </p:nvGraphicFramePr>
        <p:xfrm>
          <a:off x="1031846" y="520118"/>
          <a:ext cx="9588616" cy="5138222"/>
        </p:xfrm>
        <a:graphic>
          <a:graphicData uri="http://schemas.openxmlformats.org/drawingml/2006/table">
            <a:tbl>
              <a:tblPr/>
              <a:tblGrid>
                <a:gridCol w="1073054">
                  <a:extLst>
                    <a:ext uri="{9D8B030D-6E8A-4147-A177-3AD203B41FA5}">
                      <a16:colId xmlns:a16="http://schemas.microsoft.com/office/drawing/2014/main" val="2235678787"/>
                    </a:ext>
                  </a:extLst>
                </a:gridCol>
                <a:gridCol w="1339542">
                  <a:extLst>
                    <a:ext uri="{9D8B030D-6E8A-4147-A177-3AD203B41FA5}">
                      <a16:colId xmlns:a16="http://schemas.microsoft.com/office/drawing/2014/main" val="3027929760"/>
                    </a:ext>
                  </a:extLst>
                </a:gridCol>
                <a:gridCol w="1457331">
                  <a:extLst>
                    <a:ext uri="{9D8B030D-6E8A-4147-A177-3AD203B41FA5}">
                      <a16:colId xmlns:a16="http://schemas.microsoft.com/office/drawing/2014/main" val="4059010880"/>
                    </a:ext>
                  </a:extLst>
                </a:gridCol>
                <a:gridCol w="1232307">
                  <a:extLst>
                    <a:ext uri="{9D8B030D-6E8A-4147-A177-3AD203B41FA5}">
                      <a16:colId xmlns:a16="http://schemas.microsoft.com/office/drawing/2014/main" val="3730664212"/>
                    </a:ext>
                  </a:extLst>
                </a:gridCol>
                <a:gridCol w="1199152">
                  <a:extLst>
                    <a:ext uri="{9D8B030D-6E8A-4147-A177-3AD203B41FA5}">
                      <a16:colId xmlns:a16="http://schemas.microsoft.com/office/drawing/2014/main" val="345738857"/>
                    </a:ext>
                  </a:extLst>
                </a:gridCol>
                <a:gridCol w="2132690">
                  <a:extLst>
                    <a:ext uri="{9D8B030D-6E8A-4147-A177-3AD203B41FA5}">
                      <a16:colId xmlns:a16="http://schemas.microsoft.com/office/drawing/2014/main" val="335574097"/>
                    </a:ext>
                  </a:extLst>
                </a:gridCol>
                <a:gridCol w="1154540">
                  <a:extLst>
                    <a:ext uri="{9D8B030D-6E8A-4147-A177-3AD203B41FA5}">
                      <a16:colId xmlns:a16="http://schemas.microsoft.com/office/drawing/2014/main" val="459534417"/>
                    </a:ext>
                  </a:extLst>
                </a:gridCol>
              </a:tblGrid>
              <a:tr h="34876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Yea​r</a:t>
                      </a:r>
                      <a:endParaRPr lang="en-US" sz="1800" b="0" dirty="0">
                        <a:solidFill>
                          <a:srgbClr val="FFFFFF"/>
                        </a:solidFill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Accident</a:t>
                      </a:r>
                      <a:endParaRPr lang="en-US" sz="1800" b="0" dirty="0">
                        <a:solidFill>
                          <a:srgbClr val="FFFFFF"/>
                        </a:solidFill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Homicide</a:t>
                      </a:r>
                      <a:endParaRPr lang="en-US" sz="1800" b="0" dirty="0">
                        <a:solidFill>
                          <a:srgbClr val="FFFFFF"/>
                        </a:solidFill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Natural</a:t>
                      </a:r>
                      <a:endParaRPr lang="en-US" sz="1800" b="0" dirty="0">
                        <a:solidFill>
                          <a:srgbClr val="FFFFFF"/>
                        </a:solidFill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Suicide</a:t>
                      </a:r>
                      <a:endParaRPr lang="en-US" sz="1800" b="0" dirty="0">
                        <a:solidFill>
                          <a:srgbClr val="FFFFFF"/>
                        </a:solidFill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Undetermined</a:t>
                      </a:r>
                      <a:endParaRPr lang="en-US" sz="1800" b="0" dirty="0">
                        <a:solidFill>
                          <a:srgbClr val="FFFFFF"/>
                        </a:solidFill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open_sansregular"/>
                        </a:rPr>
                        <a:t>To​tal</a:t>
                      </a:r>
                      <a:endParaRPr lang="en-US" sz="1800" b="0" dirty="0">
                        <a:solidFill>
                          <a:srgbClr val="FFFFFF"/>
                        </a:solidFill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64142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open_sansregular"/>
                        </a:rPr>
                        <a:t>​​​​​</a:t>
                      </a:r>
                      <a:r>
                        <a:rPr lang="en-US" sz="1800" b="1" dirty="0">
                          <a:solidFill>
                            <a:srgbClr val="222222"/>
                          </a:solidFill>
                          <a:effectLst/>
                          <a:latin typeface="open_sansregular"/>
                        </a:rPr>
                        <a:t>Totals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solidFill>
                            <a:srgbClr val="222222"/>
                          </a:solidFill>
                          <a:effectLst/>
                          <a:latin typeface="open_sansregular"/>
                        </a:rPr>
                        <a:t>9,261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solidFill>
                            <a:srgbClr val="222222"/>
                          </a:solidFill>
                          <a:effectLst/>
                          <a:latin typeface="open_sansregular"/>
                        </a:rPr>
                        <a:t>1,198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solidFill>
                            <a:srgbClr val="222222"/>
                          </a:solidFill>
                          <a:effectLst/>
                          <a:latin typeface="open_sansregular"/>
                        </a:rPr>
                        <a:t>5,980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solidFill>
                            <a:srgbClr val="222222"/>
                          </a:solidFill>
                          <a:effectLst/>
                          <a:latin typeface="open_sansregular"/>
                        </a:rPr>
                        <a:t>2,405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solidFill>
                            <a:srgbClr val="222222"/>
                          </a:solidFill>
                          <a:effectLst/>
                          <a:latin typeface="open_sansregular"/>
                        </a:rPr>
                        <a:t>938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solidFill>
                            <a:srgbClr val="222222"/>
                          </a:solidFill>
                          <a:effectLst/>
                          <a:latin typeface="open_sansregular"/>
                        </a:rPr>
                        <a:t>19,782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388399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2010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542​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91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461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184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64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1,342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71145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201​1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524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91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495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180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72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1,362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62990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2012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592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102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473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189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71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1,427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09473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2013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606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85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485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221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88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1,485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167976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2014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656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101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451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218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72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1,498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373621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2015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760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110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493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195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88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1,646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381947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2016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751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108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437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191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94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1,581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24090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2017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850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91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475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213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82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1,711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27903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2018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794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91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480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216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65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1,646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315423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2019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924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92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499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212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77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1,804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60744"/>
                  </a:ext>
                </a:extLst>
              </a:tr>
              <a:tr h="348767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2020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1,077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123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564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187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65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2,016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84330"/>
                  </a:ext>
                </a:extLst>
              </a:tr>
              <a:tr h="491039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2021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1,185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113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667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199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100</a:t>
                      </a: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open_sansregular"/>
                        </a:rPr>
                        <a:t>2,264​</a:t>
                      </a:r>
                      <a:br>
                        <a:rPr lang="en-US" sz="1800" dirty="0">
                          <a:effectLst/>
                          <a:latin typeface="open_sansregular"/>
                        </a:rPr>
                      </a:br>
                      <a:endParaRPr lang="en-US" sz="1800" dirty="0">
                        <a:effectLst/>
                        <a:latin typeface="open_sansregular"/>
                      </a:endParaRPr>
                    </a:p>
                  </a:txBody>
                  <a:tcPr marL="21389" marR="21389" marT="29944" marB="25667">
                    <a:lnL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5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804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C349B5-18DE-FC94-32FB-8A0B944B86E2}"/>
              </a:ext>
            </a:extLst>
          </p:cNvPr>
          <p:cNvSpPr txBox="1"/>
          <p:nvPr/>
        </p:nvSpPr>
        <p:spPr>
          <a:xfrm>
            <a:off x="439102" y="6014716"/>
            <a:ext cx="10774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>
                <a:latin typeface="Bookman Old Style" panose="02050604050505020204" pitchFamily="18" charset="0"/>
              </a:rPr>
              <a:t>In 2023 there were </a:t>
            </a:r>
            <a:r>
              <a:rPr lang="en-US" altLang="en-US" b="1" dirty="0">
                <a:latin typeface="Bookman Old Style" panose="02050604050505020204" pitchFamily="18" charset="0"/>
              </a:rPr>
              <a:t>6,409</a:t>
            </a:r>
            <a:r>
              <a:rPr lang="en-US" altLang="en-US" sz="1800" b="1" dirty="0">
                <a:latin typeface="Bookman Old Style" panose="02050604050505020204" pitchFamily="18" charset="0"/>
              </a:rPr>
              <a:t> reportable deaths of which 2,251 required field investigations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3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F195E-1C3B-E380-357E-DBB92A47C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 b="4861"/>
          <a:stretch/>
        </p:blipFill>
        <p:spPr>
          <a:xfrm>
            <a:off x="66675" y="400050"/>
            <a:ext cx="12192000" cy="5843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9A1B4-10C3-8A73-EBC8-FA418B433EE6}"/>
              </a:ext>
            </a:extLst>
          </p:cNvPr>
          <p:cNvSpPr txBox="1"/>
          <p:nvPr/>
        </p:nvSpPr>
        <p:spPr>
          <a:xfrm>
            <a:off x="8886825" y="1438275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404</a:t>
            </a:r>
          </a:p>
        </p:txBody>
      </p:sp>
    </p:spTree>
    <p:extLst>
      <p:ext uri="{BB962C8B-B14F-4D97-AF65-F5344CB8AC3E}">
        <p14:creationId xmlns:p14="http://schemas.microsoft.com/office/powerpoint/2010/main" val="22969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718E3-8035-E231-C6D6-513863579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67" b="5833"/>
          <a:stretch/>
        </p:blipFill>
        <p:spPr>
          <a:xfrm>
            <a:off x="0" y="628650"/>
            <a:ext cx="12192000" cy="582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530A0-BB70-A207-5269-7EF753EAE64E}"/>
              </a:ext>
            </a:extLst>
          </p:cNvPr>
          <p:cNvSpPr txBox="1"/>
          <p:nvPr/>
        </p:nvSpPr>
        <p:spPr>
          <a:xfrm>
            <a:off x="10782300" y="6488668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08/05/2024</a:t>
            </a:r>
          </a:p>
        </p:txBody>
      </p:sp>
    </p:spTree>
    <p:extLst>
      <p:ext uri="{BB962C8B-B14F-4D97-AF65-F5344CB8AC3E}">
        <p14:creationId xmlns:p14="http://schemas.microsoft.com/office/powerpoint/2010/main" val="400689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CAD74-4784-1680-7FA0-3585DCDBF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3" b="6250"/>
          <a:stretch/>
        </p:blipFill>
        <p:spPr>
          <a:xfrm>
            <a:off x="0" y="571500"/>
            <a:ext cx="12192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A5E7B-2261-64B5-7F9E-A91F923DF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6" b="6250"/>
          <a:stretch/>
        </p:blipFill>
        <p:spPr>
          <a:xfrm>
            <a:off x="76200" y="447675"/>
            <a:ext cx="12192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E1360-280F-D2E1-E9F0-B0F25719B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5" b="5695"/>
          <a:stretch/>
        </p:blipFill>
        <p:spPr>
          <a:xfrm>
            <a:off x="0" y="342899"/>
            <a:ext cx="12192000" cy="58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6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F933E-7A1B-CF46-5082-5CCDF88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61" b="6528"/>
          <a:stretch/>
        </p:blipFill>
        <p:spPr>
          <a:xfrm>
            <a:off x="0" y="342899"/>
            <a:ext cx="12192000" cy="57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3EA42FF3B6A4C8F533DD5C47D2C84" ma:contentTypeVersion="29" ma:contentTypeDescription="Create a new document." ma:contentTypeScope="" ma:versionID="61f45ac1cb5e5a1771f7a29a11e3255b">
  <xsd:schema xmlns:xsd="http://www.w3.org/2001/XMLSchema" xmlns:xs="http://www.w3.org/2001/XMLSchema" xmlns:p="http://schemas.microsoft.com/office/2006/metadata/properties" xmlns:ns2="38593505-4272-462f-a258-4c91c4dc43d2" xmlns:ns3="46231f6e-34d7-45fa-9867-9b527ee27237" targetNamespace="http://schemas.microsoft.com/office/2006/metadata/properties" ma:root="true" ma:fieldsID="88b8a13a94e4281f13f5b1f877b9f000" ns2:_="" ns3:_="">
    <xsd:import namespace="38593505-4272-462f-a258-4c91c4dc43d2"/>
    <xsd:import namespace="46231f6e-34d7-45fa-9867-9b527ee272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JoinDate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93505-4272-462f-a258-4c91c4dc4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f42df86-5230-47b9-8e60-f9797cd983bf}" ma:internalName="TaxCatchAll" ma:showField="CatchAllData" ma:web="38593505-4272-462f-a258-4c91c4dc43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31f6e-34d7-45fa-9867-9b527ee27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JoinDate" ma:index="20" nillable="true" ma:displayName="Join Date" ma:description="Date member was approved for membership by the SSVMS Board of Directors." ma:format="DateOnly" ma:internalName="Join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d0730a9-4a63-4eb2-8e29-fab45a32ce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231f6e-34d7-45fa-9867-9b527ee27237">
      <Terms xmlns="http://schemas.microsoft.com/office/infopath/2007/PartnerControls"/>
    </lcf76f155ced4ddcb4097134ff3c332f>
    <TaxCatchAll xmlns="38593505-4272-462f-a258-4c91c4dc43d2" xsi:nil="true"/>
    <JoinDate xmlns="46231f6e-34d7-45fa-9867-9b527ee27237" xsi:nil="true"/>
  </documentManagement>
</p:properties>
</file>

<file path=customXml/itemProps1.xml><?xml version="1.0" encoding="utf-8"?>
<ds:datastoreItem xmlns:ds="http://schemas.openxmlformats.org/officeDocument/2006/customXml" ds:itemID="{92A8753A-4A93-402E-A513-63E62EBAA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593505-4272-462f-a258-4c91c4dc43d2"/>
    <ds:schemaRef ds:uri="46231f6e-34d7-45fa-9867-9b527ee27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51441D-B9DD-4CDB-8D0F-14648E50BF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6F9157-C8DF-4084-B1EE-D5B2C3488107}">
  <ds:schemaRefs>
    <ds:schemaRef ds:uri="http://schemas.microsoft.com/office/2006/metadata/properties"/>
    <ds:schemaRef ds:uri="http://schemas.microsoft.com/office/infopath/2007/PartnerControls"/>
    <ds:schemaRef ds:uri="46231f6e-34d7-45fa-9867-9b527ee27237"/>
    <ds:schemaRef ds:uri="38593505-4272-462f-a258-4c91c4dc43d2"/>
  </ds:schemaRefs>
</ds:datastoreItem>
</file>

<file path=docMetadata/LabelInfo.xml><?xml version="1.0" encoding="utf-8"?>
<clbl:labelList xmlns:clbl="http://schemas.microsoft.com/office/2020/mipLabelMetadata">
  <clbl:label id="{c13dd1c7-22d1-431c-a46c-2d140b414506}" enabled="1" method="Standard" siteId="{2b077431-a3b0-4b1c-bb77-f66a1132daa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496</TotalTime>
  <Words>241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Baskerville Old Face</vt:lpstr>
      <vt:lpstr>Bookman Old Style</vt:lpstr>
      <vt:lpstr>Calibri</vt:lpstr>
      <vt:lpstr>Calibri Light</vt:lpstr>
      <vt:lpstr>Castellar</vt:lpstr>
      <vt:lpstr>open_sansregular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Vega. Rosa</dc:creator>
  <cp:lastModifiedBy>Amber Arif</cp:lastModifiedBy>
  <cp:revision>43</cp:revision>
  <dcterms:created xsi:type="dcterms:W3CDTF">2023-10-17T18:29:47Z</dcterms:created>
  <dcterms:modified xsi:type="dcterms:W3CDTF">2024-08-20T20:42:08Z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0x0101004AE3EA42FF3B6A4C8F533DD5C47D2C84</vt:lpwstr>
  </property>
  <property fmtid="{D5CDD505-2E9C-101B-9397-08002B2CF9AE}" pid="3" name="MediaServiceImageTags">
    <vt:lpwstr/>
  </property>
</Properties>
</file>